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2" r:id="rId4"/>
    <p:sldId id="283" r:id="rId5"/>
    <p:sldId id="284" r:id="rId6"/>
    <p:sldId id="281" r:id="rId7"/>
    <p:sldId id="285" r:id="rId8"/>
    <p:sldId id="28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E8BC-C7EB-4F52-B8F5-49CE3B56B56E}" type="datetimeFigureOut">
              <a:rPr lang="ru-RU" smtClean="0"/>
              <a:pPr/>
              <a:t>30.03.2023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79544-6831-4436-AB5D-1039E6298DB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Кафедра </a:t>
            </a:r>
            <a:br>
              <a:rPr lang="ru-RU" b="1" dirty="0" smtClean="0"/>
            </a:br>
            <a:r>
              <a:rPr lang="ru-RU" b="1" dirty="0" smtClean="0"/>
              <a:t>«Экономика и финансы»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</a:rPr>
              <a:t>Бакалавриат</a:t>
            </a:r>
            <a:endParaRPr lang="ru-RU" i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38.03.01 Экономика 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b="1" u="sng" dirty="0" smtClean="0">
                <a:solidFill>
                  <a:schemeClr val="tx2">
                    <a:lumMod val="75000"/>
                  </a:schemeClr>
                </a:solidFill>
              </a:rPr>
              <a:t>Прикладная экономика и финансы»</a:t>
            </a:r>
            <a:endParaRPr lang="ru-RU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28596" y="214290"/>
            <a:ext cx="8429684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Южно-Уральский государственный университет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Высшая</a:t>
            </a:r>
            <a:r>
              <a:rPr kumimoji="0" lang="ru-RU" sz="2800" b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школа экономики и управления</a:t>
            </a:r>
            <a:endParaRPr kumimoji="0" lang="ru-RU" sz="2800" b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 advTm="1054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604448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38.03.01 Экономика 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u="sng" dirty="0" smtClean="0"/>
              <a:t>Прикладная экономика и финансы»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800" dirty="0" smtClean="0"/>
              <a:t>     </a:t>
            </a:r>
            <a:r>
              <a:rPr lang="ru-RU" sz="3600" dirty="0" smtClean="0"/>
              <a:t>Программа направлена  на подготовку высококвалифицированных универсальных экономистов для предприятий и организаций любого масштаба и отраслевой принадлежности:  для работы в финансовых органах, банках, биржах, финансовых компаниях, инвестиционных фондах, органах государственной и муниципальной власти, экономических, финансовых, производственно-экономических и аналитических службах предприятий различных отраслей, сфер деятельности и форм собственности.</a:t>
            </a:r>
          </a:p>
          <a:p>
            <a:pPr>
              <a:buNone/>
            </a:pPr>
            <a:r>
              <a:rPr lang="ru-RU" sz="3600" dirty="0" smtClean="0"/>
              <a:t>     Конкурентоспособность выпускников в условиях высокой скорости </a:t>
            </a:r>
            <a:r>
              <a:rPr lang="ru-RU" sz="3600" dirty="0" err="1" smtClean="0"/>
              <a:t>цифровизации</a:t>
            </a:r>
            <a:r>
              <a:rPr lang="ru-RU" sz="3600" dirty="0" smtClean="0"/>
              <a:t> экономических и финансовых процессов и технологий обеспечивается фундаментальной базовой подготовкой, универсальностью получаемых знаний, навыками работы в современных программных продуктах в сочетании с освоением компетенций </a:t>
            </a:r>
            <a:r>
              <a:rPr lang="ru-RU" sz="3600" dirty="0" err="1" smtClean="0"/>
              <a:t>soft</a:t>
            </a:r>
            <a:r>
              <a:rPr lang="ru-RU" sz="3600" dirty="0" smtClean="0"/>
              <a:t> </a:t>
            </a:r>
            <a:r>
              <a:rPr lang="ru-RU" sz="3600" dirty="0" err="1" smtClean="0"/>
              <a:t>skills</a:t>
            </a:r>
            <a:r>
              <a:rPr lang="ru-RU" sz="3600" dirty="0" smtClean="0"/>
              <a:t>.</a:t>
            </a:r>
            <a:endParaRPr lang="ru-RU" sz="3800" dirty="0"/>
          </a:p>
        </p:txBody>
      </p:sp>
    </p:spTree>
  </p:cSld>
  <p:clrMapOvr>
    <a:masterClrMapping/>
  </p:clrMapOvr>
  <p:transition advTm="10062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3732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800" dirty="0" smtClean="0"/>
              <a:t>    Программа </a:t>
            </a:r>
            <a:r>
              <a:rPr lang="ru-RU" sz="3800" dirty="0"/>
              <a:t>направлена на подготовку </a:t>
            </a:r>
            <a:r>
              <a:rPr lang="ru-RU" sz="3800" u="sng" dirty="0" smtClean="0"/>
              <a:t>специалистов-финансистов</a:t>
            </a:r>
            <a:r>
              <a:rPr lang="ru-RU" sz="3800" dirty="0" smtClean="0"/>
              <a:t> в:</a:t>
            </a:r>
          </a:p>
          <a:p>
            <a:r>
              <a:rPr lang="ru-RU" sz="4000" dirty="0" smtClean="0"/>
              <a:t>финансовых органах, </a:t>
            </a:r>
          </a:p>
          <a:p>
            <a:r>
              <a:rPr lang="ru-RU" sz="4000" dirty="0" smtClean="0"/>
              <a:t>банках, </a:t>
            </a:r>
          </a:p>
          <a:p>
            <a:r>
              <a:rPr lang="ru-RU" sz="4000" dirty="0" smtClean="0"/>
              <a:t>биржах, </a:t>
            </a:r>
          </a:p>
          <a:p>
            <a:r>
              <a:rPr lang="ru-RU" sz="4000" dirty="0" smtClean="0"/>
              <a:t>финансовых компаниях,</a:t>
            </a:r>
          </a:p>
          <a:p>
            <a:r>
              <a:rPr lang="ru-RU" sz="4000" dirty="0" smtClean="0"/>
              <a:t> инвестиционных фондах, </a:t>
            </a:r>
          </a:p>
          <a:p>
            <a:r>
              <a:rPr lang="ru-RU" sz="4000" dirty="0" smtClean="0"/>
              <a:t>органах государственной и муниципальной власти,</a:t>
            </a:r>
          </a:p>
          <a:p>
            <a:r>
              <a:rPr lang="ru-RU" sz="4000" dirty="0" smtClean="0"/>
              <a:t> экономических, финансовых, производственно-экономических и аналитических службах предприятий различных отраслей, сфер деятельности и форм собственности...</a:t>
            </a:r>
            <a:endParaRPr lang="ru-RU" sz="3800" dirty="0"/>
          </a:p>
        </p:txBody>
      </p:sp>
    </p:spTree>
  </p:cSld>
  <p:clrMapOvr>
    <a:masterClrMapping/>
  </p:clrMapOvr>
  <p:transition advTm="1006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15246"/>
          </a:xfrm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Выполнение профессиональных обязанностей по осуществлению текущей экономической и управленческой деятельности предприятий, банков, организаций и учреждений, включая бухгалтерский учёт, маркетинг;</a:t>
            </a:r>
          </a:p>
          <a:p>
            <a:pPr lvl="0"/>
            <a:r>
              <a:rPr lang="ru-RU" sz="2400" dirty="0" smtClean="0"/>
              <a:t>Информационно-аналитическое обоснование стратегических, текущих и оперативных финансовых планов, бюджетов организации, мониторинг, анализ и контроль их выполнения;</a:t>
            </a:r>
          </a:p>
          <a:p>
            <a:pPr lvl="0"/>
            <a:r>
              <a:rPr lang="ru-RU" sz="2400" dirty="0" smtClean="0"/>
              <a:t>Оценка финансовой и экономической эффективности инвестиционных проектов;</a:t>
            </a:r>
          </a:p>
          <a:p>
            <a:pPr lvl="0"/>
            <a:r>
              <a:rPr lang="ru-RU" sz="2400" dirty="0" smtClean="0"/>
              <a:t>Оценка эффективности использования финансовых ресурсов, разработка и реализация рекомендаций по совершенствованию финансово-хозяйственной деятельности предприятий и организаций. </a:t>
            </a: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Autofit/>
          </a:bodyPr>
          <a:lstStyle/>
          <a:p>
            <a:r>
              <a:rPr lang="ru-RU" sz="3600" u="sng" dirty="0" smtClean="0"/>
              <a:t>Выпускники приобретают следующие профессиональные компетенции</a:t>
            </a:r>
            <a:r>
              <a:rPr lang="ru-RU" sz="3600" dirty="0" smtClean="0"/>
              <a:t>: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u="sng" dirty="0" smtClean="0"/>
              <a:t>Дисциплины учебного плана: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539552" y="1124744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Автоматизация бухгалтерского учета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Автоматизированные системы управления инвестициями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Антикризисное управление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Аудит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Банковский менеджмент и маркетинг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Банковское дело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Бухгалтерский учет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Внешнеэкономическая деятельность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Инвестиции и инвестиционный анализ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Информационные технологии в профессиональной деятельности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Международные стандарты финансовой отчетности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Менеджмент и маркетинг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Налоги и налогообложение 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бизнес-процессов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Организация, нормирование и оплата труда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рисков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стоимости бизнеса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Правоведение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Психология управления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Рынок ценных бумаг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Современные финансовые технологии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Страхование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проектами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эффективностью бизнеса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рынки и институты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Финансовый менеджмент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Финансы, денежное обращение и кредит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Эконометрика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Экономическая статистика</a:t>
                      </a:r>
                    </a:p>
                    <a:p>
                      <a:pPr lvl="0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Экономический анализ</a:t>
                      </a:r>
                    </a:p>
                    <a:p>
                      <a:pPr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u="sng" dirty="0" smtClean="0"/>
              <a:t>Организации, где проходят практику и работают наши выпускники: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ПАО Сбербанк России, Челябинское отделение № 8597;</a:t>
            </a:r>
          </a:p>
          <a:p>
            <a:r>
              <a:rPr lang="ru-RU" dirty="0" smtClean="0"/>
              <a:t>ПАО «</a:t>
            </a:r>
            <a:r>
              <a:rPr lang="ru-RU" dirty="0" err="1" smtClean="0"/>
              <a:t>Челябинвестбанк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ПАО «</a:t>
            </a:r>
            <a:r>
              <a:rPr lang="ru-RU" dirty="0" err="1" smtClean="0"/>
              <a:t>Альфабанк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 ПАО Банк "</a:t>
            </a:r>
            <a:r>
              <a:rPr lang="ru-RU" dirty="0" err="1" smtClean="0"/>
              <a:t>Снежинский</a:t>
            </a:r>
            <a:r>
              <a:rPr lang="ru-RU" dirty="0" smtClean="0"/>
              <a:t>"; </a:t>
            </a:r>
          </a:p>
          <a:p>
            <a:r>
              <a:rPr lang="ru-RU" dirty="0" smtClean="0"/>
              <a:t>АО «</a:t>
            </a:r>
            <a:r>
              <a:rPr lang="ru-RU" dirty="0" err="1" smtClean="0"/>
              <a:t>Райффайзенбанк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И другие банки и финансовые институты...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u="sng" dirty="0" smtClean="0"/>
              <a:t>Организации, где проходят практику и работают наши выпускники: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Международная аудиторская компания </a:t>
            </a:r>
            <a:r>
              <a:rPr lang="en-US" dirty="0" smtClean="0"/>
              <a:t>PricewaterhouseCoopers</a:t>
            </a:r>
            <a:r>
              <a:rPr lang="ru-RU" dirty="0" smtClean="0"/>
              <a:t>;</a:t>
            </a:r>
          </a:p>
          <a:p>
            <a:r>
              <a:rPr lang="ru-RU" dirty="0" smtClean="0"/>
              <a:t>Аудиторская компания «</a:t>
            </a:r>
            <a:r>
              <a:rPr lang="ru-RU" dirty="0" err="1" smtClean="0"/>
              <a:t>Авуар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Министерство экономического развития Челябинской области;</a:t>
            </a:r>
          </a:p>
          <a:p>
            <a:r>
              <a:rPr lang="ru-RU" dirty="0" smtClean="0"/>
              <a:t>ПАО Промышленная Группа «МЕТРАН»;</a:t>
            </a:r>
          </a:p>
          <a:p>
            <a:r>
              <a:rPr lang="ru-RU" dirty="0" smtClean="0"/>
              <a:t>НПО «Электромашина»;</a:t>
            </a:r>
          </a:p>
          <a:p>
            <a:r>
              <a:rPr lang="ru-RU" dirty="0" smtClean="0"/>
              <a:t>ПАО «</a:t>
            </a:r>
            <a:r>
              <a:rPr lang="ru-RU" dirty="0" err="1" smtClean="0"/>
              <a:t>Фортум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И другие предприятия и финансовые институты...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u="sng" dirty="0" smtClean="0"/>
              <a:t>Контакты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u="sng" dirty="0" smtClean="0"/>
              <a:t>Кафедра «Экономика и финансы»</a:t>
            </a:r>
          </a:p>
          <a:p>
            <a:pPr>
              <a:buNone/>
            </a:pPr>
            <a:r>
              <a:rPr lang="ru-RU" dirty="0" smtClean="0"/>
              <a:t>Ауд. 310 Главный Корпус</a:t>
            </a:r>
          </a:p>
          <a:p>
            <a:pPr>
              <a:buNone/>
            </a:pPr>
            <a:r>
              <a:rPr lang="ru-RU" dirty="0" smtClean="0"/>
              <a:t>Тел. 267-92-81</a:t>
            </a:r>
          </a:p>
          <a:p>
            <a:pPr>
              <a:buNone/>
            </a:pPr>
            <a:r>
              <a:rPr lang="ru-RU" u="sng" dirty="0" smtClean="0"/>
              <a:t>Заведующий кафедрой</a:t>
            </a:r>
          </a:p>
          <a:p>
            <a:pPr>
              <a:buNone/>
            </a:pPr>
            <a:r>
              <a:rPr lang="ru-RU" dirty="0" smtClean="0"/>
              <a:t>Соловьева Ирина Александровна— доктор экономических наук, профессор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b="1" dirty="0" smtClean="0"/>
              <a:t>http://hsem.susu.ru/fmcc/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https://vk.com/kafedra_eif</a:t>
            </a: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467</Words>
  <Application>Microsoft Office PowerPoint</Application>
  <PresentationFormat>Экран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Кафедра  «Экономика и финансы»</vt:lpstr>
      <vt:lpstr>38.03.01 Экономика  «Прикладная экономика и финансы»</vt:lpstr>
      <vt:lpstr>Презентация PowerPoint</vt:lpstr>
      <vt:lpstr>Выпускники приобретают следующие профессиональные компетенции:</vt:lpstr>
      <vt:lpstr>Дисциплины учебного плана:</vt:lpstr>
      <vt:lpstr>Организации, где проходят практику и работают наши выпускники:</vt:lpstr>
      <vt:lpstr>Организации, где проходят практику и работают наши выпускники:</vt:lpstr>
      <vt:lpstr>Контакты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 ФИНАНСЫ, ДЕНЕЖНОЕ ОБРАЩЕНИЕ И КРЕДИТ</dc:title>
  <dc:creator>Татьяна</dc:creator>
  <cp:lastModifiedBy>Elena Kurkina</cp:lastModifiedBy>
  <cp:revision>12</cp:revision>
  <dcterms:created xsi:type="dcterms:W3CDTF">2019-02-17T05:05:41Z</dcterms:created>
  <dcterms:modified xsi:type="dcterms:W3CDTF">2023-03-30T11:18:05Z</dcterms:modified>
</cp:coreProperties>
</file>