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86" r:id="rId4"/>
    <p:sldId id="287" r:id="rId5"/>
    <p:sldId id="282" r:id="rId6"/>
    <p:sldId id="28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8AA8"/>
    <a:srgbClr val="1F6B83"/>
    <a:srgbClr val="0076A3"/>
    <a:srgbClr val="31A8CD"/>
    <a:srgbClr val="99D6F1"/>
    <a:srgbClr val="31CFC7"/>
    <a:srgbClr val="66CCFF"/>
    <a:srgbClr val="1C6176"/>
    <a:srgbClr val="FFFF99"/>
    <a:srgbClr val="77C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1A198-8D60-40B2-852B-F12C08AB2142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BFD79-0E9C-4B57-AD98-604D1A6A3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24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3D7B-D2AE-42B0-8AFF-67A94A435112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CCF0-0BA4-4190-AA53-5D0A9E5E72F1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0E30-77DF-473F-B3AC-F57B69829FBA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AD75-DCFC-4B1A-BA43-4F3DA2329502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4CF2-4680-4210-8921-CB2A4D4D268D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DB4E-C146-4506-B74A-7D5CD26C3D8D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FC4A-FA4A-4A93-9246-4451D5323302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93BC-D71A-4254-9CCF-16CDC610F684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518D-0F96-40A9-81C4-1798E0DAA091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770F-B5AC-4D83-88A6-30E247E7C794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0AD-B014-471E-B0AE-41BDA03A63F0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BA3684-09B5-494B-A5F2-163C1B07C7EF}" type="datetime1">
              <a:rPr lang="ru-RU" smtClean="0"/>
              <a:pPr/>
              <a:t>23.01.2023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95BC03-D0A4-4E9C-B7C4-892D51DCA62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62068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Южно-Уральский государственный университет</a:t>
            </a:r>
          </a:p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Высшая школа экономики и управления</a:t>
            </a:r>
          </a:p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Кафедра Экономика и финансы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799288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Магистерская программа</a:t>
            </a:r>
          </a:p>
          <a:p>
            <a:pPr algn="ctr"/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«Финансовые технологии и банковская деятельность»</a:t>
            </a:r>
          </a:p>
          <a:p>
            <a:pPr algn="ctr"/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38.04.08 Финансы и кредит</a:t>
            </a:r>
          </a:p>
          <a:p>
            <a:pPr algn="ctr"/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Руководитель  - Тишина Валентина Николаевна</a:t>
            </a:r>
          </a:p>
          <a:p>
            <a:pPr algn="ctr"/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Кандидат экономических наук, </a:t>
            </a:r>
          </a:p>
          <a:p>
            <a:pPr algn="ctr"/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доцент кафедры Экономика и финансы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BC03-D0A4-4E9C-B7C4-892D51DCA62B}" type="slidenum">
              <a:rPr lang="ru-RU" smtClean="0">
                <a:solidFill>
                  <a:schemeClr val="accent3">
                    <a:lumMod val="50000"/>
                  </a:schemeClr>
                </a:solidFill>
              </a:rPr>
              <a:pPr/>
              <a:t>1</a:t>
            </a:fld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0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800" b="1" u="sng" dirty="0">
                <a:solidFill>
                  <a:schemeClr val="accent3">
                    <a:lumMod val="50000"/>
                  </a:schemeClr>
                </a:solidFill>
              </a:rPr>
              <a:t>Направление подготовки </a:t>
            </a:r>
          </a:p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38.04.08 Финансы и кредит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0"/>
            <a:ext cx="8712968" cy="6669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836712"/>
            <a:ext cx="849694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	</a:t>
            </a:r>
          </a:p>
          <a:p>
            <a:pPr algn="just"/>
            <a:endParaRPr lang="ru-RU" sz="22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endParaRPr lang="ru-RU" sz="22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ru-RU" sz="2200" b="1" u="sng" dirty="0">
                <a:solidFill>
                  <a:schemeClr val="accent3">
                    <a:lumMod val="50000"/>
                  </a:schemeClr>
                </a:solidFill>
              </a:rPr>
              <a:t>Программа направлена на</a:t>
            </a: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 подготовку новых кадров для цифровой экономики, которые способны ответить на те вызовы, которые диктует современная ситуация в банковской сфере. Взрывной рост применения информационных технологий приводит к трансформации бизнес-моделей банковской деятельности, появлением новых рисков.</a:t>
            </a:r>
          </a:p>
          <a:p>
            <a:pPr algn="just"/>
            <a:endParaRPr lang="ru-RU" sz="2200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Выпускники становятся высококвалифицированными  руководителями и специалистами в области финансовых технологий и банковского дела для работы на любых уровнях банковского менеджмента в банках, способны генерировать инновационные идеи и внедрять их в финансово-банковскую практику.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76672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>
                <a:solidFill>
                  <a:schemeClr val="accent3">
                    <a:lumMod val="50000"/>
                  </a:schemeClr>
                </a:solidFill>
              </a:rPr>
              <a:t>Уникальность программы заключается в получении компетенций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260648"/>
            <a:ext cx="8712968" cy="63367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5485F5-45C7-4BAB-901C-B3DE7130A518}"/>
              </a:ext>
            </a:extLst>
          </p:cNvPr>
          <p:cNvSpPr txBox="1"/>
          <p:nvPr/>
        </p:nvSpPr>
        <p:spPr>
          <a:xfrm>
            <a:off x="215516" y="1340768"/>
            <a:ext cx="871296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Внедрять банковские услуги, базирующиеся на современных финансовых технологиях, включая большие данные, и готовить аналитические материалы в целях совершенствования бизнес-моделей кредитной организации в цифровой экономике.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Способность применять продвинутые современные инструменты и методы анализа финансово-кредитной сферы, финансов государственного и негосударственного секторов экономики для целей эффективного управления финансовыми ресурсами.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Разрабатывать проекты внедрения современных финансовых технологий в деятельность кредитной организации, способствующих их развитию, соблюдать основные требования информационной безопасности.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На основе комплексной оценки и анализа рисков, принятых кредитной организацией, разрабатывать меры их контроля и регулирования, давать оценку целесообразности их применения в системе риск-менеджмента кредитной организации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sz="2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4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89248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>
                <a:solidFill>
                  <a:schemeClr val="accent3">
                    <a:lumMod val="50000"/>
                  </a:schemeClr>
                </a:solidFill>
              </a:rPr>
              <a:t>Профессиональные дисциплины программы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Банковские продукты и финансовые инструменты;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Финансовый сектор и его роль в экономике государства;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Денежно-кредитная и </a:t>
            </a:r>
            <a:r>
              <a:rPr lang="ru-RU" sz="2200" dirty="0" err="1">
                <a:solidFill>
                  <a:schemeClr val="accent3">
                    <a:lumMod val="50000"/>
                  </a:schemeClr>
                </a:solidFill>
              </a:rPr>
              <a:t>макропруденциальная</a:t>
            </a: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 политика;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Финансовая и управленческая отчетность;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Корпоративные финансы;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Система управления рисками в банках;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Инвестиционная деятельность финансовых институтов;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Цифровые и технологические проекты финансовой сферы;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Инвестиционная привлекательность и оценка бизнеса;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Международные операции банков;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Международные и национальные системы платежей и расчетов;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Биржевая торговля и биржевые инструменты;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Информационные технологии и цифровые площадки в предпринимательской деятельности;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Кредитные рейтинги и кредитоспособность;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solidFill>
                  <a:schemeClr val="accent3">
                    <a:lumMod val="50000"/>
                  </a:schemeClr>
                </a:solidFill>
              </a:rPr>
              <a:t>Стратегическое управление кредитной организацией и антикризисное управление.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32656"/>
            <a:ext cx="8712968" cy="63367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fld id="{0995BC03-D0A4-4E9C-B7C4-892D51DCA62B}" type="slidenum">
              <a:rPr lang="ru-RU" sz="1800" smtClean="0">
                <a:solidFill>
                  <a:schemeClr val="accent3">
                    <a:lumMod val="50000"/>
                  </a:schemeClr>
                </a:solidFill>
              </a:rPr>
              <a:pPr/>
              <a:t>4</a:t>
            </a:fld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07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36525"/>
            <a:ext cx="8784976" cy="6532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fld id="{0995BC03-D0A4-4E9C-B7C4-892D51DCA62B}" type="slidenum">
              <a:rPr lang="ru-RU" sz="1800" smtClean="0">
                <a:solidFill>
                  <a:schemeClr val="accent3">
                    <a:lumMod val="50000"/>
                  </a:schemeClr>
                </a:solidFill>
              </a:rPr>
              <a:pPr/>
              <a:t>5</a:t>
            </a:fld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620688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accent3">
                    <a:lumMod val="50000"/>
                  </a:schemeClr>
                </a:solidFill>
              </a:rPr>
              <a:t>Работодатели и партнеры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536" y="1390129"/>
            <a:ext cx="85689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Отделение Челябинск Уральского главного управления        Центрального банка Российской Федерации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АО «Газпромбанк»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ПАО «Сбербанк»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Банк ВТБ (ПАО)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АО «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Россельхозбанк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»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АО Банк конверсии «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Снежинский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»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ПАО «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Уралпромбанк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»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ПАО «ЧЕЛИНБАНК»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ПАО «ЧЕЛЯБИНВЕСТБАНК»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АО «Альфа-Банк»</a:t>
            </a:r>
          </a:p>
        </p:txBody>
      </p:sp>
    </p:spTree>
    <p:extLst>
      <p:ext uri="{BB962C8B-B14F-4D97-AF65-F5344CB8AC3E}">
        <p14:creationId xmlns:p14="http://schemas.microsoft.com/office/powerpoint/2010/main" val="2235572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332656"/>
            <a:ext cx="8712968" cy="61926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fld id="{0995BC03-D0A4-4E9C-B7C4-892D51DCA62B}" type="slidenum">
              <a:rPr lang="ru-RU" sz="1800" smtClean="0"/>
              <a:pPr/>
              <a:t>6</a:t>
            </a:fld>
            <a:endParaRPr lang="ru-RU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476672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2400" b="1" u="sng" dirty="0">
                <a:solidFill>
                  <a:schemeClr val="accent3">
                    <a:lumMod val="50000"/>
                  </a:schemeClr>
                </a:solidFill>
              </a:rPr>
              <a:t>Форма </a:t>
            </a:r>
            <a:r>
              <a:rPr lang="ru-RU" sz="2400" b="1" u="sn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-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ЗАОЧНАЯ</a:t>
            </a:r>
          </a:p>
          <a:p>
            <a:r>
              <a:rPr lang="ru-RU" sz="2400" b="1" u="sn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освоения программы  -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2,5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</a:p>
          <a:p>
            <a:endParaRPr lang="ru-RU" sz="2400" b="1" u="sng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мест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контрактной формы  </a:t>
            </a:r>
          </a:p>
          <a:p>
            <a:endParaRPr lang="ru-RU" sz="2400" b="1" u="sng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Вступительные испытания на контрактную форму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Собеседование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4365104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>
                <a:solidFill>
                  <a:schemeClr val="accent3">
                    <a:lumMod val="50000"/>
                  </a:schemeClr>
                </a:solidFill>
              </a:rPr>
              <a:t>Контакты: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 Пр. Ленина, 76, ауд.310 главный корпус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Руководитель программы –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</a:rPr>
              <a:t>к.э.н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., доцент Тишина </a:t>
            </a:r>
            <a:r>
              <a:rPr lang="ru-RU" sz="2000" b="1">
                <a:solidFill>
                  <a:schemeClr val="accent3">
                    <a:lumMod val="50000"/>
                  </a:schemeClr>
                </a:solidFill>
              </a:rPr>
              <a:t>Валентина Николаевна.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Тел. +7-904-946-68-49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Консультант приемной комиссии кафедры –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</a:rPr>
              <a:t>к.э.н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., доцент Каримова Татьяна Григорьевна, 8-919-343-73-09 </a:t>
            </a:r>
          </a:p>
          <a:p>
            <a:pPr>
              <a:buFont typeface="Wingdings" pitchFamily="2" charset="2"/>
              <a:buChar char="ü"/>
            </a:pP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http://hsem.susu.ru/fmcc/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5394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905</TotalTime>
  <Words>448</Words>
  <Application>Microsoft Office PowerPoint</Application>
  <PresentationFormat>Экран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Constantia</vt:lpstr>
      <vt:lpstr>Times New Roman</vt:lpstr>
      <vt:lpstr>Wingdings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mmm</dc:creator>
  <cp:lastModifiedBy>Elena Kurkina</cp:lastModifiedBy>
  <cp:revision>111</cp:revision>
  <dcterms:created xsi:type="dcterms:W3CDTF">2016-12-03T07:42:24Z</dcterms:created>
  <dcterms:modified xsi:type="dcterms:W3CDTF">2023-01-23T07:50:25Z</dcterms:modified>
</cp:coreProperties>
</file>