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93" r:id="rId5"/>
    <p:sldId id="294" r:id="rId6"/>
    <p:sldId id="265" r:id="rId7"/>
    <p:sldId id="267" r:id="rId8"/>
    <p:sldId id="290" r:id="rId9"/>
    <p:sldId id="284" r:id="rId10"/>
    <p:sldId id="283" r:id="rId11"/>
    <p:sldId id="297" r:id="rId12"/>
    <p:sldId id="28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559-67B7-422C-ADEF-2744D5509EE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1BE2-48F2-48F8-AF39-44C201F11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559-67B7-422C-ADEF-2744D5509EE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1BE2-48F2-48F8-AF39-44C201F11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559-67B7-422C-ADEF-2744D5509EE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1BE2-48F2-48F8-AF39-44C201F11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53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559-67B7-422C-ADEF-2744D5509EE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1BE2-48F2-48F8-AF39-44C201F11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1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559-67B7-422C-ADEF-2744D5509EE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1BE2-48F2-48F8-AF39-44C201F11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3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559-67B7-422C-ADEF-2744D5509EE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1BE2-48F2-48F8-AF39-44C201F11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8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559-67B7-422C-ADEF-2744D5509EE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1BE2-48F2-48F8-AF39-44C201F11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8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559-67B7-422C-ADEF-2744D5509EE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1BE2-48F2-48F8-AF39-44C201F11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5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559-67B7-422C-ADEF-2744D5509EE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1BE2-48F2-48F8-AF39-44C201F11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01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559-67B7-422C-ADEF-2744D5509EE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1BE2-48F2-48F8-AF39-44C201F11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1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559-67B7-422C-ADEF-2744D5509EE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1BE2-48F2-48F8-AF39-44C201F11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6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C3559-67B7-422C-ADEF-2744D5509EE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81BE2-48F2-48F8-AF39-44C201F11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71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" y="63183"/>
            <a:ext cx="11992708" cy="67948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3" y="4547088"/>
            <a:ext cx="5019675" cy="876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04184" y="4633545"/>
            <a:ext cx="4158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Майноры</a:t>
            </a:r>
            <a:r>
              <a:rPr lang="ru-RU" sz="2800" dirty="0" smtClean="0">
                <a:solidFill>
                  <a:schemeClr val="bg1"/>
                </a:solidFill>
              </a:rPr>
              <a:t> 2024-25 учебный год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7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56"/>
            <a:ext cx="12192000" cy="69187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259623" y="1116623"/>
            <a:ext cx="7640515" cy="1186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Рекреационный туризм </a:t>
            </a:r>
          </a:p>
          <a:p>
            <a:pPr algn="ctr"/>
            <a:r>
              <a:rPr lang="ru-RU" dirty="0" smtClean="0"/>
              <a:t>Кафедра ТИСКС, ИСТИС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108" y="3604846"/>
            <a:ext cx="3455377" cy="27783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Активные виды туризма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Формирование базовых знаний и навыков об организации спортивно-оздоровительной деятельности в индустрии туризма, раскрытие особенностей технологий организации и проведения спортивно-оздоровительных походов.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85846" y="3596054"/>
            <a:ext cx="4182208" cy="28047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Рекреационный потенциал туристских территорий </a:t>
            </a:r>
            <a:r>
              <a:rPr lang="ru-RU" sz="1600" dirty="0" smtClean="0">
                <a:solidFill>
                  <a:schemeClr val="tx1"/>
                </a:solidFill>
              </a:rPr>
              <a:t>Формирование навыков оценки туристско-рекреационного потенциала территорий для различных видов активного туризма и смогут принять участие в проведении исследований, связанных с оценкой рекреационного воздействия различных видов туризма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64415" y="3604845"/>
            <a:ext cx="3455377" cy="27783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Технология проектирования спортивно-оздоровительных услуг </a:t>
            </a:r>
            <a:r>
              <a:rPr lang="ru-RU" sz="1600" dirty="0" smtClean="0">
                <a:solidFill>
                  <a:schemeClr val="tx1"/>
                </a:solidFill>
              </a:rPr>
              <a:t>Формирование компетентности в области проектирования спортивно-оздоровительных услуг, ознакомить с циклами работ по созданию, продвижению и реализации спортивно-оздоровительных услуг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44362" y="2453054"/>
            <a:ext cx="5600700" cy="7121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Устанавливается запрет на выбор этого </a:t>
            </a:r>
            <a:r>
              <a:rPr lang="ru-RU" dirty="0" err="1" smtClean="0">
                <a:solidFill>
                  <a:schemeClr val="tx1"/>
                </a:solidFill>
              </a:rPr>
              <a:t>майнора</a:t>
            </a:r>
            <a:r>
              <a:rPr lang="ru-RU" dirty="0" smtClean="0">
                <a:solidFill>
                  <a:schemeClr val="tx1"/>
                </a:solidFill>
              </a:rPr>
              <a:t> студентам 43.03.02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1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75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Порядок распределения на </a:t>
            </a:r>
            <a:r>
              <a:rPr lang="ru-RU" sz="4000" dirty="0" err="1" smtClean="0"/>
              <a:t>майноры</a:t>
            </a:r>
            <a:r>
              <a:rPr lang="ru-RU" sz="4000" dirty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dirty="0" smtClean="0"/>
              <a:t>Положение </a:t>
            </a:r>
            <a:r>
              <a:rPr lang="ru-RU" sz="2200" dirty="0"/>
              <a:t>о разработке и использовании </a:t>
            </a:r>
            <a:r>
              <a:rPr lang="ru-RU" sz="2200" dirty="0" err="1"/>
              <a:t>майноров</a:t>
            </a:r>
            <a:r>
              <a:rPr lang="ru-RU" sz="2200" dirty="0"/>
              <a:t> в учебном процессе № 79 от 25.05.2022</a:t>
            </a:r>
            <a:br>
              <a:rPr lang="ru-RU" sz="2200" dirty="0"/>
            </a:b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532372"/>
              </p:ext>
            </p:extLst>
          </p:nvPr>
        </p:nvGraphicFramePr>
        <p:xfrm>
          <a:off x="261256" y="928314"/>
          <a:ext cx="11473543" cy="4056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230">
                  <a:extLst>
                    <a:ext uri="{9D8B030D-6E8A-4147-A177-3AD203B41FA5}">
                      <a16:colId xmlns:a16="http://schemas.microsoft.com/office/drawing/2014/main" val="4241508477"/>
                    </a:ext>
                  </a:extLst>
                </a:gridCol>
                <a:gridCol w="1509485">
                  <a:extLst>
                    <a:ext uri="{9D8B030D-6E8A-4147-A177-3AD203B41FA5}">
                      <a16:colId xmlns:a16="http://schemas.microsoft.com/office/drawing/2014/main" val="2061302158"/>
                    </a:ext>
                  </a:extLst>
                </a:gridCol>
                <a:gridCol w="2380343">
                  <a:extLst>
                    <a:ext uri="{9D8B030D-6E8A-4147-A177-3AD203B41FA5}">
                      <a16:colId xmlns:a16="http://schemas.microsoft.com/office/drawing/2014/main" val="527010621"/>
                    </a:ext>
                  </a:extLst>
                </a:gridCol>
                <a:gridCol w="5827485">
                  <a:extLst>
                    <a:ext uri="{9D8B030D-6E8A-4147-A177-3AD203B41FA5}">
                      <a16:colId xmlns:a16="http://schemas.microsoft.com/office/drawing/2014/main" val="189843624"/>
                    </a:ext>
                  </a:extLst>
                </a:gridCol>
              </a:tblGrid>
              <a:tr h="332523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99FF">
                            <a:tint val="66000"/>
                            <a:satMod val="160000"/>
                          </a:srgbClr>
                        </a:gs>
                        <a:gs pos="50000">
                          <a:srgbClr val="0099FF">
                            <a:tint val="44500"/>
                            <a:satMod val="160000"/>
                          </a:srgbClr>
                        </a:gs>
                        <a:gs pos="100000">
                          <a:srgbClr val="0099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99FF">
                            <a:tint val="66000"/>
                            <a:satMod val="160000"/>
                          </a:srgbClr>
                        </a:gs>
                        <a:gs pos="50000">
                          <a:srgbClr val="0099FF">
                            <a:tint val="44500"/>
                            <a:satMod val="160000"/>
                          </a:srgbClr>
                        </a:gs>
                        <a:gs pos="100000">
                          <a:srgbClr val="0099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99FF">
                            <a:tint val="66000"/>
                            <a:satMod val="160000"/>
                          </a:srgbClr>
                        </a:gs>
                        <a:gs pos="50000">
                          <a:srgbClr val="0099FF">
                            <a:tint val="44500"/>
                            <a:satMod val="160000"/>
                          </a:srgbClr>
                        </a:gs>
                        <a:gs pos="100000">
                          <a:srgbClr val="0099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99FF">
                            <a:tint val="66000"/>
                            <a:satMod val="160000"/>
                          </a:srgbClr>
                        </a:gs>
                        <a:gs pos="50000">
                          <a:srgbClr val="0099FF">
                            <a:tint val="44500"/>
                            <a:satMod val="160000"/>
                          </a:srgbClr>
                        </a:gs>
                        <a:gs pos="100000">
                          <a:srgbClr val="0099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61950701"/>
                  </a:ext>
                </a:extLst>
              </a:tr>
              <a:tr h="101394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ознакомление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майнорами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99FF">
                            <a:tint val="66000"/>
                            <a:satMod val="160000"/>
                          </a:srgbClr>
                        </a:gs>
                        <a:gs pos="50000">
                          <a:srgbClr val="0099FF">
                            <a:tint val="44500"/>
                            <a:satMod val="160000"/>
                          </a:srgbClr>
                        </a:gs>
                        <a:gs pos="100000">
                          <a:srgbClr val="0099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15.04.2024 по 31.05.2024 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99FF">
                            <a:tint val="66000"/>
                            <a:satMod val="160000"/>
                          </a:srgbClr>
                        </a:gs>
                        <a:gs pos="50000">
                          <a:srgbClr val="0099FF">
                            <a:tint val="44500"/>
                            <a:satMod val="160000"/>
                          </a:srgbClr>
                        </a:gs>
                        <a:gs pos="100000">
                          <a:srgbClr val="0099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99FF">
                            <a:tint val="66000"/>
                            <a:satMod val="160000"/>
                          </a:srgbClr>
                        </a:gs>
                        <a:gs pos="50000">
                          <a:srgbClr val="0099FF">
                            <a:tint val="44500"/>
                            <a:satMod val="160000"/>
                          </a:srgbClr>
                        </a:gs>
                        <a:gs pos="100000">
                          <a:srgbClr val="0099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Активность на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лучших результатов в летнюю сессию 2024 для формирования высокого личного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рейтинга. Дает возможность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изучать наиболее востребованный </a:t>
                      </a:r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майнор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99FF">
                            <a:tint val="66000"/>
                            <a:satMod val="160000"/>
                          </a:srgbClr>
                        </a:gs>
                        <a:gs pos="50000">
                          <a:srgbClr val="0099FF">
                            <a:tint val="44500"/>
                            <a:satMod val="160000"/>
                          </a:srgbClr>
                        </a:gs>
                        <a:gs pos="100000">
                          <a:srgbClr val="0099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25089583"/>
                  </a:ext>
                </a:extLst>
              </a:tr>
              <a:tr h="74817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этап выбора </a:t>
                      </a:r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майноров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99FF">
                            <a:tint val="66000"/>
                            <a:satMod val="160000"/>
                          </a:srgbClr>
                        </a:gs>
                        <a:gs pos="50000">
                          <a:srgbClr val="0099FF">
                            <a:tint val="44500"/>
                            <a:satMod val="160000"/>
                          </a:srgbClr>
                        </a:gs>
                        <a:gs pos="100000">
                          <a:srgbClr val="0099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01.06.2024 по 15.06.2024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99FF">
                            <a:tint val="66000"/>
                            <a:satMod val="160000"/>
                          </a:srgbClr>
                        </a:gs>
                        <a:gs pos="50000">
                          <a:srgbClr val="0099FF">
                            <a:tint val="44500"/>
                            <a:satMod val="160000"/>
                          </a:srgbClr>
                        </a:gs>
                        <a:gs pos="100000">
                          <a:srgbClr val="0099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Студенты, заведующие кафедр,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кураторы групп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99FF">
                            <a:tint val="66000"/>
                            <a:satMod val="160000"/>
                          </a:srgbClr>
                        </a:gs>
                        <a:gs pos="50000">
                          <a:srgbClr val="0099FF">
                            <a:tint val="44500"/>
                            <a:satMod val="160000"/>
                          </a:srgbClr>
                        </a:gs>
                        <a:gs pos="100000">
                          <a:srgbClr val="0099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 должен </a:t>
                      </a:r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записаться на </a:t>
                      </a:r>
                      <a:r>
                        <a:rPr lang="ru-RU" sz="16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майнор</a:t>
                      </a:r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личном кабинете, путем проставления приоритетов. </a:t>
                      </a:r>
                    </a:p>
                    <a:p>
                      <a:pPr algn="ctr"/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99FF">
                            <a:tint val="66000"/>
                            <a:satMod val="160000"/>
                          </a:srgbClr>
                        </a:gs>
                        <a:gs pos="50000">
                          <a:srgbClr val="0099FF">
                            <a:tint val="44500"/>
                            <a:satMod val="160000"/>
                          </a:srgbClr>
                        </a:gs>
                        <a:gs pos="100000">
                          <a:srgbClr val="0099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01080017"/>
                  </a:ext>
                </a:extLst>
              </a:tr>
              <a:tr h="185383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этап выбора </a:t>
                      </a:r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майноров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99FF">
                            <a:tint val="66000"/>
                            <a:satMod val="160000"/>
                          </a:srgbClr>
                        </a:gs>
                        <a:gs pos="50000">
                          <a:srgbClr val="0099FF">
                            <a:tint val="44500"/>
                            <a:satMod val="160000"/>
                          </a:srgbClr>
                        </a:gs>
                        <a:gs pos="100000">
                          <a:srgbClr val="0099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20.06.2024 по 05.07.2024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99FF">
                            <a:tint val="66000"/>
                            <a:satMod val="160000"/>
                          </a:srgbClr>
                        </a:gs>
                        <a:gs pos="50000">
                          <a:srgbClr val="0099FF">
                            <a:tint val="44500"/>
                            <a:satMod val="160000"/>
                          </a:srgbClr>
                        </a:gs>
                        <a:gs pos="100000">
                          <a:srgbClr val="0099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директора по учебной работе, з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аведующие кафедр, 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ачальник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учебного отдела, кураторы групп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99FF">
                            <a:tint val="66000"/>
                            <a:satMod val="160000"/>
                          </a:srgbClr>
                        </a:gs>
                        <a:gs pos="50000">
                          <a:srgbClr val="0099FF">
                            <a:tint val="44500"/>
                            <a:satMod val="160000"/>
                          </a:srgbClr>
                        </a:gs>
                        <a:gs pos="100000">
                          <a:srgbClr val="0099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студентов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которые не участвовали в 1 этапе,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либо не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сформировалась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на </a:t>
                      </a:r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майнор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99FF">
                            <a:tint val="66000"/>
                            <a:satMod val="160000"/>
                          </a:srgbClr>
                        </a:gs>
                        <a:gs pos="50000">
                          <a:srgbClr val="0099FF">
                            <a:tint val="44500"/>
                            <a:satMod val="160000"/>
                          </a:srgbClr>
                        </a:gs>
                        <a:gs pos="100000">
                          <a:srgbClr val="0099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41632260"/>
                  </a:ext>
                </a:extLst>
              </a:tr>
            </a:tbl>
          </a:graphicData>
        </a:graphic>
      </p:graphicFrame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47914" y="5185833"/>
            <a:ext cx="10515600" cy="1454604"/>
          </a:xfrm>
        </p:spPr>
        <p:txBody>
          <a:bodyPr>
            <a:normAutofit/>
          </a:bodyPr>
          <a:lstStyle/>
          <a:p>
            <a:r>
              <a:rPr lang="ru-RU" dirty="0" smtClean="0"/>
              <a:t>Количество </a:t>
            </a:r>
            <a:r>
              <a:rPr lang="ru-RU" dirty="0"/>
              <a:t>подгрупп на </a:t>
            </a:r>
            <a:r>
              <a:rPr lang="ru-RU" dirty="0" err="1"/>
              <a:t>майноре</a:t>
            </a:r>
            <a:r>
              <a:rPr lang="ru-RU" dirty="0"/>
              <a:t> не более трех по 25 человек. </a:t>
            </a:r>
            <a:endParaRPr lang="ru-RU" dirty="0" smtClean="0"/>
          </a:p>
          <a:p>
            <a:r>
              <a:rPr lang="ru-RU" dirty="0" smtClean="0"/>
              <a:t>Расписание </a:t>
            </a:r>
            <a:r>
              <a:rPr lang="ru-RU" dirty="0" smtClean="0"/>
              <a:t>формируется в </a:t>
            </a:r>
            <a:r>
              <a:rPr lang="ru-RU" dirty="0"/>
              <a:t>субботу по всем </a:t>
            </a:r>
            <a:r>
              <a:rPr lang="ru-RU" dirty="0" err="1"/>
              <a:t>майнорам</a:t>
            </a:r>
            <a:r>
              <a:rPr lang="ru-RU" dirty="0"/>
              <a:t> </a:t>
            </a:r>
            <a:r>
              <a:rPr lang="ru-RU" dirty="0" smtClean="0"/>
              <a:t>одновременно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97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08"/>
            <a:ext cx="12192000" cy="68942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3465"/>
            <a:ext cx="5019675" cy="1159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889" y="5912827"/>
            <a:ext cx="17907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1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" y="7229"/>
            <a:ext cx="12173737" cy="68458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7108" y="94786"/>
            <a:ext cx="11151079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200" b="1" i="1" dirty="0" err="1">
                <a:solidFill>
                  <a:srgbClr val="2223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Студентоцентричная</a:t>
            </a:r>
            <a:r>
              <a:rPr lang="ru-RU" sz="3200" b="1" i="1" dirty="0">
                <a:solidFill>
                  <a:srgbClr val="2223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2223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модель обучения</a:t>
            </a:r>
            <a:endParaRPr lang="ru-RU" sz="16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FC75AE7-68D6-F67B-B5B4-0F01BB27ABF9}"/>
              </a:ext>
            </a:extLst>
          </p:cNvPr>
          <p:cNvSpPr/>
          <p:nvPr/>
        </p:nvSpPr>
        <p:spPr>
          <a:xfrm>
            <a:off x="493322" y="672129"/>
            <a:ext cx="11324865" cy="17121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Сущность: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междисциплинарная образовательная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модель,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обеспечивающая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индивидуальное развитие каждого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студента на всех уровнях образования, предоставляя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выпускникам наилучшие возможности самореализации в науке, индустриальной карьере и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предпринимательстве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.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FC75AE7-68D6-F67B-B5B4-0F01BB27ABF9}"/>
              </a:ext>
            </a:extLst>
          </p:cNvPr>
          <p:cNvSpPr/>
          <p:nvPr/>
        </p:nvSpPr>
        <p:spPr>
          <a:xfrm>
            <a:off x="493322" y="2507627"/>
            <a:ext cx="11324865" cy="1047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</a:rPr>
              <a:t>Цель: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+mj-lt"/>
              </a:rPr>
              <a:t>мотивация студентов к обучению, развитию потребностей учиться в течение всей жизни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701614" y="3626301"/>
            <a:ext cx="3573551" cy="1318769"/>
            <a:chOff x="631851" y="559682"/>
            <a:chExt cx="2501403" cy="2186541"/>
          </a:xfrm>
        </p:grpSpPr>
        <p:sp>
          <p:nvSpPr>
            <p:cNvPr id="19" name="Стрелка вправо 18"/>
            <p:cNvSpPr/>
            <p:nvPr/>
          </p:nvSpPr>
          <p:spPr>
            <a:xfrm>
              <a:off x="631851" y="559682"/>
              <a:ext cx="2501403" cy="218654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трелка вправо 4"/>
            <p:cNvSpPr txBox="1"/>
            <p:nvPr/>
          </p:nvSpPr>
          <p:spPr>
            <a:xfrm>
              <a:off x="748494" y="898637"/>
              <a:ext cx="2063948" cy="1530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17780" bIns="8890" numCol="1" spcCol="1270" anchor="ctr" anchorCtr="0">
              <a:noAutofit/>
            </a:bodyPr>
            <a:lstStyle/>
            <a:p>
              <a:pPr marL="92075" lvl="0" indent="-92075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Развитие компетенций в рамках образовательной программы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 rot="10800000">
            <a:off x="7760411" y="3642816"/>
            <a:ext cx="3781732" cy="1275978"/>
            <a:chOff x="631851" y="559683"/>
            <a:chExt cx="2501403" cy="20709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2" name="Стрелка вправо 21"/>
            <p:cNvSpPr/>
            <p:nvPr/>
          </p:nvSpPr>
          <p:spPr>
            <a:xfrm>
              <a:off x="631851" y="559683"/>
              <a:ext cx="2501403" cy="2070983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трелка вправо 4"/>
            <p:cNvSpPr txBox="1"/>
            <p:nvPr/>
          </p:nvSpPr>
          <p:spPr>
            <a:xfrm rot="10800000">
              <a:off x="779160" y="1143102"/>
              <a:ext cx="2157870" cy="10210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17780" bIns="8890" numCol="1" spcCol="1270" anchor="ctr" anchorCtr="0">
              <a:noAutofit/>
            </a:bodyPr>
            <a:lstStyle>
              <a:defPPr>
                <a:defRPr lang="ru-RU"/>
              </a:defPPr>
              <a:lvl1pPr marL="92075" lvl="0" indent="-92075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ru-RU" sz="1800" dirty="0" smtClean="0"/>
                <a:t>Получение новых компетенций в различных сферах деятельности</a:t>
              </a:r>
              <a:endParaRPr lang="ru-RU" sz="1800" dirty="0"/>
            </a:p>
          </p:txBody>
        </p:sp>
      </p:grpSp>
      <p:sp>
        <p:nvSpPr>
          <p:cNvPr id="25" name="Овал 24"/>
          <p:cNvSpPr/>
          <p:nvPr/>
        </p:nvSpPr>
        <p:spPr>
          <a:xfrm>
            <a:off x="4407297" y="3615199"/>
            <a:ext cx="3307247" cy="14161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Расширение </a:t>
            </a: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возможностей трудоустройства студентов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17">
            <a:extLst>
              <a:ext uri="{FF2B5EF4-FFF2-40B4-BE49-F238E27FC236}">
                <a16:creationId xmlns:a16="http://schemas.microsoft.com/office/drawing/2014/main" id="{D05B34CD-4156-4D99-AC76-7A6E75638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81" y="6358961"/>
            <a:ext cx="35973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Высшая школа экономики и управления </a:t>
            </a:r>
            <a:r>
              <a:rPr lang="ru-RU" sz="1100" dirty="0" err="1" smtClean="0">
                <a:solidFill>
                  <a:schemeClr val="bg1"/>
                </a:solidFill>
              </a:rPr>
              <a:t>ЮУрГУ</a:t>
            </a:r>
            <a:endParaRPr lang="ru-RU" altLang="ru-RU" sz="11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FC75AE7-68D6-F67B-B5B4-0F01BB27ABF9}"/>
              </a:ext>
            </a:extLst>
          </p:cNvPr>
          <p:cNvSpPr/>
          <p:nvPr/>
        </p:nvSpPr>
        <p:spPr>
          <a:xfrm>
            <a:off x="545670" y="5103433"/>
            <a:ext cx="11393954" cy="1012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</a:rPr>
              <a:t>Результат: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развитие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предпринимательского потенциала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студентов, обеспечение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задела для устойчивого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развития и становления экономики нового уклада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26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"/>
            <a:ext cx="12198010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323850" y="378271"/>
            <a:ext cx="4199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выбор </a:t>
            </a:r>
            <a:r>
              <a:rPr lang="ru-RU" sz="2000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Номер слайда 1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3</a:t>
            </a:fld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 flipV="1">
            <a:off x="5677019" y="961660"/>
            <a:ext cx="0" cy="4895995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5675140" y="16533"/>
            <a:ext cx="4835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 рамках основной образовательной программы</a:t>
            </a:r>
            <a:endParaRPr lang="ru-RU" sz="2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8271278" y="1954212"/>
            <a:ext cx="1727414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8307540" y="3904151"/>
            <a:ext cx="2047845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8307540" y="5037382"/>
            <a:ext cx="261055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17">
            <a:extLst>
              <a:ext uri="{FF2B5EF4-FFF2-40B4-BE49-F238E27FC236}">
                <a16:creationId xmlns:a16="http://schemas.microsoft.com/office/drawing/2014/main" id="{D05B34CD-4156-4D99-AC76-7A6E75638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5" y="6327840"/>
            <a:ext cx="35973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Высшая школа экономики и управления </a:t>
            </a:r>
            <a:r>
              <a:rPr lang="ru-RU" sz="1100" dirty="0" err="1" smtClean="0">
                <a:solidFill>
                  <a:schemeClr val="bg1"/>
                </a:solidFill>
              </a:rPr>
              <a:t>ЮУрГУ</a:t>
            </a:r>
            <a:endParaRPr lang="ru-RU" altLang="ru-RU" sz="1100" dirty="0">
              <a:solidFill>
                <a:schemeClr val="bg1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7777371" y="1187595"/>
          <a:ext cx="4186527" cy="482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6527">
                  <a:extLst>
                    <a:ext uri="{9D8B030D-6E8A-4147-A177-3AD203B41FA5}">
                      <a16:colId xmlns:a16="http://schemas.microsoft.com/office/drawing/2014/main" val="3726225015"/>
                    </a:ext>
                  </a:extLst>
                </a:gridCol>
              </a:tblGrid>
              <a:tr h="4826344">
                <a:tc>
                  <a:txBody>
                    <a:bodyPr/>
                    <a:lstStyle/>
                    <a:p>
                      <a:pPr marL="85725" indent="63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" algn="l"/>
                        </a:tabLst>
                      </a:pPr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Военный учебный центр</a:t>
                      </a:r>
                    </a:p>
                    <a:p>
                      <a:pPr marL="180975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подготовка </a:t>
                      </a: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офицеров, сержантов и солдат запаса для танковых войск, войск связи, ракетных войск и артиллерии, службы защиты государственной тайны Вооруженных Сил России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80975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присвоение </a:t>
                      </a: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воинского звания «лейтенант</a:t>
                      </a:r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»,</a:t>
                      </a:r>
                      <a:r>
                        <a:rPr lang="ru-R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сержант» или «рядовой»</a:t>
                      </a: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зачисление в запас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Бесшовное трудоустройство</a:t>
                      </a:r>
                    </a:p>
                    <a:p>
                      <a:pPr marL="173038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обязательное прохождение практики на </a:t>
                      </a:r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предприятиях-партнерах: учебная (по получению профессиональных навыков), производственная, преддипломная практики;</a:t>
                      </a:r>
                    </a:p>
                    <a:p>
                      <a:pPr marL="173038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процессе обучения возможность устраиваться на работу и после получения диплома приступать к трудовой деятельности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ru-RU" sz="2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Факультативы</a:t>
                      </a:r>
                      <a:endParaRPr lang="ru-RU" sz="2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каталог факультативов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73038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запись в приложении к </a:t>
                      </a:r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диплому ВПО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98962"/>
                  </a:ext>
                </a:extLst>
              </a:tr>
            </a:tbl>
          </a:graphicData>
        </a:graphic>
      </p:graphicFrame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 flipV="1">
            <a:off x="8092922" y="1518246"/>
            <a:ext cx="2569327" cy="1113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8089861" y="3317846"/>
            <a:ext cx="209024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97511" y="1057013"/>
          <a:ext cx="3396578" cy="4668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6578">
                  <a:extLst>
                    <a:ext uri="{9D8B030D-6E8A-4147-A177-3AD203B41FA5}">
                      <a16:colId xmlns:a16="http://schemas.microsoft.com/office/drawing/2014/main" val="2968878408"/>
                    </a:ext>
                  </a:extLst>
                </a:gridCol>
              </a:tblGrid>
              <a:tr h="4668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Майноры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975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75B6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комплекс 3 дисциплин (12 ЗЕТ), отличающийся от основной программы;</a:t>
                      </a:r>
                    </a:p>
                    <a:p>
                      <a:pPr marL="180975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усиление </a:t>
                      </a:r>
                      <a:r>
                        <a:rPr lang="ru-RU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формирования универсальных компетенций из ФГОС ВО (УК</a:t>
                      </a:r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обязателен </a:t>
                      </a:r>
                      <a:r>
                        <a:rPr lang="ru-RU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изучению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Проектное обучение</a:t>
                      </a:r>
                    </a:p>
                    <a:p>
                      <a:pPr marL="173038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учебном плане представлено как факультатив для массового вовлечения </a:t>
                      </a:r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студентов в </a:t>
                      </a:r>
                      <a:r>
                        <a:rPr lang="ru-RU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проектное обучение;</a:t>
                      </a:r>
                    </a:p>
                    <a:p>
                      <a:pPr marL="173038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проекты выполняются по запросу внешнего </a:t>
                      </a:r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заказчика.</a:t>
                      </a:r>
                      <a:endParaRPr lang="ru-RU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7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/>
                      </a:pPr>
                      <a:endParaRPr lang="ru-RU" sz="105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Многоуровневая языковая подготовка</a:t>
                      </a:r>
                    </a:p>
                    <a:p>
                      <a:pPr marL="173038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начального уровня подготовки;</a:t>
                      </a:r>
                    </a:p>
                    <a:p>
                      <a:pPr marL="173038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смешанный формат обучения (организация работы в онлайн-среде);</a:t>
                      </a:r>
                    </a:p>
                    <a:p>
                      <a:pPr marL="173038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</a:t>
                      </a:r>
                      <a:r>
                        <a:rPr lang="ru-RU" sz="1200" b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</a:t>
                      </a:r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pPr marL="173037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/>
                      </a:pPr>
                      <a:r>
                        <a:rPr lang="ru-RU" sz="105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05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01968"/>
                  </a:ext>
                </a:extLst>
              </a:tr>
            </a:tbl>
          </a:graphicData>
        </a:graphic>
      </p:graphicFrame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8089860" y="5240804"/>
            <a:ext cx="209024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62623" y="1362968"/>
            <a:ext cx="949201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97511" y="2903489"/>
            <a:ext cx="209024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97511" y="4714595"/>
            <a:ext cx="2090247" cy="0"/>
          </a:xfrm>
          <a:prstGeom prst="line">
            <a:avLst/>
          </a:prstGeom>
          <a:ln w="19050">
            <a:solidFill>
              <a:srgbClr val="5D60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03" y="1295707"/>
            <a:ext cx="4418097" cy="426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95" y="4852"/>
            <a:ext cx="12211095" cy="6845822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253360" y="854199"/>
          <a:ext cx="3668009" cy="5282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8009">
                  <a:extLst>
                    <a:ext uri="{9D8B030D-6E8A-4147-A177-3AD203B41FA5}">
                      <a16:colId xmlns:a16="http://schemas.microsoft.com/office/drawing/2014/main" val="3802439991"/>
                    </a:ext>
                  </a:extLst>
                </a:gridCol>
              </a:tblGrid>
              <a:tr h="5282832">
                <a:tc>
                  <a:txBody>
                    <a:bodyPr/>
                    <a:lstStyle/>
                    <a:p>
                      <a:pPr marL="85725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None/>
                        <a:tabLst>
                          <a:tab pos="173038" algn="l"/>
                        </a:tabLs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Оценка уровня компетенций </a:t>
                      </a:r>
                    </a:p>
                    <a:p>
                      <a:pPr marL="85725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73038" algn="l"/>
                        </a:tabLst>
                      </a:pPr>
                      <a:r>
                        <a:rPr lang="ru-RU" sz="105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</a:t>
                      </a:r>
                      <a:r>
                        <a:rPr lang="ru-RU" sz="1050" b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надпрофессиональных</a:t>
                      </a:r>
                      <a:r>
                        <a:rPr lang="ru-RU" sz="105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компетенций в области управления и </a:t>
                      </a:r>
                      <a:r>
                        <a:rPr lang="ru-RU" sz="105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лидерства через Центр  компетенций </a:t>
                      </a:r>
                      <a:r>
                        <a:rPr lang="ru-RU" sz="1050" b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ЮУрГУ</a:t>
                      </a:r>
                      <a:r>
                        <a:rPr lang="ru-RU" sz="105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05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73038" algn="l"/>
                        </a:tabLst>
                      </a:pPr>
                      <a:r>
                        <a:rPr lang="ru-RU" sz="10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мастер-классы, тренинги, встречи с представителями власти и бизнеса;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5725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73038" algn="l"/>
                        </a:tabLst>
                      </a:pPr>
                      <a:r>
                        <a:rPr lang="ru-RU" sz="10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оплачиваемые стажировки на </a:t>
                      </a:r>
                      <a:r>
                        <a:rPr lang="ru-RU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предприятиях и в органах власти </a:t>
                      </a:r>
                      <a:r>
                        <a:rPr lang="ru-RU" sz="10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регионального и федерального уровней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Стартап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как диплом</a:t>
                      </a:r>
                    </a:p>
                    <a:p>
                      <a:pPr marL="85725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73038" algn="l"/>
                        </a:tabLst>
                      </a:pPr>
                      <a:r>
                        <a:rPr lang="ru-RU" sz="105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презентация собственного бизнес-проекта</a:t>
                      </a:r>
                    </a:p>
                    <a:p>
                      <a:pPr marL="85725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73038" algn="l"/>
                        </a:tabLst>
                      </a:pPr>
                      <a:r>
                        <a:rPr lang="ru-RU" sz="105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получение универсальных компетенций;</a:t>
                      </a:r>
                    </a:p>
                    <a:p>
                      <a:pPr marL="85725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73038" algn="l"/>
                        </a:tabLst>
                      </a:pPr>
                      <a:r>
                        <a:rPr lang="ru-RU" sz="1050" b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грантовая</a:t>
                      </a:r>
                      <a:r>
                        <a:rPr lang="ru-RU" sz="105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поддержка победителю;</a:t>
                      </a:r>
                    </a:p>
                    <a:p>
                      <a:pPr marL="85725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73038" algn="l"/>
                        </a:tabLst>
                      </a:pPr>
                      <a:r>
                        <a:rPr lang="ru-RU" sz="105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возможность получения </a:t>
                      </a:r>
                      <a:r>
                        <a:rPr lang="ru-RU" sz="1050" b="1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госсподдержкки</a:t>
                      </a:r>
                      <a:r>
                        <a:rPr lang="ru-RU" sz="105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5725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None/>
                        <a:tabLst>
                          <a:tab pos="173038" algn="l"/>
                        </a:tabLst>
                      </a:pPr>
                      <a:r>
                        <a:rPr lang="ru-RU" sz="105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млн. руб. на реализацию </a:t>
                      </a:r>
                      <a:r>
                        <a:rPr lang="ru-RU" sz="1050" b="1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стартапа</a:t>
                      </a:r>
                      <a:r>
                        <a:rPr lang="ru-RU" sz="105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85725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73038" algn="l"/>
                        </a:tabLst>
                      </a:pPr>
                      <a:endParaRPr lang="ru-RU" sz="12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620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36195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Программы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переподготовки и повышения квалификации</a:t>
                      </a:r>
                    </a:p>
                    <a:p>
                      <a:pPr marL="85725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каталог программ 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ДПО;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5725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возможность выбора приоритетных профилей 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переподготовки; 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5725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отдельный документ по 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повышению </a:t>
                      </a: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квалификации помимо основного 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диплома.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23197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7738085" y="981540"/>
          <a:ext cx="4237038" cy="4834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7038">
                  <a:extLst>
                    <a:ext uri="{9D8B030D-6E8A-4147-A177-3AD203B41FA5}">
                      <a16:colId xmlns:a16="http://schemas.microsoft.com/office/drawing/2014/main" val="356623427"/>
                    </a:ext>
                  </a:extLst>
                </a:gridCol>
              </a:tblGrid>
              <a:tr h="4834932">
                <a:tc>
                  <a:txBody>
                    <a:bodyPr/>
                    <a:lstStyle/>
                    <a:p>
                      <a:pPr marL="85725" indent="63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Цифровая кафедра</a:t>
                      </a:r>
                    </a:p>
                    <a:p>
                      <a:pPr marL="342900" lvl="0" indent="190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для обучающихся не по </a:t>
                      </a: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IT</a:t>
                      </a: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профилю предложены компетенции в области создания алгоритмов и компьютерных программ, пригодных для практического применения;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190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для обучающихся по </a:t>
                      </a: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IT</a:t>
                      </a: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профилю предложены компетенции в области формирования навыков использования цифровых компетенций, необходимых для нового вида деятельности;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190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оценка сформированности цифровых компетенций на платформе </a:t>
                      </a:r>
                      <a:r>
                        <a:rPr lang="ru-RU" sz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Иннополиса</a:t>
                      </a:r>
                      <a:endParaRPr lang="ru-RU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marR="0" lvl="0" indent="190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75B6"/>
                        </a:buClr>
                        <a:buSzTx/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  <a:defRPr/>
                      </a:pPr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отдельный документ по переподготовке помимо основного диплома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Технологическое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предпринимательство</a:t>
                      </a: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МООК, знакомство с технологическим предпринимательством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совместная </a:t>
                      </a: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работа с тренерами – технологическими предпринимателями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центр </a:t>
                      </a: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предпринимательского образования;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акселерационная </a:t>
                      </a: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программа;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предпринимательская </a:t>
                      </a: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точка кипения</a:t>
                      </a:r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708278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323850" y="378271"/>
            <a:ext cx="4199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выбор </a:t>
            </a:r>
            <a:r>
              <a:rPr lang="ru-RU" sz="2000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Номер слайда 1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4</a:t>
            </a:fld>
            <a:endParaRPr lang="ru-RU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 flipV="1">
            <a:off x="5677019" y="961660"/>
            <a:ext cx="0" cy="4895995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5537558" y="213095"/>
            <a:ext cx="5025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 рамках дополнительного обучения</a:t>
            </a:r>
            <a:endParaRPr lang="ru-RU" sz="2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7852050" y="1260777"/>
            <a:ext cx="1727414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7899258" y="4400156"/>
            <a:ext cx="2047845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4472726"/>
            <a:ext cx="261055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61" y="1278358"/>
            <a:ext cx="4418097" cy="4264111"/>
          </a:xfrm>
          <a:prstGeom prst="rect">
            <a:avLst/>
          </a:prstGeom>
        </p:spPr>
      </p:pic>
      <p:sp>
        <p:nvSpPr>
          <p:cNvPr id="30" name="Прямоугольник 17">
            <a:extLst>
              <a:ext uri="{FF2B5EF4-FFF2-40B4-BE49-F238E27FC236}">
                <a16:creationId xmlns:a16="http://schemas.microsoft.com/office/drawing/2014/main" id="{D05B34CD-4156-4D99-AC76-7A6E75638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5" y="6327840"/>
            <a:ext cx="35973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Высшая школа экономики и управления </a:t>
            </a:r>
            <a:r>
              <a:rPr lang="ru-RU" sz="1100" dirty="0" err="1" smtClean="0">
                <a:solidFill>
                  <a:schemeClr val="bg1"/>
                </a:solidFill>
              </a:rPr>
              <a:t>ЮУрГУ</a:t>
            </a:r>
            <a:endParaRPr lang="ru-RU" altLang="ru-RU" sz="1100" dirty="0">
              <a:solidFill>
                <a:schemeClr val="bg1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260416" y="2866641"/>
            <a:ext cx="2610552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260416" y="1126073"/>
            <a:ext cx="2610552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4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"/>
            <a:ext cx="12198010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323850" y="378271"/>
            <a:ext cx="4199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выбор </a:t>
            </a:r>
            <a:r>
              <a:rPr lang="ru-RU" sz="2000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Номер слайда 1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5</a:t>
            </a:fld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 flipV="1">
            <a:off x="5677019" y="961660"/>
            <a:ext cx="0" cy="4895995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5675140" y="16533"/>
            <a:ext cx="4835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 рамках основной образовательной программы</a:t>
            </a:r>
            <a:endParaRPr lang="ru-RU" sz="2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8271278" y="1954212"/>
            <a:ext cx="1727414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8307540" y="3904151"/>
            <a:ext cx="2047845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8307540" y="5037382"/>
            <a:ext cx="261055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17">
            <a:extLst>
              <a:ext uri="{FF2B5EF4-FFF2-40B4-BE49-F238E27FC236}">
                <a16:creationId xmlns:a16="http://schemas.microsoft.com/office/drawing/2014/main" id="{D05B34CD-4156-4D99-AC76-7A6E75638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5" y="6327840"/>
            <a:ext cx="35973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Высшая школа экономики и управления </a:t>
            </a:r>
            <a:r>
              <a:rPr lang="ru-RU" sz="1100" dirty="0" err="1" smtClean="0">
                <a:solidFill>
                  <a:schemeClr val="bg1"/>
                </a:solidFill>
              </a:rPr>
              <a:t>ЮУрГУ</a:t>
            </a:r>
            <a:endParaRPr lang="ru-RU" altLang="ru-RU" sz="1100" dirty="0">
              <a:solidFill>
                <a:schemeClr val="bg1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365046"/>
              </p:ext>
            </p:extLst>
          </p:nvPr>
        </p:nvGraphicFramePr>
        <p:xfrm>
          <a:off x="7841850" y="1183310"/>
          <a:ext cx="4186527" cy="482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6527">
                  <a:extLst>
                    <a:ext uri="{9D8B030D-6E8A-4147-A177-3AD203B41FA5}">
                      <a16:colId xmlns:a16="http://schemas.microsoft.com/office/drawing/2014/main" val="3726225015"/>
                    </a:ext>
                  </a:extLst>
                </a:gridCol>
              </a:tblGrid>
              <a:tr h="4826344">
                <a:tc>
                  <a:txBody>
                    <a:bodyPr/>
                    <a:lstStyle/>
                    <a:p>
                      <a:pPr marL="85725" indent="63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" algn="l"/>
                        </a:tabLst>
                      </a:pPr>
                      <a:r>
                        <a:rPr lang="ru-RU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Военный учебный центр</a:t>
                      </a:r>
                    </a:p>
                    <a:p>
                      <a:pPr marL="180975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 подготовка </a:t>
                      </a:r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офицеров, сержантов и солдат запаса для танковых войск, войск связи, ракетных войск и артиллерии, службы защиты государственной тайны Вооруженных Сил России</a:t>
                      </a:r>
                      <a:endParaRPr lang="ru-RU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180975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 присвоение </a:t>
                      </a:r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воинского звания «лейтенант</a:t>
                      </a:r>
                      <a: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»,</a:t>
                      </a:r>
                      <a:r>
                        <a:rPr lang="ru-RU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сержант» или «рядовой»</a:t>
                      </a:r>
                      <a:r>
                        <a:rPr lang="ru-RU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зачисление в запас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ru-RU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Бесшовное трудоустройство</a:t>
                      </a:r>
                    </a:p>
                    <a:p>
                      <a:pPr marL="173038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 обязательное прохождение практики на </a:t>
                      </a:r>
                      <a:r>
                        <a:rPr lang="ru-RU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предприятиях-партнерах: учебная (по получению профессиональных навыков), производственная, преддипломная практики;</a:t>
                      </a:r>
                    </a:p>
                    <a:p>
                      <a:pPr marL="173038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процессе обучения возможность устраиваться на работу и после получения диплома приступать к трудовой деятельности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ru-RU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600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ru-RU" sz="20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Факультативы</a:t>
                      </a:r>
                      <a:endParaRPr lang="ru-RU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каталог факультативов</a:t>
                      </a:r>
                      <a:endParaRPr lang="ru-RU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173038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запись в приложении к </a:t>
                      </a:r>
                      <a: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диплому ВПО</a:t>
                      </a:r>
                      <a:endParaRPr lang="ru-RU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98962"/>
                  </a:ext>
                </a:extLst>
              </a:tr>
            </a:tbl>
          </a:graphicData>
        </a:graphic>
      </p:graphicFrame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 flipV="1">
            <a:off x="8092922" y="1518246"/>
            <a:ext cx="2569327" cy="1113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8089861" y="3317846"/>
            <a:ext cx="209024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358540"/>
              </p:ext>
            </p:extLst>
          </p:nvPr>
        </p:nvGraphicFramePr>
        <p:xfrm>
          <a:off x="97511" y="1057013"/>
          <a:ext cx="3396578" cy="4998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6578">
                  <a:extLst>
                    <a:ext uri="{9D8B030D-6E8A-4147-A177-3AD203B41FA5}">
                      <a16:colId xmlns:a16="http://schemas.microsoft.com/office/drawing/2014/main" val="2968878408"/>
                    </a:ext>
                  </a:extLst>
                </a:gridCol>
              </a:tblGrid>
              <a:tr h="4668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Майноры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90488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75B6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комплекс 3 дисциплин (12 ЗЕТ), отличающийся от основной программы;</a:t>
                      </a:r>
                    </a:p>
                    <a:p>
                      <a:pPr marL="0" lvl="0" indent="90488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усиление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формирования универсальных компетенций из ФГОС ВО (УК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90488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обязателен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изучению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Проектное обучение</a:t>
                      </a:r>
                    </a:p>
                    <a:p>
                      <a:pPr marL="173038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учебном плане представлено как факультатив для массового вовлечения </a:t>
                      </a:r>
                      <a:r>
                        <a:rPr lang="ru-RU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студентов в </a:t>
                      </a:r>
                      <a:r>
                        <a:rPr lang="ru-RU" sz="12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проектное обучение;</a:t>
                      </a:r>
                    </a:p>
                    <a:p>
                      <a:pPr marL="173038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проекты выполняются по запросу внешнего </a:t>
                      </a:r>
                      <a:r>
                        <a:rPr lang="ru-RU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заказчика.</a:t>
                      </a:r>
                      <a:endParaRPr lang="ru-RU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7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/>
                      </a:pPr>
                      <a:endParaRPr lang="ru-RU" sz="1050" b="1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Многоуровневая языковая подготовка</a:t>
                      </a:r>
                    </a:p>
                    <a:p>
                      <a:pPr marL="173038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начального уровня подготовки;</a:t>
                      </a:r>
                    </a:p>
                    <a:p>
                      <a:pPr marL="173038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смешанный формат обучения (организация работы в онлайн-среде);</a:t>
                      </a:r>
                    </a:p>
                    <a:p>
                      <a:pPr marL="173038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E75B6"/>
                        </a:buClr>
                        <a:buFont typeface="Symbol" panose="05050102010706020507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</a:t>
                      </a:r>
                      <a:r>
                        <a:rPr lang="ru-RU" sz="1200" b="1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</a:t>
                      </a:r>
                      <a:r>
                        <a:rPr lang="ru-RU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r>
                        <a:rPr lang="ru-RU" sz="12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pPr marL="173037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/>
                      </a:pPr>
                      <a:r>
                        <a:rPr lang="ru-RU" sz="105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05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01968"/>
                  </a:ext>
                </a:extLst>
              </a:tr>
            </a:tbl>
          </a:graphicData>
        </a:graphic>
      </p:graphicFrame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8089860" y="5240804"/>
            <a:ext cx="209024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193433" y="1357217"/>
            <a:ext cx="3295170" cy="237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97511" y="3317846"/>
            <a:ext cx="209024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97511" y="4714595"/>
            <a:ext cx="2090247" cy="0"/>
          </a:xfrm>
          <a:prstGeom prst="line">
            <a:avLst/>
          </a:prstGeom>
          <a:ln w="19050">
            <a:solidFill>
              <a:srgbClr val="5D60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03" y="1295707"/>
            <a:ext cx="4418097" cy="426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56"/>
            <a:ext cx="12192000" cy="69187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259623" y="1116623"/>
            <a:ext cx="7640515" cy="1186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Брендинг</a:t>
            </a:r>
            <a:r>
              <a:rPr lang="ru-RU" sz="3200" dirty="0" smtClean="0"/>
              <a:t> и интегрированные коммуникации</a:t>
            </a:r>
          </a:p>
          <a:p>
            <a:pPr algn="ctr"/>
            <a:r>
              <a:rPr lang="ru-RU" dirty="0" smtClean="0"/>
              <a:t>Кафедра журналистики, рекламы и связей с общественностью, ИМСГН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108" y="3604846"/>
            <a:ext cx="3455377" cy="27783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Теория и практика интегрированных коммуникаций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Изучение проведения анализов и сравнение различных видов маркетинговых коммуникаций и их интеграцию.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85846" y="3596054"/>
            <a:ext cx="4182208" cy="28047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Основы бренд-проектирования и дизайн бренда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рамках курса студенты получат базовые навыки бренд-проектирования и управления брендом.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64415" y="3622430"/>
            <a:ext cx="3455377" cy="27783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Разработка программы продвижения бренда </a:t>
            </a:r>
            <a:r>
              <a:rPr lang="ru-RU" sz="1600" dirty="0" smtClean="0">
                <a:solidFill>
                  <a:schemeClr val="tx1"/>
                </a:solidFill>
              </a:rPr>
              <a:t> В курсе рассматриваются вопросы позиционирования и продвижения брендов; укрепления и завоевания лидирующих позиций на рынке брендов товаров, услуг, компаний. 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44362" y="2453054"/>
            <a:ext cx="5600700" cy="7121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Устанавливается запрет на выбор этого </a:t>
            </a:r>
            <a:r>
              <a:rPr lang="ru-RU" dirty="0" err="1" smtClean="0">
                <a:solidFill>
                  <a:schemeClr val="tx1"/>
                </a:solidFill>
              </a:rPr>
              <a:t>майнора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тудентам 42.03.01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3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56"/>
            <a:ext cx="12192000" cy="69187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259623" y="1116623"/>
            <a:ext cx="7640515" cy="1186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Технологии виртуальной  реальности </a:t>
            </a:r>
            <a:r>
              <a:rPr lang="ru-RU" dirty="0" smtClean="0"/>
              <a:t>Кафедра журналистики, рекламы и связей с общественностью, ИМСГН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108" y="3604846"/>
            <a:ext cx="3455377" cy="27783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Основы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VR-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коммуникаций </a:t>
            </a:r>
            <a:r>
              <a:rPr lang="ru-RU" sz="1600" dirty="0" smtClean="0">
                <a:solidFill>
                  <a:schemeClr val="tx1"/>
                </a:solidFill>
              </a:rPr>
              <a:t>Дисциплина посвящена изучению специфики VR как нового </a:t>
            </a:r>
            <a:r>
              <a:rPr lang="ru-RU" sz="1600" dirty="0" err="1" smtClean="0">
                <a:solidFill>
                  <a:schemeClr val="tx1"/>
                </a:solidFill>
              </a:rPr>
              <a:t>медиаформата</a:t>
            </a:r>
            <a:r>
              <a:rPr lang="ru-RU" sz="1600" dirty="0" smtClean="0">
                <a:solidFill>
                  <a:schemeClr val="tx1"/>
                </a:solidFill>
              </a:rPr>
              <a:t>, а также законам построения цифровых </a:t>
            </a:r>
            <a:r>
              <a:rPr lang="ru-RU" sz="1600" dirty="0" err="1" smtClean="0">
                <a:solidFill>
                  <a:schemeClr val="tx1"/>
                </a:solidFill>
              </a:rPr>
              <a:t>медиатекстов</a:t>
            </a:r>
            <a:r>
              <a:rPr lang="ru-RU" sz="1600" dirty="0" smtClean="0">
                <a:solidFill>
                  <a:schemeClr val="tx1"/>
                </a:solidFill>
              </a:rPr>
              <a:t> в VR-формате. 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85846" y="3596054"/>
            <a:ext cx="4182208" cy="28047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Методика создания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VR-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проекта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Изучение пошаговой методики создания авторского проекта виртуальной реальности от концепции до реализации.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64415" y="3622430"/>
            <a:ext cx="3455377" cy="27783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Продакшн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: съемочный процесс и VR-технологии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Студенты получат необходимые компетенции для организации и проведения съемочного процесса и его технологических особенностях.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44362" y="2453054"/>
            <a:ext cx="5600700" cy="7121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Нет ограничений для выбора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0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1"/>
          <p:cNvPicPr/>
          <p:nvPr/>
        </p:nvPicPr>
        <p:blipFill>
          <a:blip r:embed="rId2"/>
          <a:stretch/>
        </p:blipFill>
        <p:spPr>
          <a:xfrm>
            <a:off x="237960" y="123840"/>
            <a:ext cx="11715120" cy="6609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355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56"/>
            <a:ext cx="12192000" cy="69187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259623" y="1116623"/>
            <a:ext cx="7640515" cy="1186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Дизайн</a:t>
            </a:r>
          </a:p>
          <a:p>
            <a:pPr algn="ctr"/>
            <a:r>
              <a:rPr lang="ru-RU" dirty="0" smtClean="0"/>
              <a:t>Кафедра СИТХОМ, ИСТИС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108" y="3604846"/>
            <a:ext cx="3455377" cy="27783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Основы дизайна </a:t>
            </a:r>
            <a:r>
              <a:rPr lang="ru-RU" sz="1600" dirty="0" smtClean="0">
                <a:solidFill>
                  <a:schemeClr val="tx1"/>
                </a:solidFill>
              </a:rPr>
              <a:t>Формирование у обучающихся общего представления о дизайне, как вида прикладного искусства, его роли и применении в рекламной деятельности.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85846" y="3596054"/>
            <a:ext cx="4182208" cy="28047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Фирменный стиль и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брендинг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Формирование системного представления о фирменном стиле, изучение комплекса понятий о специфических особенностях художественно-образных и композиционных взаимосвязях формирования брендов.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64415" y="3604845"/>
            <a:ext cx="3455377" cy="27783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История искусства и дизайна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Изучается история развития графического и промышленного дизайна, их взаимное влияние, а также связь с более широким культурным контекстом 20-го и 21-го вв.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44362" y="2453054"/>
            <a:ext cx="5600700" cy="7121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Устанавливается запрет на выбор этого </a:t>
            </a:r>
            <a:r>
              <a:rPr lang="ru-RU" dirty="0" err="1" smtClean="0">
                <a:solidFill>
                  <a:schemeClr val="tx1"/>
                </a:solidFill>
              </a:rPr>
              <a:t>майнора</a:t>
            </a:r>
            <a:r>
              <a:rPr lang="ru-RU" dirty="0" smtClean="0">
                <a:solidFill>
                  <a:schemeClr val="tx1"/>
                </a:solidFill>
              </a:rPr>
              <a:t> студентам 54.03.01, 29.03.03, 29.03.04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30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909</Words>
  <Application>Microsoft Office PowerPoint</Application>
  <PresentationFormat>Широкоэкранный</PresentationFormat>
  <Paragraphs>153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распределения на майноры  Положение о разработке и использовании майноров в учебном процессе № 79 от 25.05.2022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Постникова Анна Владимировна</dc:creator>
  <cp:lastModifiedBy>Голованов Е.Б</cp:lastModifiedBy>
  <cp:revision>32</cp:revision>
  <dcterms:created xsi:type="dcterms:W3CDTF">2023-04-15T08:54:57Z</dcterms:created>
  <dcterms:modified xsi:type="dcterms:W3CDTF">2024-04-16T06:31:33Z</dcterms:modified>
</cp:coreProperties>
</file>