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5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4625" y="239090"/>
            <a:ext cx="9702749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79345" y="1886711"/>
            <a:ext cx="8439785" cy="421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18630" y="3847645"/>
            <a:ext cx="4078604" cy="2508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207010" indent="11430" algn="ctr">
              <a:lnSpc>
                <a:spcPct val="115900"/>
              </a:lnSpc>
              <a:spcBef>
                <a:spcPts val="90"/>
              </a:spcBef>
            </a:pPr>
            <a:r>
              <a:rPr sz="1950" b="1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 </a:t>
            </a:r>
            <a:r>
              <a:rPr sz="195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системы </a:t>
            </a:r>
            <a:r>
              <a:rPr sz="195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социальных  </a:t>
            </a:r>
            <a:r>
              <a:rPr sz="1950" b="1" dirty="0">
                <a:solidFill>
                  <a:srgbClr val="FFFFFF"/>
                </a:solidFill>
                <a:latin typeface="Times New Roman"/>
                <a:cs typeface="Times New Roman"/>
              </a:rPr>
              <a:t>рейтингов </a:t>
            </a:r>
            <a:r>
              <a:rPr sz="195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95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КНР </a:t>
            </a:r>
            <a:r>
              <a:rPr sz="195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95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их </a:t>
            </a:r>
            <a:r>
              <a:rPr sz="1950" b="1" dirty="0">
                <a:solidFill>
                  <a:srgbClr val="FFFFFF"/>
                </a:solidFill>
                <a:latin typeface="Times New Roman"/>
                <a:cs typeface="Times New Roman"/>
              </a:rPr>
              <a:t>влияние </a:t>
            </a:r>
            <a:r>
              <a:rPr sz="195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на  </a:t>
            </a:r>
            <a:r>
              <a:rPr sz="1950" b="1" dirty="0">
                <a:solidFill>
                  <a:srgbClr val="FFFFFF"/>
                </a:solidFill>
                <a:latin typeface="Times New Roman"/>
                <a:cs typeface="Times New Roman"/>
              </a:rPr>
              <a:t>экономику</a:t>
            </a:r>
            <a:endParaRPr sz="1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Руководитель: к.э.н.,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доц.</a:t>
            </a:r>
            <a:endParaRPr sz="14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Л.А.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Галкина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Автор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работы,</a:t>
            </a:r>
            <a:endParaRPr sz="14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студент 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группы</a:t>
            </a:r>
            <a:r>
              <a:rPr sz="14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ЭУ-280</a:t>
            </a:r>
            <a:endParaRPr sz="14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Цзян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Хаожань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51916" y="677664"/>
            <a:ext cx="7573609" cy="4530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448305" y="1030097"/>
          <a:ext cx="7713345" cy="5834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22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2014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2015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768">
                <a:tc>
                  <a:txBody>
                    <a:bodyPr/>
                    <a:lstStyle/>
                    <a:p>
                      <a:pPr marL="36195" marR="812165">
                        <a:lnSpc>
                          <a:spcPts val="4800"/>
                        </a:lnSpc>
                        <a:spcBef>
                          <a:spcPts val="4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е  доходы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80230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105622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120946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122336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113708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Чистая</a:t>
                      </a:r>
                      <a:r>
                        <a:rPr sz="18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прибыль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19208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25520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27525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27185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27773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Активы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18795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24918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26580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26590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27110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2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800" b="1" spc="-145" dirty="0">
                          <a:latin typeface="Times New Roman"/>
                          <a:cs typeface="Times New Roman"/>
                        </a:rPr>
                        <a:t>Собственный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капитал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114897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152615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183890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200958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203134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8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Рентабельность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активов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(ROA)</a:t>
                      </a:r>
                      <a:r>
                        <a:rPr sz="18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2,2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2,4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3,5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2,2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2,4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9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Рентабельность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ts val="1725"/>
                        </a:lnSpc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капитала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(ROE)</a:t>
                      </a:r>
                      <a:r>
                        <a:rPr sz="18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16,7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16,7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15,0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14,0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12,2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4866" y="0"/>
            <a:ext cx="5332095" cy="90805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311275" marR="5080" indent="-1299210">
              <a:lnSpc>
                <a:spcPts val="3460"/>
              </a:lnSpc>
              <a:spcBef>
                <a:spcPts val="235"/>
              </a:spcBef>
            </a:pPr>
            <a:r>
              <a:rPr sz="2900" dirty="0"/>
              <a:t>Финансовые </a:t>
            </a:r>
            <a:r>
              <a:rPr sz="2900" spc="-5" dirty="0"/>
              <a:t>показатели</a:t>
            </a:r>
            <a:r>
              <a:rPr sz="2900" spc="-145" dirty="0"/>
              <a:t> </a:t>
            </a:r>
            <a:r>
              <a:rPr sz="2900" spc="-5" dirty="0"/>
              <a:t>Банка  Китая, </a:t>
            </a:r>
            <a:r>
              <a:rPr sz="2900" dirty="0"/>
              <a:t>млн.</a:t>
            </a:r>
            <a:r>
              <a:rPr sz="2900" spc="-40" dirty="0"/>
              <a:t> </a:t>
            </a:r>
            <a:r>
              <a:rPr sz="2900" dirty="0"/>
              <a:t>дол</a:t>
            </a:r>
            <a:endParaRPr sz="2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8085" y="515689"/>
            <a:ext cx="6610983" cy="48313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480" y="53162"/>
            <a:ext cx="906335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9600" marR="5080" indent="-597535">
              <a:lnSpc>
                <a:spcPct val="100000"/>
              </a:lnSpc>
              <a:spcBef>
                <a:spcPts val="95"/>
              </a:spcBef>
            </a:pPr>
            <a:r>
              <a:rPr sz="5600" spc="-10" dirty="0"/>
              <a:t>Динамика </a:t>
            </a:r>
            <a:r>
              <a:rPr sz="5600" spc="-5" dirty="0"/>
              <a:t>снижения</a:t>
            </a:r>
            <a:r>
              <a:rPr sz="5600" spc="-55" dirty="0"/>
              <a:t> </a:t>
            </a:r>
            <a:r>
              <a:rPr sz="5600" spc="-5" dirty="0"/>
              <a:t>суммы  невозвратных</a:t>
            </a:r>
            <a:r>
              <a:rPr sz="5600" spc="-70" dirty="0"/>
              <a:t> </a:t>
            </a:r>
            <a:r>
              <a:rPr sz="5600" spc="-5" dirty="0"/>
              <a:t>кредитов</a:t>
            </a:r>
            <a:endParaRPr sz="5600"/>
          </a:p>
        </p:txBody>
      </p:sp>
      <p:sp>
        <p:nvSpPr>
          <p:cNvPr id="3" name="object 3"/>
          <p:cNvSpPr/>
          <p:nvPr/>
        </p:nvSpPr>
        <p:spPr>
          <a:xfrm>
            <a:off x="2872896" y="3292855"/>
            <a:ext cx="63500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72896" y="4179570"/>
            <a:ext cx="63500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72896" y="5065903"/>
            <a:ext cx="63500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73289" y="5952286"/>
            <a:ext cx="63500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879345" y="1886711"/>
          <a:ext cx="8439785" cy="4219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3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0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08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852">
                <a:tc gridSpan="9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b="1" spc="-5" dirty="0">
                          <a:latin typeface="Trebuchet MS"/>
                          <a:cs typeface="Trebuchet MS"/>
                        </a:rPr>
                        <a:t>Объемы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операций</a:t>
                      </a:r>
                      <a:r>
                        <a:rPr sz="1100" b="1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ГКУБК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5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Показатели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2014</a:t>
                      </a:r>
                      <a:r>
                        <a:rPr sz="1100" b="1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40" dirty="0">
                          <a:latin typeface="Trebuchet MS"/>
                          <a:cs typeface="Trebuchet MS"/>
                        </a:rPr>
                        <a:t>год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b="1" spc="-25" dirty="0">
                          <a:latin typeface="Trebuchet MS"/>
                          <a:cs typeface="Trebuchet MS"/>
                        </a:rPr>
                        <a:t>2018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15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100" b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10" dirty="0">
                          <a:latin typeface="Trebuchet MS"/>
                          <a:cs typeface="Trebuchet MS"/>
                        </a:rPr>
                        <a:t>II</a:t>
                      </a:r>
                      <a:r>
                        <a:rPr sz="11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III</a:t>
                      </a: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5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15" dirty="0">
                          <a:latin typeface="Trebuchet MS"/>
                          <a:cs typeface="Trebuchet MS"/>
                        </a:rPr>
                        <a:t>IV</a:t>
                      </a:r>
                      <a:r>
                        <a:rPr sz="1100" b="1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15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100" b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10" dirty="0">
                          <a:latin typeface="Trebuchet MS"/>
                          <a:cs typeface="Trebuchet MS"/>
                        </a:rPr>
                        <a:t>II</a:t>
                      </a:r>
                      <a:r>
                        <a:rPr sz="11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III</a:t>
                      </a:r>
                      <a:r>
                        <a:rPr sz="11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15" dirty="0">
                          <a:latin typeface="Trebuchet MS"/>
                          <a:cs typeface="Trebuchet MS"/>
                        </a:rPr>
                        <a:t>IV</a:t>
                      </a:r>
                      <a:r>
                        <a:rPr sz="1100" b="1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кв.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52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4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HUA</a:t>
                      </a:r>
                      <a:r>
                        <a:rPr sz="1100" b="1" spc="-5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5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RONG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614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Накопленные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суммы,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145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169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10" dirty="0">
                          <a:latin typeface="Trebuchet MS"/>
                          <a:cs typeface="Trebuchet MS"/>
                        </a:rPr>
                        <a:t>174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209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214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220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223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243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48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dirty="0">
                          <a:latin typeface="Trebuchet MS"/>
                          <a:cs typeface="Trebuchet MS"/>
                        </a:rPr>
                        <a:t>Сумма </a:t>
                      </a: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возращенных </a:t>
                      </a:r>
                      <a:r>
                        <a:rPr sz="1100" b="1" spc="-70" dirty="0">
                          <a:latin typeface="Trebuchet MS"/>
                          <a:cs typeface="Trebuchet MS"/>
                        </a:rPr>
                        <a:t>денег,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31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33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35,5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41,3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42,5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44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45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54,5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48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Доля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возрата,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21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,9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20,3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19,7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19,8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22,4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615">
                <a:tc gridSpan="9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CHANG</a:t>
                      </a:r>
                      <a:r>
                        <a:rPr sz="1100" b="1" spc="-5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3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CHENG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48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Накопленные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суммы,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170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176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10" dirty="0">
                          <a:latin typeface="Trebuchet MS"/>
                          <a:cs typeface="Trebuchet MS"/>
                        </a:rPr>
                        <a:t>183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209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,9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213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229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235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263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48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dirty="0">
                          <a:latin typeface="Trebuchet MS"/>
                          <a:cs typeface="Trebuchet MS"/>
                        </a:rPr>
                        <a:t>Сумма </a:t>
                      </a: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возращенных </a:t>
                      </a:r>
                      <a:r>
                        <a:rPr sz="1100" b="1" spc="-70" dirty="0">
                          <a:latin typeface="Trebuchet MS"/>
                          <a:cs typeface="Trebuchet MS"/>
                        </a:rPr>
                        <a:t>денег,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18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19,3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21,6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22,3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,9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0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27,4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48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Доля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возрата,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10,6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10,3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10,4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10,3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614">
                <a:tc gridSpan="9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4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DONGFANG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488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Накопленные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суммы,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89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92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96,7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104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106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109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113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131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48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dirty="0">
                          <a:latin typeface="Trebuchet MS"/>
                          <a:cs typeface="Trebuchet MS"/>
                        </a:rPr>
                        <a:t>Сумма </a:t>
                      </a: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возращенных </a:t>
                      </a:r>
                      <a:r>
                        <a:rPr sz="1100" b="1" spc="-70" dirty="0">
                          <a:latin typeface="Trebuchet MS"/>
                          <a:cs typeface="Trebuchet MS"/>
                        </a:rPr>
                        <a:t>денег,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21,2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23,3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24,4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26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27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32,1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48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Доля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возрата,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,9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21,9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22,3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22,6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,9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24,3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614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4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XIN</a:t>
                      </a:r>
                      <a:r>
                        <a:rPr sz="1100" b="1" spc="-10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55" dirty="0">
                          <a:solidFill>
                            <a:srgbClr val="ED220C"/>
                          </a:solidFill>
                          <a:latin typeface="Trebuchet MS"/>
                          <a:cs typeface="Trebuchet MS"/>
                        </a:rPr>
                        <a:t>DA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475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Накопленные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суммы,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123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128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,9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10" dirty="0">
                          <a:latin typeface="Trebuchet MS"/>
                          <a:cs typeface="Trebuchet MS"/>
                        </a:rPr>
                        <a:t>133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151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153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158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164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,4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201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1526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dirty="0">
                          <a:latin typeface="Trebuchet MS"/>
                          <a:cs typeface="Trebuchet MS"/>
                        </a:rPr>
                        <a:t>Сумма </a:t>
                      </a: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возращенных </a:t>
                      </a:r>
                      <a:r>
                        <a:rPr sz="1100" b="1" spc="-70" dirty="0">
                          <a:latin typeface="Trebuchet MS"/>
                          <a:cs typeface="Trebuchet MS"/>
                        </a:rPr>
                        <a:t>денег,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мирд</a:t>
                      </a:r>
                      <a:r>
                        <a:rPr sz="1100" b="1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юаней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39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,3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41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44,5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50,8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51,7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54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,1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56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62,8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1526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Доля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0" dirty="0">
                          <a:latin typeface="Trebuchet MS"/>
                          <a:cs typeface="Trebuchet MS"/>
                        </a:rPr>
                        <a:t>возрата,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31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,8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32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33,2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33,6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33,7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34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025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5" dirty="0">
                          <a:latin typeface="Trebuchet MS"/>
                          <a:cs typeface="Trebuchet MS"/>
                        </a:rPr>
                        <a:t>34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,7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31,2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6910" marR="5080" indent="-66484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Динамика </a:t>
            </a:r>
            <a:r>
              <a:rPr spc="-5" dirty="0"/>
              <a:t>роста </a:t>
            </a:r>
            <a:r>
              <a:rPr spc="-10" dirty="0"/>
              <a:t>возврата </a:t>
            </a:r>
            <a:r>
              <a:rPr spc="-5" dirty="0"/>
              <a:t>средств по  </a:t>
            </a:r>
            <a:r>
              <a:rPr spc="-10" dirty="0"/>
              <a:t>просроченным</a:t>
            </a:r>
            <a:r>
              <a:rPr spc="25" dirty="0"/>
              <a:t> </a:t>
            </a:r>
            <a:r>
              <a:rPr spc="-10" dirty="0"/>
              <a:t>задолженностям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4905" y="1834839"/>
            <a:ext cx="3861435" cy="2183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5720" algn="just">
              <a:lnSpc>
                <a:spcPct val="143100"/>
              </a:lnSpc>
              <a:spcBef>
                <a:spcPts val="90"/>
              </a:spcBef>
            </a:pPr>
            <a:r>
              <a:rPr sz="1650" b="1" spc="10" dirty="0">
                <a:latin typeface="Times New Roman"/>
                <a:cs typeface="Times New Roman"/>
              </a:rPr>
              <a:t>Анализ </a:t>
            </a:r>
            <a:r>
              <a:rPr sz="1650" b="1" spc="15" dirty="0">
                <a:latin typeface="Times New Roman"/>
                <a:cs typeface="Times New Roman"/>
              </a:rPr>
              <a:t>данных </a:t>
            </a:r>
            <a:r>
              <a:rPr sz="1650" b="1" spc="10" dirty="0">
                <a:latin typeface="Times New Roman"/>
                <a:cs typeface="Times New Roman"/>
              </a:rPr>
              <a:t>по </a:t>
            </a:r>
            <a:r>
              <a:rPr sz="1650" b="1" spc="15" dirty="0">
                <a:latin typeface="Times New Roman"/>
                <a:cs typeface="Times New Roman"/>
              </a:rPr>
              <a:t>безнадежным  </a:t>
            </a:r>
            <a:r>
              <a:rPr sz="1650" b="1" spc="10" dirty="0">
                <a:latin typeface="Times New Roman"/>
                <a:cs typeface="Times New Roman"/>
              </a:rPr>
              <a:t>кредитам на </a:t>
            </a:r>
            <a:r>
              <a:rPr sz="1650" b="1" spc="15" dirty="0">
                <a:latin typeface="Times New Roman"/>
                <a:cs typeface="Times New Roman"/>
              </a:rPr>
              <a:t>сумму </a:t>
            </a:r>
            <a:r>
              <a:rPr sz="1650" b="1" spc="10" dirty="0">
                <a:latin typeface="Times New Roman"/>
                <a:cs typeface="Times New Roman"/>
              </a:rPr>
              <a:t>57,3 миллиарда  </a:t>
            </a:r>
            <a:r>
              <a:rPr sz="1650" b="1" spc="15" dirty="0">
                <a:latin typeface="Times New Roman"/>
                <a:cs typeface="Times New Roman"/>
              </a:rPr>
              <a:t>юаней </a:t>
            </a:r>
            <a:r>
              <a:rPr sz="1650" b="1" spc="10" dirty="0">
                <a:latin typeface="Times New Roman"/>
                <a:cs typeface="Times New Roman"/>
              </a:rPr>
              <a:t>(6,9 </a:t>
            </a:r>
            <a:r>
              <a:rPr sz="1650" b="1" spc="15" dirty="0">
                <a:latin typeface="Times New Roman"/>
                <a:cs typeface="Times New Roman"/>
              </a:rPr>
              <a:t>миллиарда долларов </a:t>
            </a:r>
            <a:r>
              <a:rPr sz="1650" b="1" spc="20" dirty="0">
                <a:latin typeface="Times New Roman"/>
                <a:cs typeface="Times New Roman"/>
              </a:rPr>
              <a:t>США)  </a:t>
            </a:r>
            <a:r>
              <a:rPr sz="1650" b="1" spc="10" dirty="0">
                <a:latin typeface="Times New Roman"/>
                <a:cs typeface="Times New Roman"/>
              </a:rPr>
              <a:t>показал, </a:t>
            </a:r>
            <a:r>
              <a:rPr sz="1650" b="1" spc="5" dirty="0">
                <a:latin typeface="Times New Roman"/>
                <a:cs typeface="Times New Roman"/>
              </a:rPr>
              <a:t>что </a:t>
            </a:r>
            <a:r>
              <a:rPr sz="1650" b="1" spc="15" dirty="0">
                <a:latin typeface="Times New Roman"/>
                <a:cs typeface="Times New Roman"/>
              </a:rPr>
              <a:t>в большинстве случаев  </a:t>
            </a:r>
            <a:r>
              <a:rPr sz="1650" b="1" spc="10" dirty="0">
                <a:latin typeface="Times New Roman"/>
                <a:cs typeface="Times New Roman"/>
              </a:rPr>
              <a:t>ответственность за </a:t>
            </a:r>
            <a:r>
              <a:rPr sz="1650" b="1" spc="15" dirty="0">
                <a:latin typeface="Times New Roman"/>
                <a:cs typeface="Times New Roman"/>
              </a:rPr>
              <a:t>сложившуюся  ситуацию несут сотрудники</a:t>
            </a:r>
            <a:r>
              <a:rPr sz="1650" b="1" spc="375" dirty="0">
                <a:latin typeface="Times New Roman"/>
                <a:cs typeface="Times New Roman"/>
              </a:rPr>
              <a:t> </a:t>
            </a:r>
            <a:r>
              <a:rPr sz="1650" b="1" spc="10" dirty="0">
                <a:latin typeface="Times New Roman"/>
                <a:cs typeface="Times New Roman"/>
              </a:rPr>
              <a:t>банков.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4905" y="3993713"/>
            <a:ext cx="1335405" cy="1104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43100"/>
              </a:lnSpc>
              <a:spcBef>
                <a:spcPts val="90"/>
              </a:spcBef>
              <a:tabLst>
                <a:tab pos="619125" algn="l"/>
              </a:tabLst>
            </a:pPr>
            <a:r>
              <a:rPr sz="1650" b="1" spc="15" dirty="0">
                <a:latin typeface="Times New Roman"/>
                <a:cs typeface="Times New Roman"/>
              </a:rPr>
              <a:t>Две	</a:t>
            </a:r>
            <a:r>
              <a:rPr sz="1650" b="1" spc="10" dirty="0">
                <a:latin typeface="Times New Roman"/>
                <a:cs typeface="Times New Roman"/>
              </a:rPr>
              <a:t>трети  </a:t>
            </a:r>
            <a:r>
              <a:rPr sz="1650" b="1" spc="15" dirty="0">
                <a:latin typeface="Times New Roman"/>
                <a:cs typeface="Times New Roman"/>
              </a:rPr>
              <a:t>бе</a:t>
            </a:r>
            <a:r>
              <a:rPr sz="1650" b="1" spc="5" dirty="0">
                <a:latin typeface="Times New Roman"/>
                <a:cs typeface="Times New Roman"/>
              </a:rPr>
              <a:t>зн</a:t>
            </a:r>
            <a:r>
              <a:rPr sz="1650" b="1" spc="15" dirty="0">
                <a:latin typeface="Times New Roman"/>
                <a:cs typeface="Times New Roman"/>
              </a:rPr>
              <a:t>а</a:t>
            </a:r>
            <a:r>
              <a:rPr sz="1650" b="1" dirty="0">
                <a:latin typeface="Times New Roman"/>
                <a:cs typeface="Times New Roman"/>
              </a:rPr>
              <a:t>д</a:t>
            </a:r>
            <a:r>
              <a:rPr sz="1650" b="1" spc="25" dirty="0">
                <a:latin typeface="Times New Roman"/>
                <a:cs typeface="Times New Roman"/>
              </a:rPr>
              <a:t>е</a:t>
            </a:r>
            <a:r>
              <a:rPr sz="1650" b="1" spc="10" dirty="0">
                <a:latin typeface="Times New Roman"/>
                <a:cs typeface="Times New Roman"/>
              </a:rPr>
              <a:t>жным  </a:t>
            </a:r>
            <a:r>
              <a:rPr sz="1650" b="1" spc="15" dirty="0">
                <a:latin typeface="Times New Roman"/>
                <a:cs typeface="Times New Roman"/>
              </a:rPr>
              <a:t>управления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7240" y="3993713"/>
            <a:ext cx="2453640" cy="1104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6205" marR="5080" indent="-104139" algn="just">
              <a:lnSpc>
                <a:spcPct val="143100"/>
              </a:lnSpc>
              <a:spcBef>
                <a:spcPts val="90"/>
              </a:spcBef>
            </a:pPr>
            <a:r>
              <a:rPr sz="1650" b="1" spc="15" dirty="0">
                <a:latin typeface="Times New Roman"/>
                <a:cs typeface="Times New Roman"/>
              </a:rPr>
              <a:t>кредитов </a:t>
            </a:r>
            <a:r>
              <a:rPr sz="1650" b="1" spc="10" dirty="0">
                <a:latin typeface="Times New Roman"/>
                <a:cs typeface="Times New Roman"/>
              </a:rPr>
              <a:t>отнесены </a:t>
            </a:r>
            <a:r>
              <a:rPr sz="1650" b="1" spc="15" dirty="0">
                <a:latin typeface="Times New Roman"/>
                <a:cs typeface="Times New Roman"/>
              </a:rPr>
              <a:t>к  в </a:t>
            </a:r>
            <a:r>
              <a:rPr sz="1650" b="1" spc="10" dirty="0">
                <a:latin typeface="Times New Roman"/>
                <a:cs typeface="Times New Roman"/>
              </a:rPr>
              <a:t>результате плохого  </a:t>
            </a:r>
            <a:r>
              <a:rPr sz="1650" b="1" spc="25" dirty="0">
                <a:latin typeface="Times New Roman"/>
                <a:cs typeface="Times New Roman"/>
              </a:rPr>
              <a:t>ими </a:t>
            </a:r>
            <a:r>
              <a:rPr sz="1650" b="1" spc="10" dirty="0">
                <a:latin typeface="Times New Roman"/>
                <a:cs typeface="Times New Roman"/>
              </a:rPr>
              <a:t>со</a:t>
            </a:r>
            <a:r>
              <a:rPr sz="1650" b="1" spc="95" dirty="0">
                <a:latin typeface="Times New Roman"/>
                <a:cs typeface="Times New Roman"/>
              </a:rPr>
              <a:t> </a:t>
            </a:r>
            <a:r>
              <a:rPr sz="1650" b="1" spc="15" dirty="0">
                <a:latin typeface="Times New Roman"/>
                <a:cs typeface="Times New Roman"/>
              </a:rPr>
              <a:t>стороны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4905" y="5075035"/>
            <a:ext cx="3856990" cy="110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100"/>
              </a:lnSpc>
              <a:spcBef>
                <a:spcPts val="95"/>
              </a:spcBef>
            </a:pPr>
            <a:r>
              <a:rPr sz="1650" b="1" spc="10" dirty="0">
                <a:latin typeface="Times New Roman"/>
                <a:cs typeface="Times New Roman"/>
              </a:rPr>
              <a:t>менеджеров банков </a:t>
            </a:r>
            <a:r>
              <a:rPr sz="1650" b="1" spc="20" dirty="0">
                <a:latin typeface="Times New Roman"/>
                <a:cs typeface="Times New Roman"/>
              </a:rPr>
              <a:t>или </a:t>
            </a:r>
            <a:r>
              <a:rPr sz="1650" b="1" spc="15" dirty="0">
                <a:latin typeface="Times New Roman"/>
                <a:cs typeface="Times New Roman"/>
              </a:rPr>
              <a:t>неадекватной  оценки </a:t>
            </a:r>
            <a:r>
              <a:rPr sz="1650" b="1" spc="10" dirty="0">
                <a:latin typeface="Times New Roman"/>
                <a:cs typeface="Times New Roman"/>
              </a:rPr>
              <a:t>рисков, связанных с </a:t>
            </a:r>
            <a:r>
              <a:rPr sz="1650" b="1" spc="5" dirty="0">
                <a:latin typeface="Times New Roman"/>
                <a:cs typeface="Times New Roman"/>
              </a:rPr>
              <a:t>их  </a:t>
            </a:r>
            <a:r>
              <a:rPr sz="1650" b="1" spc="10" dirty="0">
                <a:latin typeface="Times New Roman"/>
                <a:cs typeface="Times New Roman"/>
              </a:rPr>
              <a:t>выдачей</a:t>
            </a:r>
            <a:r>
              <a:rPr sz="1650" b="1" spc="30" dirty="0">
                <a:latin typeface="Times New Roman"/>
                <a:cs typeface="Times New Roman"/>
              </a:rPr>
              <a:t> </a:t>
            </a:r>
            <a:r>
              <a:rPr sz="1650" b="1" spc="10" dirty="0">
                <a:latin typeface="Times New Roman"/>
                <a:cs typeface="Times New Roman"/>
              </a:rPr>
              <a:t>заемщикам.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64496" y="2913446"/>
            <a:ext cx="3257799" cy="2432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94063" y="4896739"/>
            <a:ext cx="971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22383" y="4429455"/>
            <a:ext cx="27368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-10" dirty="0">
                <a:latin typeface="Arial"/>
                <a:cs typeface="Arial"/>
              </a:rPr>
              <a:t>17</a:t>
            </a:r>
            <a:r>
              <a:rPr sz="1000" spc="5" dirty="0">
                <a:latin typeface="Arial"/>
                <a:cs typeface="Arial"/>
              </a:rPr>
              <a:t>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51593" y="3944873"/>
            <a:ext cx="1663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latin typeface="Arial"/>
                <a:cs typeface="Arial"/>
              </a:rPr>
              <a:t>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82455" y="3440430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latin typeface="Arial"/>
                <a:cs typeface="Arial"/>
              </a:rPr>
              <a:t>52</a:t>
            </a:r>
            <a:r>
              <a:rPr sz="1000" spc="5" dirty="0"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14458" y="2915157"/>
            <a:ext cx="1657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latin typeface="Arial"/>
                <a:cs typeface="Arial"/>
              </a:rPr>
              <a:t>70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5070" y="5415788"/>
            <a:ext cx="432434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1 </a:t>
            </a:r>
            <a:r>
              <a:rPr sz="1000" spc="-5" dirty="0">
                <a:latin typeface="Arial"/>
                <a:cs typeface="Arial"/>
              </a:rPr>
              <a:t>кв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19670" y="5449316"/>
            <a:ext cx="432434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3 </a:t>
            </a:r>
            <a:r>
              <a:rPr sz="1000" spc="-5" dirty="0">
                <a:latin typeface="Arial"/>
                <a:cs typeface="Arial"/>
              </a:rPr>
              <a:t>кв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54239" y="5484063"/>
            <a:ext cx="4311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1 </a:t>
            </a:r>
            <a:r>
              <a:rPr sz="1000" spc="-5" dirty="0">
                <a:latin typeface="Arial"/>
                <a:cs typeface="Arial"/>
              </a:rPr>
              <a:t>кв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32114" y="5517591"/>
            <a:ext cx="432434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3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кв.18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33616" y="227990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60D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89392" y="227990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007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913626" y="1853552"/>
            <a:ext cx="2754630" cy="54038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860"/>
              </a:spcBef>
            </a:pPr>
            <a:r>
              <a:rPr sz="1200" b="1" spc="-5" dirty="0">
                <a:latin typeface="Arial"/>
                <a:cs typeface="Arial"/>
              </a:rPr>
              <a:t>Возврат просроченных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кредитов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1267460" algn="l"/>
              </a:tabLst>
            </a:pPr>
            <a:r>
              <a:rPr sz="1000" spc="-5" dirty="0">
                <a:latin typeface="Arial"/>
                <a:cs typeface="Arial"/>
              </a:rPr>
              <a:t>HUA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RONG	CHANG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CHENG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9591" y="0"/>
            <a:ext cx="640715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2434">
              <a:lnSpc>
                <a:spcPct val="100000"/>
              </a:lnSpc>
              <a:spcBef>
                <a:spcPts val="100"/>
              </a:spcBef>
              <a:tabLst>
                <a:tab pos="5561965" algn="l"/>
              </a:tabLst>
            </a:pPr>
            <a:r>
              <a:rPr sz="6000" dirty="0"/>
              <a:t>Предложения	в  </a:t>
            </a:r>
            <a:r>
              <a:rPr sz="6000" spc="-5" dirty="0"/>
              <a:t>организацию</a:t>
            </a:r>
            <a:r>
              <a:rPr sz="6000" spc="-75" dirty="0"/>
              <a:t> </a:t>
            </a:r>
            <a:r>
              <a:rPr sz="6000" dirty="0"/>
              <a:t>SCS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1745995" y="1888617"/>
            <a:ext cx="8493125" cy="421322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ct val="80100"/>
              </a:lnSpc>
              <a:spcBef>
                <a:spcPts val="650"/>
              </a:spcBef>
              <a:buAutoNum type="arabicPeriod"/>
              <a:tabLst>
                <a:tab pos="335915" algn="l"/>
              </a:tabLst>
            </a:pPr>
            <a:r>
              <a:rPr sz="2300" b="1" spc="-15" dirty="0">
                <a:latin typeface="Arial"/>
                <a:cs typeface="Arial"/>
              </a:rPr>
              <a:t>Опубликовать </a:t>
            </a:r>
            <a:r>
              <a:rPr sz="2300" b="1" dirty="0">
                <a:latin typeface="Arial"/>
                <a:cs typeface="Arial"/>
              </a:rPr>
              <a:t>в </a:t>
            </a:r>
            <a:r>
              <a:rPr sz="2300" b="1" spc="-5" dirty="0">
                <a:latin typeface="Arial"/>
                <a:cs typeface="Arial"/>
              </a:rPr>
              <a:t>нормативных </a:t>
            </a:r>
            <a:r>
              <a:rPr sz="2300" b="1" spc="-10" dirty="0">
                <a:latin typeface="Arial"/>
                <a:cs typeface="Arial"/>
              </a:rPr>
              <a:t>документах полный  </a:t>
            </a:r>
            <a:r>
              <a:rPr sz="2300" b="1" spc="-5" dirty="0">
                <a:latin typeface="Arial"/>
                <a:cs typeface="Arial"/>
              </a:rPr>
              <a:t>список </a:t>
            </a:r>
            <a:r>
              <a:rPr sz="2300" b="1" spc="-10" dirty="0">
                <a:latin typeface="Arial"/>
                <a:cs typeface="Arial"/>
              </a:rPr>
              <a:t>поступков </a:t>
            </a:r>
            <a:r>
              <a:rPr sz="2300" b="1" dirty="0">
                <a:latin typeface="Arial"/>
                <a:cs typeface="Arial"/>
              </a:rPr>
              <a:t>, </a:t>
            </a:r>
            <a:r>
              <a:rPr sz="2300" b="1" spc="-10" dirty="0">
                <a:latin typeface="Arial"/>
                <a:cs typeface="Arial"/>
              </a:rPr>
              <a:t>за которые </a:t>
            </a:r>
            <a:r>
              <a:rPr sz="2300" b="1" spc="-30" dirty="0">
                <a:latin typeface="Arial"/>
                <a:cs typeface="Arial"/>
              </a:rPr>
              <a:t>будут </a:t>
            </a:r>
            <a:r>
              <a:rPr sz="2300" b="1" spc="-5" dirty="0">
                <a:latin typeface="Arial"/>
                <a:cs typeface="Arial"/>
              </a:rPr>
              <a:t>как добавляться, так  </a:t>
            </a:r>
            <a:r>
              <a:rPr sz="2300" b="1" dirty="0">
                <a:latin typeface="Arial"/>
                <a:cs typeface="Arial"/>
              </a:rPr>
              <a:t>и </a:t>
            </a:r>
            <a:r>
              <a:rPr sz="2300" b="1" spc="-5" dirty="0">
                <a:latin typeface="Arial"/>
                <a:cs typeface="Arial"/>
              </a:rPr>
              <a:t>сниматься</a:t>
            </a:r>
            <a:r>
              <a:rPr sz="2300" b="1" spc="-4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баллы.</a:t>
            </a:r>
            <a:endParaRPr sz="2300">
              <a:latin typeface="Arial"/>
              <a:cs typeface="Arial"/>
            </a:endParaRPr>
          </a:p>
          <a:p>
            <a:pPr marL="335280" indent="-323215">
              <a:lnSpc>
                <a:spcPts val="2485"/>
              </a:lnSpc>
              <a:spcBef>
                <a:spcPts val="2165"/>
              </a:spcBef>
              <a:buAutoNum type="arabicPeriod"/>
              <a:tabLst>
                <a:tab pos="335915" algn="l"/>
              </a:tabLst>
            </a:pPr>
            <a:r>
              <a:rPr sz="2300" b="1" spc="-10" dirty="0">
                <a:latin typeface="Arial"/>
                <a:cs typeface="Arial"/>
              </a:rPr>
              <a:t>Разработать </a:t>
            </a:r>
            <a:r>
              <a:rPr sz="2300" b="1" spc="-5" dirty="0">
                <a:latin typeface="Arial"/>
                <a:cs typeface="Arial"/>
              </a:rPr>
              <a:t>алгоритм </a:t>
            </a:r>
            <a:r>
              <a:rPr sz="2300" b="1" spc="-15" dirty="0">
                <a:latin typeface="Arial"/>
                <a:cs typeface="Arial"/>
              </a:rPr>
              <a:t>перехода </a:t>
            </a:r>
            <a:r>
              <a:rPr sz="2300" b="1" dirty="0">
                <a:latin typeface="Arial"/>
                <a:cs typeface="Arial"/>
              </a:rPr>
              <a:t>граждан из</a:t>
            </a:r>
            <a:r>
              <a:rPr sz="2300" b="1" spc="-155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более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485"/>
              </a:lnSpc>
            </a:pPr>
            <a:r>
              <a:rPr sz="2300" b="1" spc="-5" dirty="0">
                <a:latin typeface="Arial"/>
                <a:cs typeface="Arial"/>
              </a:rPr>
              <a:t>низкой социальной </a:t>
            </a:r>
            <a:r>
              <a:rPr sz="2300" b="1" spc="-10" dirty="0">
                <a:latin typeface="Arial"/>
                <a:cs typeface="Arial"/>
              </a:rPr>
              <a:t>группы </a:t>
            </a:r>
            <a:r>
              <a:rPr sz="2300" b="1" dirty="0">
                <a:latin typeface="Arial"/>
                <a:cs typeface="Arial"/>
              </a:rPr>
              <a:t>в </a:t>
            </a:r>
            <a:r>
              <a:rPr sz="2300" b="1" spc="-20" dirty="0">
                <a:latin typeface="Arial"/>
                <a:cs typeface="Arial"/>
              </a:rPr>
              <a:t>более</a:t>
            </a:r>
            <a:r>
              <a:rPr sz="2300" b="1" spc="-9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высокую</a:t>
            </a:r>
            <a:endParaRPr sz="2300">
              <a:latin typeface="Arial"/>
              <a:cs typeface="Arial"/>
            </a:endParaRPr>
          </a:p>
          <a:p>
            <a:pPr marL="335280" indent="-323215">
              <a:lnSpc>
                <a:spcPts val="2485"/>
              </a:lnSpc>
              <a:spcBef>
                <a:spcPts val="2135"/>
              </a:spcBef>
              <a:buAutoNum type="arabicPeriod" startAt="3"/>
              <a:tabLst>
                <a:tab pos="335915" algn="l"/>
              </a:tabLst>
            </a:pPr>
            <a:r>
              <a:rPr sz="2300" b="1" spc="-20" dirty="0">
                <a:latin typeface="Arial"/>
                <a:cs typeface="Arial"/>
              </a:rPr>
              <a:t>Уменьшить </a:t>
            </a:r>
            <a:r>
              <a:rPr sz="2300" b="1" spc="-15" dirty="0">
                <a:latin typeface="Arial"/>
                <a:cs typeface="Arial"/>
              </a:rPr>
              <a:t>количество </a:t>
            </a:r>
            <a:r>
              <a:rPr sz="2300" b="1" dirty="0">
                <a:latin typeface="Arial"/>
                <a:cs typeface="Arial"/>
              </a:rPr>
              <a:t>частных </a:t>
            </a:r>
            <a:r>
              <a:rPr sz="2300" b="1" spc="-10" dirty="0">
                <a:latin typeface="Arial"/>
                <a:cs typeface="Arial"/>
              </a:rPr>
              <a:t>систем</a:t>
            </a:r>
            <a:r>
              <a:rPr sz="2300" b="1" spc="-4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социального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485"/>
              </a:lnSpc>
            </a:pPr>
            <a:r>
              <a:rPr sz="2300" b="1" spc="-5" dirty="0">
                <a:latin typeface="Arial"/>
                <a:cs typeface="Arial"/>
              </a:rPr>
              <a:t>скоринга</a:t>
            </a:r>
            <a:endParaRPr sz="2300">
              <a:latin typeface="Arial"/>
              <a:cs typeface="Arial"/>
            </a:endParaRPr>
          </a:p>
          <a:p>
            <a:pPr marL="335280" indent="-323215">
              <a:lnSpc>
                <a:spcPts val="2485"/>
              </a:lnSpc>
              <a:spcBef>
                <a:spcPts val="2165"/>
              </a:spcBef>
              <a:buAutoNum type="arabicPeriod" startAt="4"/>
              <a:tabLst>
                <a:tab pos="335915" algn="l"/>
              </a:tabLst>
            </a:pPr>
            <a:r>
              <a:rPr sz="2300" b="1" dirty="0">
                <a:latin typeface="Arial"/>
                <a:cs typeface="Arial"/>
              </a:rPr>
              <a:t>Принять </a:t>
            </a:r>
            <a:r>
              <a:rPr sz="2300" b="1" spc="-5" dirty="0">
                <a:latin typeface="Arial"/>
                <a:cs typeface="Arial"/>
              </a:rPr>
              <a:t>нормативные </a:t>
            </a:r>
            <a:r>
              <a:rPr sz="2300" b="1" spc="-10" dirty="0">
                <a:latin typeface="Arial"/>
                <a:cs typeface="Arial"/>
              </a:rPr>
              <a:t>документы </a:t>
            </a:r>
            <a:r>
              <a:rPr sz="2300" b="1" dirty="0">
                <a:latin typeface="Arial"/>
                <a:cs typeface="Arial"/>
              </a:rPr>
              <a:t>по</a:t>
            </a:r>
            <a:r>
              <a:rPr sz="2300" b="1" spc="-114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увеличению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210"/>
              </a:lnSpc>
            </a:pPr>
            <a:r>
              <a:rPr sz="2300" b="1" spc="-10" dirty="0">
                <a:latin typeface="Arial"/>
                <a:cs typeface="Arial"/>
              </a:rPr>
              <a:t>информационной прозрачности </a:t>
            </a:r>
            <a:r>
              <a:rPr sz="2300" b="1" dirty="0">
                <a:latin typeface="Arial"/>
                <a:cs typeface="Arial"/>
              </a:rPr>
              <a:t>и</a:t>
            </a:r>
            <a:r>
              <a:rPr sz="2300" b="1" spc="-125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ответственности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210"/>
              </a:lnSpc>
            </a:pPr>
            <a:r>
              <a:rPr sz="2300" b="1" spc="-10" dirty="0">
                <a:latin typeface="Arial"/>
                <a:cs typeface="Arial"/>
              </a:rPr>
              <a:t>учреждений </a:t>
            </a:r>
            <a:r>
              <a:rPr sz="2300" b="1" spc="-5" dirty="0">
                <a:latin typeface="Arial"/>
                <a:cs typeface="Arial"/>
              </a:rPr>
              <a:t>разрабатывающих </a:t>
            </a:r>
            <a:r>
              <a:rPr sz="2300" b="1" spc="-15" dirty="0">
                <a:latin typeface="Arial"/>
                <a:cs typeface="Arial"/>
              </a:rPr>
              <a:t>систему</a:t>
            </a:r>
            <a:r>
              <a:rPr sz="2300" b="1" spc="1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репутационной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485"/>
              </a:lnSpc>
            </a:pPr>
            <a:r>
              <a:rPr sz="2300" b="1" dirty="0">
                <a:latin typeface="Arial"/>
                <a:cs typeface="Arial"/>
              </a:rPr>
              <a:t>оценки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1789" y="478358"/>
            <a:ext cx="6410325" cy="8820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600" spc="10" dirty="0"/>
              <a:t>Цель и </a:t>
            </a:r>
            <a:r>
              <a:rPr sz="5600" spc="5" dirty="0"/>
              <a:t>задачи</a:t>
            </a:r>
            <a:r>
              <a:rPr sz="5600" spc="-60" dirty="0"/>
              <a:t> </a:t>
            </a:r>
            <a:r>
              <a:rPr sz="5600" spc="10" dirty="0"/>
              <a:t>ВКР</a:t>
            </a:r>
            <a:endParaRPr sz="5600"/>
          </a:p>
        </p:txBody>
      </p:sp>
      <p:sp>
        <p:nvSpPr>
          <p:cNvPr id="3" name="object 3"/>
          <p:cNvSpPr txBox="1"/>
          <p:nvPr/>
        </p:nvSpPr>
        <p:spPr>
          <a:xfrm>
            <a:off x="1743836" y="2298649"/>
            <a:ext cx="23456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Цель данной </a:t>
            </a:r>
            <a:r>
              <a:rPr sz="1800" b="1" spc="-15" dirty="0">
                <a:latin typeface="Times New Roman"/>
                <a:cs typeface="Times New Roman"/>
              </a:rPr>
              <a:t>работы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9552" y="2298649"/>
            <a:ext cx="47879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3355" algn="l"/>
              </a:tabLst>
            </a:pPr>
            <a:r>
              <a:rPr sz="1800" spc="-10" dirty="0">
                <a:latin typeface="Times New Roman"/>
                <a:cs typeface="Times New Roman"/>
              </a:rPr>
              <a:t>оценить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влияние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системы	</a:t>
            </a:r>
            <a:r>
              <a:rPr sz="1800" spc="-10" dirty="0">
                <a:latin typeface="Times New Roman"/>
                <a:cs typeface="Times New Roman"/>
              </a:rPr>
              <a:t>социального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кредита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74302" y="2298649"/>
            <a:ext cx="9556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( SCS)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3836" y="2573941"/>
            <a:ext cx="2009139" cy="73850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1786889" algn="l"/>
              </a:tabLst>
            </a:pPr>
            <a:r>
              <a:rPr sz="1800" spc="-15" dirty="0">
                <a:latin typeface="Times New Roman"/>
                <a:cs typeface="Times New Roman"/>
              </a:rPr>
              <a:t>экономическую	</a:t>
            </a:r>
            <a:r>
              <a:rPr sz="1800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800" spc="-5" dirty="0">
                <a:latin typeface="Times New Roman"/>
                <a:cs typeface="Times New Roman"/>
              </a:rPr>
              <a:t>совершенствованию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6961" y="2573941"/>
            <a:ext cx="6340475" cy="73850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1448435" algn="l"/>
                <a:tab pos="2274570" algn="l"/>
                <a:tab pos="3164840" algn="l"/>
                <a:tab pos="4564380" algn="l"/>
                <a:tab pos="6091555" algn="l"/>
              </a:tabLst>
            </a:pP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ц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</a:t>
            </a:r>
            <a:r>
              <a:rPr sz="1800" spc="10" dirty="0">
                <a:latin typeface="Times New Roman"/>
                <a:cs typeface="Times New Roman"/>
              </a:rPr>
              <a:t>н</a:t>
            </a:r>
            <a:r>
              <a:rPr sz="1800" spc="-1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ю	</a:t>
            </a:r>
            <a:r>
              <a:rPr sz="1800" spc="1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ф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у	Ки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10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,	</a:t>
            </a: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5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ть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р</a:t>
            </a:r>
            <a:r>
              <a:rPr sz="1800" spc="-3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ж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я	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endParaRPr sz="18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645"/>
              </a:spcBef>
            </a:pPr>
            <a:r>
              <a:rPr sz="1800" spc="-5" dirty="0">
                <a:latin typeface="Times New Roman"/>
                <a:cs typeface="Times New Roman"/>
              </a:rPr>
              <a:t>этой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системы.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3836" y="3339117"/>
            <a:ext cx="8481060" cy="105283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800" spc="-1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достижения </a:t>
            </a:r>
            <a:r>
              <a:rPr sz="1800" spc="-10" dirty="0">
                <a:latin typeface="Times New Roman"/>
                <a:cs typeface="Times New Roman"/>
              </a:rPr>
              <a:t>цели </a:t>
            </a:r>
            <a:r>
              <a:rPr sz="1800" dirty="0">
                <a:latin typeface="Times New Roman"/>
                <a:cs typeface="Times New Roman"/>
              </a:rPr>
              <a:t>в работе </a:t>
            </a:r>
            <a:r>
              <a:rPr sz="1800" spc="-10" dirty="0">
                <a:latin typeface="Times New Roman"/>
                <a:cs typeface="Times New Roman"/>
              </a:rPr>
              <a:t>были поставлены </a:t>
            </a:r>
            <a:r>
              <a:rPr sz="1800" b="1" spc="-10" dirty="0">
                <a:latin typeface="Times New Roman"/>
                <a:cs typeface="Times New Roman"/>
              </a:rPr>
              <a:t>следующие</a:t>
            </a:r>
            <a:r>
              <a:rPr sz="1800" b="1" spc="22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задачи:</a:t>
            </a:r>
            <a:endParaRPr sz="18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300"/>
              </a:spcBef>
              <a:buSzPct val="119444"/>
              <a:buChar char="-"/>
              <a:tabLst>
                <a:tab pos="144145" algn="l"/>
              </a:tabLst>
            </a:pPr>
            <a:r>
              <a:rPr sz="1800" spc="-15" dirty="0">
                <a:latin typeface="Times New Roman"/>
                <a:cs typeface="Times New Roman"/>
              </a:rPr>
              <a:t>изучить </a:t>
            </a:r>
            <a:r>
              <a:rPr sz="1800" dirty="0">
                <a:latin typeface="Times New Roman"/>
                <a:cs typeface="Times New Roman"/>
              </a:rPr>
              <a:t>теоретические </a:t>
            </a:r>
            <a:r>
              <a:rPr sz="1800" spc="5" dirty="0">
                <a:latin typeface="Times New Roman"/>
                <a:cs typeface="Times New Roman"/>
              </a:rPr>
              <a:t>основы </a:t>
            </a:r>
            <a:r>
              <a:rPr sz="1800" spc="-5" dirty="0">
                <a:latin typeface="Times New Roman"/>
                <a:cs typeface="Times New Roman"/>
              </a:rPr>
              <a:t>формирования </a:t>
            </a:r>
            <a:r>
              <a:rPr sz="1800" spc="-10" dirty="0">
                <a:latin typeface="Times New Roman"/>
                <a:cs typeface="Times New Roman"/>
              </a:rPr>
              <a:t>системы социального </a:t>
            </a:r>
            <a:r>
              <a:rPr sz="1800" spc="-5" dirty="0">
                <a:latin typeface="Times New Roman"/>
                <a:cs typeface="Times New Roman"/>
              </a:rPr>
              <a:t>кредита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КНР</a:t>
            </a:r>
            <a:endParaRPr sz="18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229"/>
              </a:spcBef>
              <a:buSzPct val="119444"/>
              <a:buChar char="-"/>
              <a:tabLst>
                <a:tab pos="144145" algn="l"/>
                <a:tab pos="545465" algn="l"/>
                <a:tab pos="1393190" algn="l"/>
                <a:tab pos="2329180" algn="l"/>
                <a:tab pos="3432810" algn="l"/>
                <a:tab pos="4344670" algn="l"/>
                <a:tab pos="5697855" algn="l"/>
                <a:tab pos="6875145" algn="l"/>
              </a:tabLst>
            </a:pPr>
            <a:r>
              <a:rPr sz="1800" spc="-5" dirty="0">
                <a:latin typeface="Times New Roman"/>
                <a:cs typeface="Times New Roman"/>
              </a:rPr>
              <a:t>на	</a:t>
            </a:r>
            <a:r>
              <a:rPr sz="1800" spc="5" dirty="0">
                <a:latin typeface="Times New Roman"/>
                <a:cs typeface="Times New Roman"/>
              </a:rPr>
              <a:t>основе	</a:t>
            </a:r>
            <a:r>
              <a:rPr sz="1800" spc="-5" dirty="0">
                <a:latin typeface="Times New Roman"/>
                <a:cs typeface="Times New Roman"/>
              </a:rPr>
              <a:t>анализа	</a:t>
            </a:r>
            <a:r>
              <a:rPr sz="1800" spc="-15" dirty="0">
                <a:latin typeface="Times New Roman"/>
                <a:cs typeface="Times New Roman"/>
              </a:rPr>
              <a:t>методики	</a:t>
            </a:r>
            <a:r>
              <a:rPr sz="1800" spc="-10" dirty="0">
                <a:latin typeface="Times New Roman"/>
                <a:cs typeface="Times New Roman"/>
              </a:rPr>
              <a:t>расчета	</a:t>
            </a:r>
            <a:r>
              <a:rPr sz="1800" dirty="0">
                <a:latin typeface="Times New Roman"/>
                <a:cs typeface="Times New Roman"/>
              </a:rPr>
              <a:t>социальных	</a:t>
            </a:r>
            <a:r>
              <a:rPr sz="1800" spc="-5" dirty="0">
                <a:latin typeface="Times New Roman"/>
                <a:cs typeface="Times New Roman"/>
              </a:rPr>
              <a:t>рейтингов	</a:t>
            </a:r>
            <a:r>
              <a:rPr sz="1800" spc="-20" dirty="0">
                <a:latin typeface="Times New Roman"/>
                <a:cs typeface="Times New Roman"/>
              </a:rPr>
              <a:t>сформулировать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3836" y="4408552"/>
            <a:ext cx="6885940" cy="10445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340"/>
              </a:spcBef>
            </a:pPr>
            <a:r>
              <a:rPr sz="1800" spc="-15" dirty="0">
                <a:latin typeface="Times New Roman"/>
                <a:cs typeface="Times New Roman"/>
              </a:rPr>
              <a:t>предложения </a:t>
            </a:r>
            <a:r>
              <a:rPr sz="1800" spc="-5" dirty="0">
                <a:latin typeface="Times New Roman"/>
                <a:cs typeface="Times New Roman"/>
              </a:rPr>
              <a:t>по ее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совершенствованию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15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оценить </a:t>
            </a:r>
            <a:r>
              <a:rPr sz="1800" spc="-10" dirty="0">
                <a:latin typeface="Times New Roman"/>
                <a:cs typeface="Times New Roman"/>
              </a:rPr>
              <a:t>влияние </a:t>
            </a:r>
            <a:r>
              <a:rPr sz="1800" spc="-5" dirty="0">
                <a:latin typeface="Times New Roman"/>
                <a:cs typeface="Times New Roman"/>
              </a:rPr>
              <a:t>сформированной </a:t>
            </a:r>
            <a:r>
              <a:rPr sz="1800" spc="-10" dirty="0">
                <a:latin typeface="Times New Roman"/>
                <a:cs typeface="Times New Roman"/>
              </a:rPr>
              <a:t>системы </a:t>
            </a:r>
            <a:r>
              <a:rPr sz="1800" spc="-5" dirty="0">
                <a:latin typeface="Times New Roman"/>
                <a:cs typeface="Times New Roman"/>
              </a:rPr>
              <a:t>социальных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рейтингов</a:t>
            </a:r>
            <a:endParaRPr sz="180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  <a:spcBef>
                <a:spcPts val="580"/>
              </a:spcBef>
            </a:pPr>
            <a:r>
              <a:rPr sz="1800" spc="-25" dirty="0">
                <a:latin typeface="Times New Roman"/>
                <a:cs typeface="Times New Roman"/>
              </a:rPr>
              <a:t>банковской </a:t>
            </a:r>
            <a:r>
              <a:rPr sz="1800" spc="-10" dirty="0">
                <a:latin typeface="Times New Roman"/>
                <a:cs typeface="Times New Roman"/>
              </a:rPr>
              <a:t>системы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страны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04529" y="4796408"/>
            <a:ext cx="1425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307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на	</a:t>
            </a:r>
            <a:r>
              <a:rPr sz="1800" spc="-10" dirty="0">
                <a:latin typeface="Times New Roman"/>
                <a:cs typeface="Times New Roman"/>
              </a:rPr>
              <a:t>состояние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43836" y="5464251"/>
            <a:ext cx="7444105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оценить </a:t>
            </a:r>
            <a:r>
              <a:rPr sz="1800" spc="-10" dirty="0">
                <a:latin typeface="Times New Roman"/>
                <a:cs typeface="Times New Roman"/>
              </a:rPr>
              <a:t>влияние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социальную </a:t>
            </a:r>
            <a:r>
              <a:rPr sz="1800" spc="-5" dirty="0">
                <a:latin typeface="Times New Roman"/>
                <a:cs typeface="Times New Roman"/>
              </a:rPr>
              <a:t>сферу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репутационные риски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населения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44833" y="3704156"/>
            <a:ext cx="3734902" cy="2577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03695" y="624840"/>
            <a:ext cx="3616330" cy="2635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814279" y="396585"/>
            <a:ext cx="4093845" cy="6205220"/>
            <a:chOff x="1814279" y="396585"/>
            <a:chExt cx="4093845" cy="6205220"/>
          </a:xfrm>
        </p:grpSpPr>
        <p:sp>
          <p:nvSpPr>
            <p:cNvPr id="5" name="object 5"/>
            <p:cNvSpPr/>
            <p:nvPr/>
          </p:nvSpPr>
          <p:spPr>
            <a:xfrm>
              <a:off x="1814279" y="396585"/>
              <a:ext cx="4093670" cy="32179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51208" y="3642360"/>
              <a:ext cx="4026113" cy="29593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5327" y="0"/>
            <a:ext cx="544982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5414" y="208534"/>
            <a:ext cx="542671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/>
              <a:t>Методика </a:t>
            </a:r>
            <a:r>
              <a:rPr sz="2800" dirty="0"/>
              <a:t>социального</a:t>
            </a:r>
            <a:r>
              <a:rPr sz="2800" spc="15" dirty="0"/>
              <a:t> </a:t>
            </a:r>
            <a:r>
              <a:rPr sz="2800" dirty="0"/>
              <a:t>рейтинга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8584" y="985202"/>
          <a:ext cx="3705860" cy="2680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013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№ПП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Критерии,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учитываемые</a:t>
                      </a:r>
                      <a:r>
                        <a:rPr sz="18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рейтинге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Кредитная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человека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55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Исполнительность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Персональные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данные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Поведение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предпочтения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0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Отношения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602105" y="1019650"/>
            <a:ext cx="8353425" cy="558736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1019"/>
              </a:spcBef>
            </a:pPr>
            <a:r>
              <a:rPr sz="1400" b="1" spc="10" dirty="0">
                <a:solidFill>
                  <a:srgbClr val="030303"/>
                </a:solidFill>
                <a:latin typeface="Times New Roman"/>
                <a:cs typeface="Times New Roman"/>
              </a:rPr>
              <a:t>Шкала </a:t>
            </a:r>
            <a:r>
              <a:rPr sz="1400" b="1" spc="5" dirty="0">
                <a:solidFill>
                  <a:srgbClr val="030303"/>
                </a:solidFill>
                <a:latin typeface="Times New Roman"/>
                <a:cs typeface="Times New Roman"/>
              </a:rPr>
              <a:t>санкций гражданам с низким</a:t>
            </a:r>
            <a:r>
              <a:rPr sz="1400" b="1" spc="-18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рейтингом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Медленный</a:t>
            </a:r>
            <a:r>
              <a:rPr sz="1200" b="1" spc="-6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Интернет</a:t>
            </a:r>
            <a:endParaRPr sz="1200">
              <a:latin typeface="Times New Roman"/>
              <a:cs typeface="Times New Roman"/>
            </a:endParaRPr>
          </a:p>
          <a:p>
            <a:pPr marL="12700" marR="3854450">
              <a:lnSpc>
                <a:spcPts val="2160"/>
              </a:lnSpc>
              <a:spcBef>
                <a:spcPts val="170"/>
              </a:spcBef>
            </a:pP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Закрыт </a:t>
            </a:r>
            <a:r>
              <a:rPr sz="1200" b="1" spc="-10" dirty="0">
                <a:solidFill>
                  <a:srgbClr val="030303"/>
                </a:solidFill>
                <a:latin typeface="Times New Roman"/>
                <a:cs typeface="Times New Roman"/>
              </a:rPr>
              <a:t>вход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в некоторые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рестораны,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клубы и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прочие заведения  Запрет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на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выезд за</a:t>
            </a:r>
            <a:r>
              <a:rPr sz="1200" b="1" spc="-5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границу</a:t>
            </a:r>
            <a:endParaRPr sz="1200">
              <a:latin typeface="Times New Roman"/>
              <a:cs typeface="Times New Roman"/>
            </a:endParaRPr>
          </a:p>
          <a:p>
            <a:pPr marL="12700" marR="3421379">
              <a:lnSpc>
                <a:spcPts val="2140"/>
              </a:lnSpc>
              <a:spcBef>
                <a:spcPts val="15"/>
              </a:spcBef>
            </a:pP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Трудности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с </a:t>
            </a:r>
            <a:r>
              <a:rPr sz="1200" b="1" spc="-10" dirty="0">
                <a:solidFill>
                  <a:srgbClr val="030303"/>
                </a:solidFill>
                <a:latin typeface="Times New Roman"/>
                <a:cs typeface="Times New Roman"/>
              </a:rPr>
              <a:t>тем,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чтобы взять что-либо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в </a:t>
            </a:r>
            <a:r>
              <a:rPr sz="1200" b="1" spc="-10" dirty="0">
                <a:solidFill>
                  <a:srgbClr val="030303"/>
                </a:solidFill>
                <a:latin typeface="Times New Roman"/>
                <a:cs typeface="Times New Roman"/>
              </a:rPr>
              <a:t>аренду,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получить </a:t>
            </a:r>
            <a:r>
              <a:rPr sz="1200" b="1" spc="-10" dirty="0">
                <a:solidFill>
                  <a:srgbClr val="030303"/>
                </a:solidFill>
                <a:latin typeface="Times New Roman"/>
                <a:cs typeface="Times New Roman"/>
              </a:rPr>
              <a:t>кредит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или  социальные</a:t>
            </a:r>
            <a:r>
              <a:rPr sz="1200" b="1" spc="-4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льготы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Невозможность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устроиться на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работу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в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государственные</a:t>
            </a:r>
            <a:r>
              <a:rPr sz="1200" b="1" spc="-18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органы,</a:t>
            </a:r>
            <a:endParaRPr sz="1200">
              <a:latin typeface="Times New Roman"/>
              <a:cs typeface="Times New Roman"/>
            </a:endParaRPr>
          </a:p>
          <a:p>
            <a:pPr marL="12700" marR="3420745">
              <a:lnSpc>
                <a:spcPts val="2160"/>
              </a:lnSpc>
              <a:spcBef>
                <a:spcPts val="170"/>
              </a:spcBef>
              <a:tabLst>
                <a:tab pos="542925" algn="l"/>
                <a:tab pos="960755" algn="l"/>
                <a:tab pos="1765300" algn="l"/>
                <a:tab pos="2134235" algn="l"/>
                <a:tab pos="3091815" algn="l"/>
                <a:tab pos="3933190" algn="l"/>
              </a:tabLst>
            </a:pP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С</a:t>
            </a:r>
            <a:r>
              <a:rPr sz="1200" b="1" spc="-10" dirty="0">
                <a:solidFill>
                  <a:srgbClr val="030303"/>
                </a:solidFill>
                <a:latin typeface="Times New Roman"/>
                <a:cs typeface="Times New Roman"/>
              </a:rPr>
              <a:t>М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И	или	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ю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ри</a:t>
            </a:r>
            <a:r>
              <a:rPr sz="1200" b="1" spc="-30" dirty="0">
                <a:solidFill>
                  <a:srgbClr val="030303"/>
                </a:solidFill>
                <a:latin typeface="Times New Roman"/>
                <a:cs typeface="Times New Roman"/>
              </a:rPr>
              <a:t>с</a:t>
            </a:r>
            <a:r>
              <a:rPr sz="1200" b="1" spc="5" dirty="0">
                <a:solidFill>
                  <a:srgbClr val="030303"/>
                </a:solidFill>
                <a:latin typeface="Times New Roman"/>
                <a:cs typeface="Times New Roman"/>
              </a:rPr>
              <a:t>т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о</a:t>
            </a:r>
            <a:r>
              <a:rPr sz="1200" b="1" spc="-30" dirty="0">
                <a:solidFill>
                  <a:srgbClr val="030303"/>
                </a:solidFill>
                <a:latin typeface="Times New Roman"/>
                <a:cs typeface="Times New Roman"/>
              </a:rPr>
              <a:t>м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,	</a:t>
            </a:r>
            <a:r>
              <a:rPr sz="1200" b="1" spc="5" dirty="0">
                <a:solidFill>
                  <a:srgbClr val="030303"/>
                </a:solidFill>
                <a:latin typeface="Times New Roman"/>
                <a:cs typeface="Times New Roman"/>
              </a:rPr>
              <a:t>г</a:t>
            </a:r>
            <a:r>
              <a:rPr sz="1200" b="1" spc="-10" dirty="0">
                <a:solidFill>
                  <a:srgbClr val="030303"/>
                </a:solidFill>
                <a:latin typeface="Times New Roman"/>
                <a:cs typeface="Times New Roman"/>
              </a:rPr>
              <a:t>д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е	на</a:t>
            </a:r>
            <a:r>
              <a:rPr sz="1200" b="1" spc="-10" dirty="0">
                <a:solidFill>
                  <a:srgbClr val="030303"/>
                </a:solidFill>
                <a:latin typeface="Times New Roman"/>
                <a:cs typeface="Times New Roman"/>
              </a:rPr>
              <a:t>д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е</a:t>
            </a:r>
            <a:r>
              <a:rPr sz="1200" b="1" spc="-35" dirty="0">
                <a:solidFill>
                  <a:srgbClr val="030303"/>
                </a:solidFill>
                <a:latin typeface="Times New Roman"/>
                <a:cs typeface="Times New Roman"/>
              </a:rPr>
              <a:t>ж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но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с</a:t>
            </a:r>
            <a:r>
              <a:rPr sz="1200" b="1" spc="-15" dirty="0">
                <a:solidFill>
                  <a:srgbClr val="030303"/>
                </a:solidFill>
                <a:latin typeface="Times New Roman"/>
                <a:cs typeface="Times New Roman"/>
              </a:rPr>
              <a:t>т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ь	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сч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и</a:t>
            </a:r>
            <a:r>
              <a:rPr sz="1200" b="1" spc="5" dirty="0">
                <a:solidFill>
                  <a:srgbClr val="030303"/>
                </a:solidFill>
                <a:latin typeface="Times New Roman"/>
                <a:cs typeface="Times New Roman"/>
              </a:rPr>
              <a:t>т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а</a:t>
            </a:r>
            <a:r>
              <a:rPr sz="1200" b="1" spc="-30" dirty="0">
                <a:solidFill>
                  <a:srgbClr val="030303"/>
                </a:solidFill>
                <a:latin typeface="Times New Roman"/>
                <a:cs typeface="Times New Roman"/>
              </a:rPr>
              <a:t>е</a:t>
            </a:r>
            <a:r>
              <a:rPr sz="1200" b="1" spc="5" dirty="0">
                <a:solidFill>
                  <a:srgbClr val="030303"/>
                </a:solidFill>
                <a:latin typeface="Times New Roman"/>
                <a:cs typeface="Times New Roman"/>
              </a:rPr>
              <a:t>т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с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я	обя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з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а</a:t>
            </a:r>
            <a:r>
              <a:rPr sz="1200" b="1" spc="-15" dirty="0">
                <a:solidFill>
                  <a:srgbClr val="030303"/>
                </a:solidFill>
                <a:latin typeface="Times New Roman"/>
                <a:cs typeface="Times New Roman"/>
              </a:rPr>
              <a:t>т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е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л</a:t>
            </a:r>
            <a:r>
              <a:rPr sz="1200" b="1" spc="10" dirty="0">
                <a:solidFill>
                  <a:srgbClr val="030303"/>
                </a:solidFill>
                <a:latin typeface="Times New Roman"/>
                <a:cs typeface="Times New Roman"/>
              </a:rPr>
              <a:t>ь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ным 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критерием</a:t>
            </a:r>
            <a:endParaRPr sz="1200">
              <a:latin typeface="Times New Roman"/>
              <a:cs typeface="Times New Roman"/>
            </a:endParaRPr>
          </a:p>
          <a:p>
            <a:pPr marL="12700" marR="3423920">
              <a:lnSpc>
                <a:spcPts val="2140"/>
              </a:lnSpc>
              <a:spcBef>
                <a:spcPts val="20"/>
              </a:spcBef>
            </a:pP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Невозможность получить образование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в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частных учебных заведениях  </a:t>
            </a:r>
            <a:r>
              <a:rPr sz="1200" b="1" dirty="0">
                <a:solidFill>
                  <a:srgbClr val="030303"/>
                </a:solidFill>
                <a:latin typeface="Times New Roman"/>
                <a:cs typeface="Times New Roman"/>
              </a:rPr>
              <a:t>или отдать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туда своих</a:t>
            </a:r>
            <a:r>
              <a:rPr sz="1200" b="1" spc="-5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30303"/>
                </a:solidFill>
                <a:latin typeface="Times New Roman"/>
                <a:cs typeface="Times New Roman"/>
              </a:rPr>
              <a:t>детей</a:t>
            </a:r>
            <a:endParaRPr sz="1200">
              <a:latin typeface="Times New Roman"/>
              <a:cs typeface="Times New Roman"/>
            </a:endParaRPr>
          </a:p>
          <a:p>
            <a:pPr marL="205740">
              <a:lnSpc>
                <a:spcPct val="100000"/>
              </a:lnSpc>
              <a:spcBef>
                <a:spcPts val="880"/>
              </a:spcBef>
            </a:pPr>
            <a:r>
              <a:rPr sz="1400" b="1" spc="10" dirty="0">
                <a:latin typeface="Times New Roman"/>
                <a:cs typeface="Times New Roman"/>
              </a:rPr>
              <a:t>Шкала </a:t>
            </a:r>
            <a:r>
              <a:rPr sz="1400" b="1" spc="5" dirty="0">
                <a:latin typeface="Times New Roman"/>
                <a:cs typeface="Times New Roman"/>
              </a:rPr>
              <a:t>специальных</a:t>
            </a:r>
            <a:r>
              <a:rPr sz="1400" b="1" spc="-1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привилегий</a:t>
            </a:r>
            <a:endParaRPr sz="1400">
              <a:latin typeface="Times New Roman"/>
              <a:cs typeface="Times New Roman"/>
            </a:endParaRPr>
          </a:p>
          <a:p>
            <a:pPr marL="205740">
              <a:lnSpc>
                <a:spcPct val="100000"/>
              </a:lnSpc>
              <a:spcBef>
                <a:spcPts val="815"/>
              </a:spcBef>
            </a:pPr>
            <a:r>
              <a:rPr sz="1350" b="1" spc="-5" dirty="0">
                <a:latin typeface="Times New Roman"/>
                <a:cs typeface="Times New Roman"/>
              </a:rPr>
              <a:t>Рейтинг 600 </a:t>
            </a:r>
            <a:r>
              <a:rPr sz="1350" b="1" spc="-10" dirty="0">
                <a:latin typeface="Times New Roman"/>
                <a:cs typeface="Times New Roman"/>
              </a:rPr>
              <a:t>баллов </a:t>
            </a:r>
            <a:r>
              <a:rPr sz="1350" spc="-5" dirty="0">
                <a:latin typeface="Times New Roman"/>
                <a:cs typeface="Times New Roman"/>
              </a:rPr>
              <a:t>- </a:t>
            </a:r>
            <a:r>
              <a:rPr sz="1350" spc="-10" dirty="0">
                <a:latin typeface="Times New Roman"/>
                <a:cs typeface="Times New Roman"/>
              </a:rPr>
              <a:t>можно взять кредит </a:t>
            </a:r>
            <a:r>
              <a:rPr sz="1350" spc="-5" dirty="0">
                <a:latin typeface="Times New Roman"/>
                <a:cs typeface="Times New Roman"/>
              </a:rPr>
              <a:t>на 5 тысяч юаней ( 43 тыс.</a:t>
            </a:r>
            <a:r>
              <a:rPr sz="1350" spc="-21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рублей)</a:t>
            </a:r>
            <a:endParaRPr sz="1350">
              <a:latin typeface="Times New Roman"/>
              <a:cs typeface="Times New Roman"/>
            </a:endParaRPr>
          </a:p>
          <a:p>
            <a:pPr marL="205740" marR="5080">
              <a:lnSpc>
                <a:spcPct val="148100"/>
              </a:lnSpc>
              <a:spcBef>
                <a:spcPts val="5"/>
              </a:spcBef>
            </a:pPr>
            <a:r>
              <a:rPr sz="1350" b="1" spc="-10" dirty="0">
                <a:latin typeface="Times New Roman"/>
                <a:cs typeface="Times New Roman"/>
              </a:rPr>
              <a:t>Более</a:t>
            </a:r>
            <a:r>
              <a:rPr sz="1350" b="1" spc="-20" dirty="0">
                <a:latin typeface="Times New Roman"/>
                <a:cs typeface="Times New Roman"/>
              </a:rPr>
              <a:t> </a:t>
            </a:r>
            <a:r>
              <a:rPr sz="1350" b="1" spc="-5" dirty="0">
                <a:latin typeface="Times New Roman"/>
                <a:cs typeface="Times New Roman"/>
              </a:rPr>
              <a:t>650</a:t>
            </a:r>
            <a:r>
              <a:rPr sz="1350" b="1" spc="-20" dirty="0">
                <a:latin typeface="Times New Roman"/>
                <a:cs typeface="Times New Roman"/>
              </a:rPr>
              <a:t> </a:t>
            </a:r>
            <a:r>
              <a:rPr sz="1350" b="1" spc="-10" dirty="0">
                <a:latin typeface="Times New Roman"/>
                <a:cs typeface="Times New Roman"/>
              </a:rPr>
              <a:t>баллов</a:t>
            </a:r>
            <a:r>
              <a:rPr sz="1350" b="1" spc="-50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-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можно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брать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в</a:t>
            </a:r>
            <a:r>
              <a:rPr sz="1350" spc="-10" dirty="0">
                <a:latin typeface="Times New Roman"/>
                <a:cs typeface="Times New Roman"/>
              </a:rPr>
              <a:t> аренду</a:t>
            </a:r>
            <a:r>
              <a:rPr sz="1350" spc="-5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автомобиль без</a:t>
            </a:r>
            <a:r>
              <a:rPr sz="1350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залога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и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регистрироваться</a:t>
            </a:r>
            <a:r>
              <a:rPr sz="1350" spc="-8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в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отелях</a:t>
            </a:r>
            <a:r>
              <a:rPr sz="1350" spc="-2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и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международном  </a:t>
            </a:r>
            <a:r>
              <a:rPr sz="1350" spc="-5" dirty="0">
                <a:latin typeface="Times New Roman"/>
                <a:cs typeface="Times New Roman"/>
              </a:rPr>
              <a:t>аэропорту</a:t>
            </a:r>
            <a:r>
              <a:rPr sz="1350" spc="-50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Пекина</a:t>
            </a:r>
            <a:endParaRPr sz="1350">
              <a:latin typeface="Times New Roman"/>
              <a:cs typeface="Times New Roman"/>
            </a:endParaRPr>
          </a:p>
          <a:p>
            <a:pPr marL="205740">
              <a:lnSpc>
                <a:spcPct val="100000"/>
              </a:lnSpc>
              <a:spcBef>
                <a:spcPts val="780"/>
              </a:spcBef>
            </a:pPr>
            <a:r>
              <a:rPr sz="1350" b="1" spc="-10" dirty="0">
                <a:latin typeface="Times New Roman"/>
                <a:cs typeface="Times New Roman"/>
              </a:rPr>
              <a:t>Более </a:t>
            </a:r>
            <a:r>
              <a:rPr sz="1350" b="1" spc="-5" dirty="0">
                <a:latin typeface="Times New Roman"/>
                <a:cs typeface="Times New Roman"/>
              </a:rPr>
              <a:t>666 </a:t>
            </a:r>
            <a:r>
              <a:rPr sz="1350" b="1" spc="-10" dirty="0">
                <a:latin typeface="Times New Roman"/>
                <a:cs typeface="Times New Roman"/>
              </a:rPr>
              <a:t>баллов </a:t>
            </a:r>
            <a:r>
              <a:rPr sz="1350" b="1" spc="-5" dirty="0">
                <a:latin typeface="Times New Roman"/>
                <a:cs typeface="Times New Roman"/>
              </a:rPr>
              <a:t>-</a:t>
            </a:r>
            <a:r>
              <a:rPr sz="1350" spc="-5" dirty="0">
                <a:latin typeface="Times New Roman"/>
                <a:cs typeface="Times New Roman"/>
              </a:rPr>
              <a:t>можно </a:t>
            </a:r>
            <a:r>
              <a:rPr sz="1350" spc="-10" dirty="0">
                <a:latin typeface="Times New Roman"/>
                <a:cs typeface="Times New Roman"/>
              </a:rPr>
              <a:t>взять кредит на </a:t>
            </a:r>
            <a:r>
              <a:rPr sz="1350" spc="-5" dirty="0">
                <a:latin typeface="Times New Roman"/>
                <a:cs typeface="Times New Roman"/>
              </a:rPr>
              <a:t>50 тысяч юаней ( 433 тысячи </a:t>
            </a:r>
            <a:r>
              <a:rPr sz="1350" spc="-10" dirty="0">
                <a:latin typeface="Times New Roman"/>
                <a:cs typeface="Times New Roman"/>
              </a:rPr>
              <a:t>рублей) </a:t>
            </a:r>
            <a:r>
              <a:rPr sz="1350" spc="-5" dirty="0">
                <a:latin typeface="Times New Roman"/>
                <a:cs typeface="Times New Roman"/>
              </a:rPr>
              <a:t>в </a:t>
            </a:r>
            <a:r>
              <a:rPr sz="1350" spc="-20" dirty="0">
                <a:latin typeface="Times New Roman"/>
                <a:cs typeface="Times New Roman"/>
              </a:rPr>
              <a:t>Ant </a:t>
            </a:r>
            <a:r>
              <a:rPr sz="1350" spc="-10" dirty="0">
                <a:latin typeface="Times New Roman"/>
                <a:cs typeface="Times New Roman"/>
              </a:rPr>
              <a:t>Financial</a:t>
            </a:r>
            <a:r>
              <a:rPr sz="1350" spc="-204" dirty="0">
                <a:latin typeface="Times New Roman"/>
                <a:cs typeface="Times New Roman"/>
              </a:rPr>
              <a:t> </a:t>
            </a:r>
            <a:r>
              <a:rPr sz="1350" spc="-15" dirty="0">
                <a:latin typeface="Times New Roman"/>
                <a:cs typeface="Times New Roman"/>
              </a:rPr>
              <a:t>Service</a:t>
            </a:r>
            <a:endParaRPr sz="1350">
              <a:latin typeface="Times New Roman"/>
              <a:cs typeface="Times New Roman"/>
            </a:endParaRPr>
          </a:p>
          <a:p>
            <a:pPr marL="205740">
              <a:lnSpc>
                <a:spcPct val="100000"/>
              </a:lnSpc>
              <a:spcBef>
                <a:spcPts val="780"/>
              </a:spcBef>
            </a:pPr>
            <a:r>
              <a:rPr sz="1350" b="1" spc="-10" dirty="0">
                <a:latin typeface="Times New Roman"/>
                <a:cs typeface="Times New Roman"/>
              </a:rPr>
              <a:t>Более </a:t>
            </a:r>
            <a:r>
              <a:rPr sz="1350" b="1" spc="-5" dirty="0">
                <a:latin typeface="Times New Roman"/>
                <a:cs typeface="Times New Roman"/>
              </a:rPr>
              <a:t>700 </a:t>
            </a:r>
            <a:r>
              <a:rPr sz="1350" b="1" spc="-10" dirty="0">
                <a:latin typeface="Times New Roman"/>
                <a:cs typeface="Times New Roman"/>
              </a:rPr>
              <a:t>баллов </a:t>
            </a:r>
            <a:r>
              <a:rPr sz="1350" spc="-5" dirty="0">
                <a:latin typeface="Times New Roman"/>
                <a:cs typeface="Times New Roman"/>
              </a:rPr>
              <a:t>- </a:t>
            </a:r>
            <a:r>
              <a:rPr sz="1350" spc="-10" dirty="0">
                <a:latin typeface="Times New Roman"/>
                <a:cs typeface="Times New Roman"/>
              </a:rPr>
              <a:t>можно оформить поездку </a:t>
            </a:r>
            <a:r>
              <a:rPr sz="1350" spc="-5" dirty="0">
                <a:latin typeface="Times New Roman"/>
                <a:cs typeface="Times New Roman"/>
              </a:rPr>
              <a:t>в </a:t>
            </a:r>
            <a:r>
              <a:rPr sz="1350" spc="-10" dirty="0">
                <a:latin typeface="Times New Roman"/>
                <a:cs typeface="Times New Roman"/>
              </a:rPr>
              <a:t>Сингапур без сопроводительных </a:t>
            </a:r>
            <a:r>
              <a:rPr sz="1350" spc="-15" dirty="0">
                <a:latin typeface="Times New Roman"/>
                <a:cs typeface="Times New Roman"/>
              </a:rPr>
              <a:t>документов </a:t>
            </a:r>
            <a:r>
              <a:rPr sz="1350" spc="-5" dirty="0">
                <a:latin typeface="Times New Roman"/>
                <a:cs typeface="Times New Roman"/>
              </a:rPr>
              <a:t>, и </a:t>
            </a:r>
            <a:r>
              <a:rPr sz="1350" spc="-10" dirty="0">
                <a:latin typeface="Times New Roman"/>
                <a:cs typeface="Times New Roman"/>
              </a:rPr>
              <a:t>без</a:t>
            </a:r>
            <a:r>
              <a:rPr sz="1350" spc="-14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договора</a:t>
            </a:r>
            <a:endParaRPr sz="1350">
              <a:latin typeface="Times New Roman"/>
              <a:cs typeface="Times New Roman"/>
            </a:endParaRPr>
          </a:p>
          <a:p>
            <a:pPr marL="205740">
              <a:lnSpc>
                <a:spcPct val="100000"/>
              </a:lnSpc>
              <a:spcBef>
                <a:spcPts val="805"/>
              </a:spcBef>
            </a:pPr>
            <a:r>
              <a:rPr sz="1350" spc="-5" dirty="0">
                <a:latin typeface="Times New Roman"/>
                <a:cs typeface="Times New Roman"/>
              </a:rPr>
              <a:t>с работодателем.</a:t>
            </a:r>
            <a:endParaRPr sz="1350">
              <a:latin typeface="Times New Roman"/>
              <a:cs typeface="Times New Roman"/>
            </a:endParaRPr>
          </a:p>
          <a:p>
            <a:pPr marL="205740">
              <a:lnSpc>
                <a:spcPct val="100000"/>
              </a:lnSpc>
              <a:spcBef>
                <a:spcPts val="785"/>
              </a:spcBef>
            </a:pPr>
            <a:r>
              <a:rPr sz="1350" b="1" spc="-10" dirty="0">
                <a:latin typeface="Times New Roman"/>
                <a:cs typeface="Times New Roman"/>
              </a:rPr>
              <a:t>Более </a:t>
            </a:r>
            <a:r>
              <a:rPr sz="1350" b="1" spc="-5" dirty="0">
                <a:latin typeface="Times New Roman"/>
                <a:cs typeface="Times New Roman"/>
              </a:rPr>
              <a:t>750 </a:t>
            </a:r>
            <a:r>
              <a:rPr sz="1350" b="1" spc="-10" dirty="0">
                <a:latin typeface="Times New Roman"/>
                <a:cs typeface="Times New Roman"/>
              </a:rPr>
              <a:t>баллов </a:t>
            </a:r>
            <a:r>
              <a:rPr sz="1350" spc="-5" dirty="0">
                <a:latin typeface="Times New Roman"/>
                <a:cs typeface="Times New Roman"/>
              </a:rPr>
              <a:t>- </a:t>
            </a:r>
            <a:r>
              <a:rPr sz="1350" spc="-10" dirty="0">
                <a:latin typeface="Times New Roman"/>
                <a:cs typeface="Times New Roman"/>
              </a:rPr>
              <a:t>ускоряется получение Шенгенской</a:t>
            </a:r>
            <a:r>
              <a:rPr sz="1350" spc="-215" dirty="0">
                <a:latin typeface="Times New Roman"/>
                <a:cs typeface="Times New Roman"/>
              </a:rPr>
              <a:t> </a:t>
            </a:r>
            <a:r>
              <a:rPr sz="1350" spc="-15" dirty="0">
                <a:latin typeface="Times New Roman"/>
                <a:cs typeface="Times New Roman"/>
              </a:rPr>
              <a:t>визы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8235" y="244805"/>
            <a:ext cx="703262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387465" algn="l"/>
              </a:tabLst>
            </a:pPr>
            <a:r>
              <a:rPr sz="2500" spc="10" dirty="0"/>
              <a:t>С</a:t>
            </a:r>
            <a:r>
              <a:rPr sz="2500" spc="-5" dirty="0"/>
              <a:t>хе</a:t>
            </a:r>
            <a:r>
              <a:rPr sz="2500" spc="10" dirty="0"/>
              <a:t>ма</a:t>
            </a:r>
            <a:r>
              <a:rPr sz="2500" spc="55" dirty="0"/>
              <a:t> </a:t>
            </a:r>
            <a:r>
              <a:rPr sz="2500" spc="15" dirty="0"/>
              <a:t>с</a:t>
            </a:r>
            <a:r>
              <a:rPr sz="2500" spc="-5" dirty="0"/>
              <a:t>о</a:t>
            </a:r>
            <a:r>
              <a:rPr sz="2500" spc="5" dirty="0"/>
              <a:t>вр</a:t>
            </a:r>
            <a:r>
              <a:rPr sz="2500" spc="-10" dirty="0"/>
              <a:t>е</a:t>
            </a:r>
            <a:r>
              <a:rPr sz="2500" spc="15" dirty="0"/>
              <a:t>м</a:t>
            </a:r>
            <a:r>
              <a:rPr sz="2500" spc="-10" dirty="0"/>
              <a:t>е</a:t>
            </a:r>
            <a:r>
              <a:rPr sz="2500" spc="5" dirty="0"/>
              <a:t>нн</a:t>
            </a:r>
            <a:r>
              <a:rPr sz="2500" spc="-5" dirty="0"/>
              <a:t>о</a:t>
            </a:r>
            <a:r>
              <a:rPr sz="2500" spc="10" dirty="0"/>
              <a:t>й</a:t>
            </a:r>
            <a:r>
              <a:rPr sz="2500" spc="130" dirty="0"/>
              <a:t> </a:t>
            </a:r>
            <a:r>
              <a:rPr sz="2500" spc="10" dirty="0"/>
              <a:t>б</a:t>
            </a:r>
            <a:r>
              <a:rPr sz="2500" dirty="0"/>
              <a:t>а</a:t>
            </a:r>
            <a:r>
              <a:rPr sz="2500" spc="5" dirty="0"/>
              <a:t>нков</a:t>
            </a:r>
            <a:r>
              <a:rPr sz="2500" spc="20" dirty="0"/>
              <a:t>с</a:t>
            </a:r>
            <a:r>
              <a:rPr sz="2500" spc="10" dirty="0"/>
              <a:t>кой</a:t>
            </a:r>
            <a:r>
              <a:rPr sz="2500" spc="80" dirty="0"/>
              <a:t> </a:t>
            </a:r>
            <a:r>
              <a:rPr sz="2500" spc="15" dirty="0"/>
              <a:t>с</a:t>
            </a:r>
            <a:r>
              <a:rPr sz="2500" spc="10" dirty="0"/>
              <a:t>и</a:t>
            </a:r>
            <a:r>
              <a:rPr sz="2500" spc="25" dirty="0"/>
              <a:t>с</a:t>
            </a:r>
            <a:r>
              <a:rPr sz="2500" spc="10" dirty="0"/>
              <a:t>т</a:t>
            </a:r>
            <a:r>
              <a:rPr sz="2500" spc="-5" dirty="0"/>
              <a:t>е</a:t>
            </a:r>
            <a:r>
              <a:rPr sz="2500" spc="15" dirty="0"/>
              <a:t>мы</a:t>
            </a:r>
            <a:r>
              <a:rPr sz="2500" dirty="0"/>
              <a:t>	</a:t>
            </a:r>
            <a:r>
              <a:rPr sz="2500" spc="10" dirty="0"/>
              <a:t>КНР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2350007" y="591312"/>
            <a:ext cx="6355080" cy="5349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8097" y="0"/>
            <a:ext cx="910971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2770">
              <a:lnSpc>
                <a:spcPct val="100000"/>
              </a:lnSpc>
              <a:spcBef>
                <a:spcPts val="100"/>
              </a:spcBef>
              <a:tabLst>
                <a:tab pos="2989580" algn="l"/>
                <a:tab pos="4413885" algn="l"/>
              </a:tabLst>
            </a:pPr>
            <a:r>
              <a:rPr sz="6000" spc="-5" dirty="0"/>
              <a:t>Структура	</a:t>
            </a:r>
            <a:r>
              <a:rPr sz="6000" dirty="0"/>
              <a:t>совокупных  </a:t>
            </a:r>
            <a:r>
              <a:rPr sz="6000" spc="-5" dirty="0"/>
              <a:t>активов	</a:t>
            </a:r>
            <a:r>
              <a:rPr sz="6000" spc="-15" dirty="0"/>
              <a:t>китайских</a:t>
            </a:r>
            <a:r>
              <a:rPr sz="6000" spc="-100" dirty="0"/>
              <a:t> </a:t>
            </a:r>
            <a:r>
              <a:rPr sz="6000" spc="-20" dirty="0"/>
              <a:t>банков</a:t>
            </a:r>
            <a:endParaRPr sz="6000"/>
          </a:p>
        </p:txBody>
      </p:sp>
      <p:sp>
        <p:nvSpPr>
          <p:cNvPr id="3" name="object 3"/>
          <p:cNvSpPr/>
          <p:nvPr/>
        </p:nvSpPr>
        <p:spPr>
          <a:xfrm>
            <a:off x="2383240" y="3262570"/>
            <a:ext cx="2320880" cy="2307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10076" y="4274311"/>
            <a:ext cx="332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54%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4560" y="4700396"/>
            <a:ext cx="333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2966" y="4337684"/>
            <a:ext cx="247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94405" y="3867404"/>
            <a:ext cx="332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19072" y="245363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55C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93239" y="2389124"/>
            <a:ext cx="998855" cy="3251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7780" marR="5080" indent="-5715">
              <a:lnSpc>
                <a:spcPts val="1150"/>
              </a:lnSpc>
              <a:spcBef>
                <a:spcPts val="185"/>
              </a:spcBef>
            </a:pPr>
            <a:r>
              <a:rPr sz="1000" dirty="0">
                <a:latin typeface="Arial"/>
                <a:cs typeface="Arial"/>
              </a:rPr>
              <a:t>Гос.банки  </a:t>
            </a:r>
            <a:r>
              <a:rPr sz="1000" spc="-5" dirty="0">
                <a:latin typeface="Arial"/>
                <a:cs typeface="Arial"/>
              </a:rPr>
              <a:t>городские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банки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88079" y="245363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64008" y="0"/>
                </a:moveTo>
                <a:lnTo>
                  <a:pt x="0" y="0"/>
                </a:lnTo>
                <a:lnTo>
                  <a:pt x="0" y="64008"/>
                </a:lnTo>
                <a:lnTo>
                  <a:pt x="64008" y="64008"/>
                </a:lnTo>
                <a:lnTo>
                  <a:pt x="64008" y="0"/>
                </a:lnTo>
                <a:close/>
              </a:path>
            </a:pathLst>
          </a:custGeom>
          <a:solidFill>
            <a:srgbClr val="00A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68597" y="2389124"/>
            <a:ext cx="1573530" cy="3251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4604" marR="5080" indent="-2540">
              <a:lnSpc>
                <a:spcPts val="1150"/>
              </a:lnSpc>
              <a:spcBef>
                <a:spcPts val="185"/>
              </a:spcBef>
            </a:pPr>
            <a:r>
              <a:rPr sz="1000" spc="-5" dirty="0">
                <a:latin typeface="Arial"/>
                <a:cs typeface="Arial"/>
              </a:rPr>
              <a:t>коммерческие банки  </a:t>
            </a:r>
            <a:r>
              <a:rPr sz="1000" dirty="0">
                <a:latin typeface="Arial"/>
                <a:cs typeface="Arial"/>
              </a:rPr>
              <a:t>остальные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кр-ден.организ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19072" y="259689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0076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88079" y="259689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64008" y="0"/>
                </a:moveTo>
                <a:lnTo>
                  <a:pt x="0" y="0"/>
                </a:lnTo>
                <a:lnTo>
                  <a:pt x="0" y="64008"/>
                </a:lnTo>
                <a:lnTo>
                  <a:pt x="64008" y="64008"/>
                </a:lnTo>
                <a:lnTo>
                  <a:pt x="64008" y="0"/>
                </a:lnTo>
                <a:close/>
              </a:path>
            </a:pathLst>
          </a:custGeom>
          <a:solidFill>
            <a:srgbClr val="004D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438394" y="2176652"/>
            <a:ext cx="483235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b="1" spc="10" dirty="0">
                <a:latin typeface="Times New Roman"/>
                <a:cs typeface="Times New Roman"/>
              </a:rPr>
              <a:t>В </a:t>
            </a:r>
            <a:r>
              <a:rPr sz="1400" b="1" spc="-20" dirty="0">
                <a:latin typeface="Times New Roman"/>
                <a:cs typeface="Times New Roman"/>
              </a:rPr>
              <a:t>то </a:t>
            </a:r>
            <a:r>
              <a:rPr sz="1400" b="1" dirty="0">
                <a:latin typeface="Times New Roman"/>
                <a:cs typeface="Times New Roman"/>
              </a:rPr>
              <a:t>время как </a:t>
            </a:r>
            <a:r>
              <a:rPr sz="1400" b="1" spc="5" dirty="0">
                <a:latin typeface="Times New Roman"/>
                <a:cs typeface="Times New Roman"/>
              </a:rPr>
              <a:t>в </a:t>
            </a:r>
            <a:r>
              <a:rPr sz="1400" b="1" dirty="0">
                <a:latin typeface="Times New Roman"/>
                <a:cs typeface="Times New Roman"/>
              </a:rPr>
              <a:t>2008 </a:t>
            </a:r>
            <a:r>
              <a:rPr sz="1400" b="1" spc="-90" dirty="0">
                <a:latin typeface="Times New Roman"/>
                <a:cs typeface="Times New Roman"/>
              </a:rPr>
              <a:t>г. </a:t>
            </a:r>
            <a:r>
              <a:rPr sz="1400" b="1" spc="5" dirty="0">
                <a:latin typeface="Times New Roman"/>
                <a:cs typeface="Times New Roman"/>
              </a:rPr>
              <a:t>в </a:t>
            </a:r>
            <a:r>
              <a:rPr sz="1400" b="1" dirty="0">
                <a:latin typeface="Times New Roman"/>
                <a:cs typeface="Times New Roman"/>
              </a:rPr>
              <a:t>западных </a:t>
            </a:r>
            <a:r>
              <a:rPr sz="1400" b="1" spc="5" dirty="0">
                <a:latin typeface="Times New Roman"/>
                <a:cs typeface="Times New Roman"/>
              </a:rPr>
              <a:t>странах</a:t>
            </a:r>
            <a:r>
              <a:rPr sz="1400" b="1" spc="30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развивался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38394" y="2499740"/>
            <a:ext cx="483298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277620" algn="l"/>
                <a:tab pos="2121535" algn="l"/>
                <a:tab pos="3209925" algn="l"/>
                <a:tab pos="3935729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финансовый	</a:t>
            </a:r>
            <a:r>
              <a:rPr sz="1400" b="1" dirty="0">
                <a:latin typeface="Times New Roman"/>
                <a:cs typeface="Times New Roman"/>
              </a:rPr>
              <a:t>кризис,	китайские	банки	завершали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38394" y="2715920"/>
            <a:ext cx="4832350" cy="98869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50700"/>
              </a:lnSpc>
              <a:spcBef>
                <a:spcPts val="85"/>
              </a:spcBef>
            </a:pPr>
            <a:r>
              <a:rPr sz="1400" b="1" spc="-25" dirty="0">
                <a:latin typeface="Times New Roman"/>
                <a:cs typeface="Times New Roman"/>
              </a:rPr>
              <a:t>реформу, </a:t>
            </a:r>
            <a:r>
              <a:rPr sz="1400" b="1" dirty="0">
                <a:latin typeface="Times New Roman"/>
                <a:cs typeface="Times New Roman"/>
              </a:rPr>
              <a:t>направленную </a:t>
            </a:r>
            <a:r>
              <a:rPr sz="1400" b="1" spc="-5" dirty="0">
                <a:latin typeface="Times New Roman"/>
                <a:cs typeface="Times New Roman"/>
              </a:rPr>
              <a:t>на акционирование, </a:t>
            </a:r>
            <a:r>
              <a:rPr sz="1400" b="1" spc="-20" dirty="0">
                <a:latin typeface="Times New Roman"/>
                <a:cs typeface="Times New Roman"/>
              </a:rPr>
              <a:t>и,  </a:t>
            </a:r>
            <a:r>
              <a:rPr sz="1400" b="1" spc="-5" dirty="0">
                <a:latin typeface="Times New Roman"/>
                <a:cs typeface="Times New Roman"/>
              </a:rPr>
              <a:t>соответственно, </a:t>
            </a:r>
            <a:r>
              <a:rPr sz="1400" b="1" spc="5" dirty="0">
                <a:latin typeface="Times New Roman"/>
                <a:cs typeface="Times New Roman"/>
              </a:rPr>
              <a:t>в Китае </a:t>
            </a:r>
            <a:r>
              <a:rPr sz="1400" b="1" dirty="0">
                <a:latin typeface="Times New Roman"/>
                <a:cs typeface="Times New Roman"/>
              </a:rPr>
              <a:t>вырос </a:t>
            </a:r>
            <a:r>
              <a:rPr sz="1400" b="1" spc="-5" dirty="0">
                <a:latin typeface="Times New Roman"/>
                <a:cs typeface="Times New Roman"/>
              </a:rPr>
              <a:t>банковский капитал. </a:t>
            </a:r>
            <a:r>
              <a:rPr sz="1400" b="1" spc="10" dirty="0">
                <a:latin typeface="Times New Roman"/>
                <a:cs typeface="Times New Roman"/>
              </a:rPr>
              <a:t>По  </a:t>
            </a:r>
            <a:r>
              <a:rPr sz="1400" b="1" spc="-5" dirty="0">
                <a:latin typeface="Times New Roman"/>
                <a:cs typeface="Times New Roman"/>
              </a:rPr>
              <a:t>состоянию </a:t>
            </a:r>
            <a:r>
              <a:rPr sz="1400" b="1" spc="5" dirty="0">
                <a:latin typeface="Times New Roman"/>
                <a:cs typeface="Times New Roman"/>
              </a:rPr>
              <a:t>на </a:t>
            </a:r>
            <a:r>
              <a:rPr sz="1400" b="1" spc="-5" dirty="0">
                <a:latin typeface="Times New Roman"/>
                <a:cs typeface="Times New Roman"/>
              </a:rPr>
              <a:t>конец июля 2017 </a:t>
            </a:r>
            <a:r>
              <a:rPr sz="1400" b="1" spc="-90" dirty="0">
                <a:latin typeface="Times New Roman"/>
                <a:cs typeface="Times New Roman"/>
              </a:rPr>
              <a:t>г. </a:t>
            </a:r>
            <a:r>
              <a:rPr sz="1400" b="1" dirty="0">
                <a:latin typeface="Times New Roman"/>
                <a:cs typeface="Times New Roman"/>
              </a:rPr>
              <a:t>22 китайских</a:t>
            </a:r>
            <a:r>
              <a:rPr sz="1400" b="1" spc="1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банка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38394" y="3676780"/>
            <a:ext cx="4833620" cy="2278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8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открыли </a:t>
            </a:r>
            <a:r>
              <a:rPr sz="1400" b="1" dirty="0">
                <a:latin typeface="Times New Roman"/>
                <a:cs typeface="Times New Roman"/>
              </a:rPr>
              <a:t>1353 </a:t>
            </a:r>
            <a:r>
              <a:rPr sz="1400" b="1" spc="-10" dirty="0">
                <a:latin typeface="Times New Roman"/>
                <a:cs typeface="Times New Roman"/>
              </a:rPr>
              <a:t>зарубежных </a:t>
            </a:r>
            <a:r>
              <a:rPr sz="1400" b="1" dirty="0">
                <a:latin typeface="Times New Roman"/>
                <a:cs typeface="Times New Roman"/>
              </a:rPr>
              <a:t>филиалов </a:t>
            </a:r>
            <a:r>
              <a:rPr sz="1400" b="1" spc="5" dirty="0">
                <a:latin typeface="Times New Roman"/>
                <a:cs typeface="Times New Roman"/>
              </a:rPr>
              <a:t>и </a:t>
            </a:r>
            <a:r>
              <a:rPr sz="1400" b="1" spc="-5" dirty="0">
                <a:latin typeface="Times New Roman"/>
                <a:cs typeface="Times New Roman"/>
              </a:rPr>
              <a:t>других финансовых  </a:t>
            </a:r>
            <a:r>
              <a:rPr sz="1400" b="1" dirty="0">
                <a:latin typeface="Times New Roman"/>
                <a:cs typeface="Times New Roman"/>
              </a:rPr>
              <a:t>учреждений </a:t>
            </a:r>
            <a:r>
              <a:rPr sz="1400" b="1" spc="5" dirty="0">
                <a:latin typeface="Times New Roman"/>
                <a:cs typeface="Times New Roman"/>
              </a:rPr>
              <a:t>в </a:t>
            </a:r>
            <a:r>
              <a:rPr sz="1400" b="1" dirty="0">
                <a:latin typeface="Times New Roman"/>
                <a:cs typeface="Times New Roman"/>
              </a:rPr>
              <a:t>63 </a:t>
            </a:r>
            <a:r>
              <a:rPr sz="1400" b="1" spc="5" dirty="0">
                <a:latin typeface="Times New Roman"/>
                <a:cs typeface="Times New Roman"/>
              </a:rPr>
              <a:t>в </a:t>
            </a:r>
            <a:r>
              <a:rPr sz="1400" b="1" dirty="0">
                <a:latin typeface="Times New Roman"/>
                <a:cs typeface="Times New Roman"/>
              </a:rPr>
              <a:t>различных странах </a:t>
            </a:r>
            <a:r>
              <a:rPr sz="1400" b="1" spc="10" dirty="0">
                <a:latin typeface="Times New Roman"/>
                <a:cs typeface="Times New Roman"/>
              </a:rPr>
              <a:t>и </a:t>
            </a:r>
            <a:r>
              <a:rPr sz="1400" b="1" dirty="0">
                <a:latin typeface="Times New Roman"/>
                <a:cs typeface="Times New Roman"/>
              </a:rPr>
              <a:t>регионах мира, </a:t>
            </a:r>
            <a:r>
              <a:rPr sz="1400" b="1" spc="10" dirty="0">
                <a:latin typeface="Times New Roman"/>
                <a:cs typeface="Times New Roman"/>
              </a:rPr>
              <a:t>и  </a:t>
            </a:r>
            <a:r>
              <a:rPr sz="1400" b="1" dirty="0">
                <a:latin typeface="Times New Roman"/>
                <a:cs typeface="Times New Roman"/>
              </a:rPr>
              <a:t>общая </a:t>
            </a:r>
            <a:r>
              <a:rPr sz="1400" b="1" spc="-15" dirty="0">
                <a:latin typeface="Times New Roman"/>
                <a:cs typeface="Times New Roman"/>
              </a:rPr>
              <a:t>сумма </a:t>
            </a:r>
            <a:r>
              <a:rPr sz="1400" b="1" spc="-10" dirty="0">
                <a:latin typeface="Times New Roman"/>
                <a:cs typeface="Times New Roman"/>
              </a:rPr>
              <a:t>зарубежных активов </a:t>
            </a:r>
            <a:r>
              <a:rPr sz="1400" b="1" dirty="0">
                <a:latin typeface="Times New Roman"/>
                <a:cs typeface="Times New Roman"/>
              </a:rPr>
              <a:t>составила свыше 1900  </a:t>
            </a:r>
            <a:r>
              <a:rPr sz="1400" b="1" spc="-5" dirty="0">
                <a:latin typeface="Times New Roman"/>
                <a:cs typeface="Times New Roman"/>
              </a:rPr>
              <a:t>млрд долл. </a:t>
            </a:r>
            <a:r>
              <a:rPr sz="1400" b="1" spc="5" dirty="0">
                <a:latin typeface="Times New Roman"/>
                <a:cs typeface="Times New Roman"/>
              </a:rPr>
              <a:t>США, </a:t>
            </a:r>
            <a:r>
              <a:rPr sz="1400" b="1" spc="-30" dirty="0">
                <a:latin typeface="Times New Roman"/>
                <a:cs typeface="Times New Roman"/>
              </a:rPr>
              <a:t>т.е. </a:t>
            </a:r>
            <a:r>
              <a:rPr sz="1400" b="1" dirty="0">
                <a:latin typeface="Times New Roman"/>
                <a:cs typeface="Times New Roman"/>
              </a:rPr>
              <a:t>они </a:t>
            </a:r>
            <a:r>
              <a:rPr sz="1400" b="1" spc="-5" dirty="0">
                <a:latin typeface="Times New Roman"/>
                <a:cs typeface="Times New Roman"/>
              </a:rPr>
              <a:t>возросли </a:t>
            </a:r>
            <a:r>
              <a:rPr sz="1400" b="1" spc="-15" dirty="0">
                <a:latin typeface="Times New Roman"/>
                <a:cs typeface="Times New Roman"/>
              </a:rPr>
              <a:t>почти </a:t>
            </a:r>
            <a:r>
              <a:rPr sz="1400" b="1" spc="5" dirty="0">
                <a:latin typeface="Times New Roman"/>
                <a:cs typeface="Times New Roman"/>
              </a:rPr>
              <a:t>в 7 </a:t>
            </a:r>
            <a:r>
              <a:rPr sz="1400" b="1" spc="-5" dirty="0">
                <a:latin typeface="Times New Roman"/>
                <a:cs typeface="Times New Roman"/>
              </a:rPr>
              <a:t>раза </a:t>
            </a:r>
            <a:r>
              <a:rPr sz="1400" b="1" dirty="0">
                <a:latin typeface="Times New Roman"/>
                <a:cs typeface="Times New Roman"/>
              </a:rPr>
              <a:t>по  сравнению </a:t>
            </a:r>
            <a:r>
              <a:rPr sz="1400" b="1" spc="5" dirty="0">
                <a:latin typeface="Times New Roman"/>
                <a:cs typeface="Times New Roman"/>
              </a:rPr>
              <a:t>с </a:t>
            </a:r>
            <a:r>
              <a:rPr sz="1400" b="1" dirty="0">
                <a:latin typeface="Times New Roman"/>
                <a:cs typeface="Times New Roman"/>
              </a:rPr>
              <a:t>2007 </a:t>
            </a:r>
            <a:r>
              <a:rPr sz="1400" b="1" spc="-80" dirty="0">
                <a:latin typeface="Times New Roman"/>
                <a:cs typeface="Times New Roman"/>
              </a:rPr>
              <a:t>г. </a:t>
            </a:r>
            <a:r>
              <a:rPr sz="1400" b="1" spc="10" dirty="0">
                <a:latin typeface="Times New Roman"/>
                <a:cs typeface="Times New Roman"/>
              </a:rPr>
              <a:t>К </a:t>
            </a:r>
            <a:r>
              <a:rPr sz="1400" b="1" spc="-5" dirty="0">
                <a:latin typeface="Times New Roman"/>
                <a:cs typeface="Times New Roman"/>
              </a:rPr>
              <a:t>концу 2017 </a:t>
            </a:r>
            <a:r>
              <a:rPr sz="1400" b="1" spc="-80" dirty="0">
                <a:latin typeface="Times New Roman"/>
                <a:cs typeface="Times New Roman"/>
              </a:rPr>
              <a:t>г. </a:t>
            </a:r>
            <a:r>
              <a:rPr sz="1400" b="1" dirty="0">
                <a:latin typeface="Times New Roman"/>
                <a:cs typeface="Times New Roman"/>
              </a:rPr>
              <a:t>пять </a:t>
            </a:r>
            <a:r>
              <a:rPr sz="1400" b="1" spc="-5" dirty="0">
                <a:latin typeface="Times New Roman"/>
                <a:cs typeface="Times New Roman"/>
              </a:rPr>
              <a:t>крупных  </a:t>
            </a:r>
            <a:r>
              <a:rPr sz="1400" b="1" spc="5" dirty="0">
                <a:latin typeface="Times New Roman"/>
                <a:cs typeface="Times New Roman"/>
              </a:rPr>
              <a:t>китайских </a:t>
            </a:r>
            <a:r>
              <a:rPr sz="1400" b="1" spc="-5" dirty="0">
                <a:latin typeface="Times New Roman"/>
                <a:cs typeface="Times New Roman"/>
              </a:rPr>
              <a:t>коммерческих </a:t>
            </a:r>
            <a:r>
              <a:rPr sz="1400" b="1" spc="-10" dirty="0">
                <a:latin typeface="Times New Roman"/>
                <a:cs typeface="Times New Roman"/>
              </a:rPr>
              <a:t>банков </a:t>
            </a:r>
            <a:r>
              <a:rPr sz="1400" b="1" spc="-5" dirty="0">
                <a:latin typeface="Times New Roman"/>
                <a:cs typeface="Times New Roman"/>
              </a:rPr>
              <a:t>открыли </a:t>
            </a:r>
            <a:r>
              <a:rPr sz="1400" b="1" spc="5" dirty="0">
                <a:latin typeface="Times New Roman"/>
                <a:cs typeface="Times New Roman"/>
              </a:rPr>
              <a:t>132 </a:t>
            </a:r>
            <a:r>
              <a:rPr sz="1400" b="1" spc="-10" dirty="0">
                <a:latin typeface="Times New Roman"/>
                <a:cs typeface="Times New Roman"/>
              </a:rPr>
              <a:t>зарубежных  </a:t>
            </a:r>
            <a:r>
              <a:rPr sz="1400" b="1" spc="5" dirty="0">
                <a:latin typeface="Times New Roman"/>
                <a:cs typeface="Times New Roman"/>
              </a:rPr>
              <a:t>филиала и </a:t>
            </a:r>
            <a:r>
              <a:rPr sz="1400" b="1" spc="10" dirty="0">
                <a:latin typeface="Times New Roman"/>
                <a:cs typeface="Times New Roman"/>
              </a:rPr>
              <a:t>60 </a:t>
            </a:r>
            <a:r>
              <a:rPr sz="1400" b="1" spc="-5" dirty="0">
                <a:latin typeface="Times New Roman"/>
                <a:cs typeface="Times New Roman"/>
              </a:rPr>
              <a:t>дочерних</a:t>
            </a:r>
            <a:r>
              <a:rPr sz="1400" b="1" spc="-114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банков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979169" marR="5080" indent="-847725">
              <a:lnSpc>
                <a:spcPct val="100000"/>
              </a:lnSpc>
              <a:spcBef>
                <a:spcPts val="110"/>
              </a:spcBef>
            </a:pPr>
            <a:r>
              <a:rPr sz="4000" spc="-5" dirty="0"/>
              <a:t>Сравнительный анализ </a:t>
            </a:r>
            <a:r>
              <a:rPr sz="4000" dirty="0"/>
              <a:t>эффективности  </a:t>
            </a:r>
            <a:r>
              <a:rPr sz="4000" spc="-5" dirty="0"/>
              <a:t>китайских </a:t>
            </a:r>
            <a:r>
              <a:rPr sz="4000" spc="5" dirty="0"/>
              <a:t>и иностранных</a:t>
            </a:r>
            <a:r>
              <a:rPr sz="4000" spc="-45" dirty="0"/>
              <a:t> </a:t>
            </a:r>
            <a:r>
              <a:rPr sz="4000" dirty="0"/>
              <a:t>банков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50122" y="1695005"/>
          <a:ext cx="7693659" cy="3721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7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5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8841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Банк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ROA,%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ROE,%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Доля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неработа-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ющих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активов,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Кредиты</a:t>
                      </a:r>
                      <a:r>
                        <a:rPr sz="12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депозиты,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" marR="33337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коэффициент 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общей  д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нос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-т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 капитала,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48323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е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расходов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 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доходам,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75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Банк</a:t>
                      </a:r>
                      <a:r>
                        <a:rPr sz="13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Китая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72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32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ТПБ</a:t>
                      </a: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Китая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75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Сбербанк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46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97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7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ВТБ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134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47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37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HSBC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38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71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Сити-групп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73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63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63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6813" y="990482"/>
            <a:ext cx="7936297" cy="4233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932</Words>
  <Application>Microsoft Office PowerPoint</Application>
  <PresentationFormat>Широкоэкранный</PresentationFormat>
  <Paragraphs>374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Office Theme</vt:lpstr>
      <vt:lpstr>Презентация PowerPoint</vt:lpstr>
      <vt:lpstr>Цель и задачи ВКР</vt:lpstr>
      <vt:lpstr>Презентация PowerPoint</vt:lpstr>
      <vt:lpstr>Презентация PowerPoint</vt:lpstr>
      <vt:lpstr>Методика социального рейтинга</vt:lpstr>
      <vt:lpstr>Схема современной банковской системы КНР</vt:lpstr>
      <vt:lpstr>Структура совокупных  активов китайских банков</vt:lpstr>
      <vt:lpstr>Сравнительный анализ эффективности  китайских и иностранных банков</vt:lpstr>
      <vt:lpstr>Презентация PowerPoint</vt:lpstr>
      <vt:lpstr>Презентация PowerPoint</vt:lpstr>
      <vt:lpstr>Финансовые показатели Банка  Китая, млн. дол</vt:lpstr>
      <vt:lpstr>Презентация PowerPoint</vt:lpstr>
      <vt:lpstr>Динамика снижения суммы  невозвратных кредитов</vt:lpstr>
      <vt:lpstr>Динамика роста возврата средств по  просроченным задолженностям</vt:lpstr>
      <vt:lpstr>Предложения в  организацию SCS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sim jack</dc:creator>
  <cp:lastModifiedBy>Elena Kurkina</cp:lastModifiedBy>
  <cp:revision>1</cp:revision>
  <dcterms:created xsi:type="dcterms:W3CDTF">2020-06-25T16:01:24Z</dcterms:created>
  <dcterms:modified xsi:type="dcterms:W3CDTF">2020-06-26T08:28:02Z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2020-06-25T00:00:00Z</vt:filetime>
  </property>
</Properties>
</file>