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7556500"/>
  <p:notesSz cx="121920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6240" y="938783"/>
            <a:ext cx="11399520" cy="539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3" y="92964"/>
            <a:ext cx="10690352" cy="707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00"/>
            <a:ext cx="4209415" cy="5334000"/>
          </a:xfrm>
          <a:custGeom>
            <a:avLst/>
            <a:gdLst/>
            <a:ahLst/>
            <a:cxnLst/>
            <a:rect l="l" t="t" r="r" b="b"/>
            <a:pathLst>
              <a:path w="4209415" h="5334000">
                <a:moveTo>
                  <a:pt x="4209288" y="0"/>
                </a:moveTo>
                <a:lnTo>
                  <a:pt x="0" y="0"/>
                </a:lnTo>
                <a:lnTo>
                  <a:pt x="0" y="5334000"/>
                </a:lnTo>
                <a:lnTo>
                  <a:pt x="3193415" y="5334000"/>
                </a:lnTo>
                <a:lnTo>
                  <a:pt x="4209288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89207" y="1057655"/>
            <a:ext cx="1003300" cy="4742815"/>
          </a:xfrm>
          <a:custGeom>
            <a:avLst/>
            <a:gdLst/>
            <a:ahLst/>
            <a:cxnLst/>
            <a:rect l="l" t="t" r="r" b="b"/>
            <a:pathLst>
              <a:path w="1003300" h="4742815">
                <a:moveTo>
                  <a:pt x="1002792" y="0"/>
                </a:moveTo>
                <a:lnTo>
                  <a:pt x="0" y="4742688"/>
                </a:lnTo>
                <a:lnTo>
                  <a:pt x="1002792" y="4742688"/>
                </a:lnTo>
                <a:lnTo>
                  <a:pt x="100279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8954" y="1848688"/>
            <a:ext cx="7237095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231" y="1531238"/>
            <a:ext cx="5910580" cy="5169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8968" y="762000"/>
            <a:ext cx="2923540" cy="5334000"/>
          </a:xfrm>
          <a:custGeom>
            <a:avLst/>
            <a:gdLst/>
            <a:ahLst/>
            <a:cxnLst/>
            <a:rect l="l" t="t" r="r" b="b"/>
            <a:pathLst>
              <a:path w="2923540" h="5334000">
                <a:moveTo>
                  <a:pt x="0" y="5334000"/>
                </a:moveTo>
                <a:lnTo>
                  <a:pt x="2923031" y="5334000"/>
                </a:lnTo>
                <a:lnTo>
                  <a:pt x="2923031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1732" y="1256487"/>
            <a:ext cx="783399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5080" indent="-354330" algn="r">
              <a:lnSpc>
                <a:spcPct val="100000"/>
              </a:lnSpc>
              <a:spcBef>
                <a:spcPts val="100"/>
              </a:spcBef>
            </a:pPr>
            <a:r>
              <a:rPr sz="6000" spc="-270" dirty="0"/>
              <a:t>Управление</a:t>
            </a:r>
            <a:r>
              <a:rPr sz="6000" spc="-475" dirty="0"/>
              <a:t> </a:t>
            </a:r>
            <a:r>
              <a:rPr sz="6000" spc="-229" dirty="0"/>
              <a:t>спросом</a:t>
            </a:r>
            <a:r>
              <a:rPr sz="6000" spc="-490" dirty="0"/>
              <a:t> </a:t>
            </a:r>
            <a:r>
              <a:rPr sz="6000" spc="-260" dirty="0"/>
              <a:t>на </a:t>
            </a:r>
            <a:r>
              <a:rPr sz="6000" spc="-135" dirty="0"/>
              <a:t> </a:t>
            </a:r>
            <a:r>
              <a:rPr sz="6000" spc="-220" dirty="0"/>
              <a:t>электропотребление</a:t>
            </a:r>
            <a:r>
              <a:rPr sz="6000" spc="-434" dirty="0"/>
              <a:t> </a:t>
            </a:r>
            <a:r>
              <a:rPr sz="6000" spc="-245" dirty="0"/>
              <a:t>в </a:t>
            </a:r>
            <a:r>
              <a:rPr sz="6000" spc="-130" dirty="0"/>
              <a:t> </a:t>
            </a:r>
            <a:r>
              <a:rPr sz="6000" spc="-290" dirty="0"/>
              <a:t>России: </a:t>
            </a:r>
            <a:r>
              <a:rPr sz="6000" spc="-295" dirty="0"/>
              <a:t>методы</a:t>
            </a:r>
            <a:r>
              <a:rPr sz="6000" spc="-735" dirty="0"/>
              <a:t> </a:t>
            </a:r>
            <a:r>
              <a:rPr sz="6000" spc="-70" dirty="0"/>
              <a:t>и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6335014" y="4000957"/>
            <a:ext cx="25050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15" dirty="0">
                <a:latin typeface="Arial"/>
                <a:cs typeface="Arial"/>
              </a:rPr>
              <a:t>м</a:t>
            </a:r>
            <a:r>
              <a:rPr sz="6000" spc="-285" dirty="0">
                <a:latin typeface="Arial"/>
                <a:cs typeface="Arial"/>
              </a:rPr>
              <a:t>о</a:t>
            </a:r>
            <a:r>
              <a:rPr sz="6000" spc="-145" dirty="0">
                <a:latin typeface="Arial"/>
                <a:cs typeface="Arial"/>
              </a:rPr>
              <a:t>д</a:t>
            </a:r>
            <a:r>
              <a:rPr sz="6000" spc="-484" dirty="0">
                <a:latin typeface="Arial"/>
                <a:cs typeface="Arial"/>
              </a:rPr>
              <a:t>е</a:t>
            </a:r>
            <a:r>
              <a:rPr sz="6000" spc="-215" dirty="0">
                <a:latin typeface="Arial"/>
                <a:cs typeface="Arial"/>
              </a:rPr>
              <a:t>ли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6425" y="1367154"/>
            <a:ext cx="16205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535353"/>
                </a:solidFill>
                <a:latin typeface="Arial"/>
                <a:cs typeface="Arial"/>
              </a:rPr>
              <a:t>Выполнила:  </a:t>
            </a:r>
            <a:r>
              <a:rPr sz="2400" spc="-114" dirty="0">
                <a:solidFill>
                  <a:srgbClr val="535353"/>
                </a:solidFill>
                <a:latin typeface="Arial"/>
                <a:cs typeface="Arial"/>
              </a:rPr>
              <a:t>Бе</a:t>
            </a:r>
            <a:r>
              <a:rPr sz="2400" spc="-160" dirty="0">
                <a:solidFill>
                  <a:srgbClr val="535353"/>
                </a:solidFill>
                <a:latin typeface="Arial"/>
                <a:cs typeface="Arial"/>
              </a:rPr>
              <a:t>р</a:t>
            </a:r>
            <a:r>
              <a:rPr sz="2400" spc="-40" dirty="0">
                <a:solidFill>
                  <a:srgbClr val="535353"/>
                </a:solidFill>
                <a:latin typeface="Arial"/>
                <a:cs typeface="Arial"/>
              </a:rPr>
              <a:t>д</a:t>
            </a:r>
            <a:r>
              <a:rPr sz="2400" spc="5" dirty="0">
                <a:solidFill>
                  <a:srgbClr val="535353"/>
                </a:solidFill>
                <a:latin typeface="Arial"/>
                <a:cs typeface="Arial"/>
              </a:rPr>
              <a:t>ни</a:t>
            </a:r>
            <a:r>
              <a:rPr sz="2400" spc="-40" dirty="0">
                <a:solidFill>
                  <a:srgbClr val="535353"/>
                </a:solidFill>
                <a:latin typeface="Arial"/>
                <a:cs typeface="Arial"/>
              </a:rPr>
              <a:t>к</a:t>
            </a: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о</a:t>
            </a:r>
            <a:r>
              <a:rPr sz="2400" spc="-100" dirty="0">
                <a:solidFill>
                  <a:srgbClr val="535353"/>
                </a:solidFill>
                <a:latin typeface="Arial"/>
                <a:cs typeface="Arial"/>
              </a:rPr>
              <a:t>ва  </a:t>
            </a: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Ирина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535353"/>
                </a:solidFill>
                <a:latin typeface="Arial"/>
                <a:cs typeface="Arial"/>
              </a:rPr>
              <a:t>ЭУ-280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6425" y="3196285"/>
            <a:ext cx="207898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535353"/>
                </a:solidFill>
                <a:latin typeface="Arial"/>
                <a:cs typeface="Arial"/>
              </a:rPr>
              <a:t>Руководитель:</a:t>
            </a:r>
            <a:endParaRPr sz="2400">
              <a:latin typeface="Arial"/>
              <a:cs typeface="Arial"/>
            </a:endParaRPr>
          </a:p>
          <a:p>
            <a:pPr marL="12700" marR="649605">
              <a:lnSpc>
                <a:spcPct val="100000"/>
              </a:lnSpc>
              <a:spcBef>
                <a:spcPts val="5"/>
              </a:spcBef>
            </a:pPr>
            <a:r>
              <a:rPr sz="2400" spc="-220" dirty="0">
                <a:solidFill>
                  <a:srgbClr val="535353"/>
                </a:solidFill>
                <a:latin typeface="Arial"/>
                <a:cs typeface="Arial"/>
              </a:rPr>
              <a:t>Со</a:t>
            </a:r>
            <a:r>
              <a:rPr sz="2400" spc="-135" dirty="0">
                <a:solidFill>
                  <a:srgbClr val="535353"/>
                </a:solidFill>
                <a:latin typeface="Arial"/>
                <a:cs typeface="Arial"/>
              </a:rPr>
              <a:t>л</a:t>
            </a: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о</a:t>
            </a:r>
            <a:r>
              <a:rPr sz="2400" spc="-105" dirty="0">
                <a:solidFill>
                  <a:srgbClr val="535353"/>
                </a:solidFill>
                <a:latin typeface="Arial"/>
                <a:cs typeface="Arial"/>
              </a:rPr>
              <a:t>вье</a:t>
            </a:r>
            <a:r>
              <a:rPr sz="2400" spc="-100" dirty="0">
                <a:solidFill>
                  <a:srgbClr val="535353"/>
                </a:solidFill>
                <a:latin typeface="Arial"/>
                <a:cs typeface="Arial"/>
              </a:rPr>
              <a:t>ва  </a:t>
            </a: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Ирина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А</a:t>
            </a:r>
            <a:r>
              <a:rPr sz="2400" spc="-135" dirty="0">
                <a:solidFill>
                  <a:srgbClr val="535353"/>
                </a:solidFill>
                <a:latin typeface="Arial"/>
                <a:cs typeface="Arial"/>
              </a:rPr>
              <a:t>л</a:t>
            </a:r>
            <a:r>
              <a:rPr sz="2400" spc="-30" dirty="0">
                <a:solidFill>
                  <a:srgbClr val="535353"/>
                </a:solidFill>
                <a:latin typeface="Arial"/>
                <a:cs typeface="Arial"/>
              </a:rPr>
              <a:t>е</a:t>
            </a:r>
            <a:r>
              <a:rPr sz="2400" spc="-60" dirty="0">
                <a:solidFill>
                  <a:srgbClr val="535353"/>
                </a:solidFill>
                <a:latin typeface="Arial"/>
                <a:cs typeface="Arial"/>
              </a:rPr>
              <a:t>к</a:t>
            </a:r>
            <a:r>
              <a:rPr sz="2400" spc="-90" dirty="0">
                <a:solidFill>
                  <a:srgbClr val="535353"/>
                </a:solidFill>
                <a:latin typeface="Arial"/>
                <a:cs typeface="Arial"/>
              </a:rPr>
              <a:t>санд</a:t>
            </a:r>
            <a:r>
              <a:rPr sz="2400" spc="-100" dirty="0">
                <a:solidFill>
                  <a:srgbClr val="535353"/>
                </a:solidFill>
                <a:latin typeface="Arial"/>
                <a:cs typeface="Arial"/>
              </a:rPr>
              <a:t>р</a:t>
            </a:r>
            <a:r>
              <a:rPr sz="2400" spc="-70" dirty="0">
                <a:solidFill>
                  <a:srgbClr val="535353"/>
                </a:solidFill>
                <a:latin typeface="Arial"/>
                <a:cs typeface="Arial"/>
              </a:rPr>
              <a:t>о</a:t>
            </a:r>
            <a:r>
              <a:rPr sz="2400" spc="-75" dirty="0">
                <a:solidFill>
                  <a:srgbClr val="535353"/>
                </a:solidFill>
                <a:latin typeface="Arial"/>
                <a:cs typeface="Arial"/>
              </a:rPr>
              <a:t>в</a:t>
            </a:r>
            <a:r>
              <a:rPr sz="2400" spc="-85" dirty="0">
                <a:solidFill>
                  <a:srgbClr val="535353"/>
                </a:solidFill>
                <a:latin typeface="Arial"/>
                <a:cs typeface="Arial"/>
              </a:rPr>
              <a:t>н</a:t>
            </a:r>
            <a:r>
              <a:rPr sz="2400" spc="-110" dirty="0">
                <a:solidFill>
                  <a:srgbClr val="535353"/>
                </a:solidFill>
                <a:latin typeface="Arial"/>
                <a:cs typeface="Arial"/>
              </a:rPr>
              <a:t>а  </a:t>
            </a:r>
            <a:r>
              <a:rPr sz="2400" spc="-50" dirty="0">
                <a:solidFill>
                  <a:srgbClr val="535353"/>
                </a:solidFill>
                <a:latin typeface="Arial"/>
                <a:cs typeface="Arial"/>
              </a:rPr>
              <a:t>д.э.н.,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30" dirty="0">
                <a:solidFill>
                  <a:srgbClr val="535353"/>
                </a:solidFill>
                <a:latin typeface="Arial"/>
                <a:cs typeface="Arial"/>
              </a:rPr>
              <a:t>профессор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6898" y="1139825"/>
          <a:ext cx="6245860" cy="540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b="1" spc="-85" dirty="0">
                          <a:latin typeface="Arial"/>
                          <a:cs typeface="Arial"/>
                        </a:rPr>
                        <a:t>Инструмент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Тип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управления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Кем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РФ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степень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03">
                <a:tc>
                  <a:txBody>
                    <a:bodyPr/>
                    <a:lstStyle/>
                    <a:p>
                      <a:pPr marL="58419">
                        <a:lnSpc>
                          <a:spcPts val="1260"/>
                        </a:lnSpc>
                      </a:pPr>
                      <a:r>
                        <a:rPr sz="1100" b="1" spc="-90" dirty="0">
                          <a:latin typeface="Arial"/>
                          <a:cs typeface="Arial"/>
                        </a:rPr>
                        <a:t>Суточный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одноставочный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тариф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26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4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Малая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непромышленными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3">
                <a:tc>
                  <a:txBody>
                    <a:bodyPr/>
                    <a:lstStyle/>
                    <a:p>
                      <a:pPr marL="58419">
                        <a:lnSpc>
                          <a:spcPts val="126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Ежечасное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ранжирование на сутки</a:t>
                      </a:r>
                      <a:r>
                        <a:rPr sz="11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вперед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26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4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непромышленными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87">
                <a:tc>
                  <a:txBody>
                    <a:bodyPr/>
                    <a:lstStyle/>
                    <a:p>
                      <a:pPr marL="22860">
                        <a:lnSpc>
                          <a:spcPts val="126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Электроэнергия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выходного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дня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Гибкая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нагрузка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4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промышленными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29">
                <a:tc>
                  <a:txBody>
                    <a:bodyPr/>
                    <a:lstStyle/>
                    <a:p>
                      <a:pPr marL="22860">
                        <a:lnSpc>
                          <a:spcPts val="126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Электроэнергия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рабочего</a:t>
                      </a:r>
                      <a:r>
                        <a:rPr sz="11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дня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Гибкая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нагрузка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4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непромышленными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33">
                <a:tc>
                  <a:txBody>
                    <a:bodyPr/>
                    <a:lstStyle/>
                    <a:p>
                      <a:pPr marL="22860">
                        <a:lnSpc>
                          <a:spcPts val="1265"/>
                        </a:lnSpc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Фактический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максимум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0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промышленными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88">
                <a:tc>
                  <a:txBody>
                    <a:bodyPr/>
                    <a:lstStyle/>
                    <a:p>
                      <a:pPr marL="22860">
                        <a:lnSpc>
                          <a:spcPts val="1265"/>
                        </a:lnSpc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Выбор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тарифа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(одно-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двхуставочного)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Отсечение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пика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Высокая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промышленными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92">
                <a:tc>
                  <a:txBody>
                    <a:bodyPr/>
                    <a:lstStyle/>
                    <a:p>
                      <a:pPr marL="22860">
                        <a:lnSpc>
                          <a:spcPts val="1270"/>
                        </a:lnSpc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План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пиковой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нагрузке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0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промышленными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88">
                <a:tc>
                  <a:txBody>
                    <a:bodyPr/>
                    <a:lstStyle/>
                    <a:p>
                      <a:pPr marL="22860">
                        <a:lnSpc>
                          <a:spcPts val="127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Показатель рабочего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дня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Средняя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промышленными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потребителями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22860">
                        <a:lnSpc>
                          <a:spcPts val="1270"/>
                        </a:lnSpc>
                      </a:pPr>
                      <a:r>
                        <a:rPr sz="1100" b="1" spc="-95" dirty="0">
                          <a:latin typeface="Arial"/>
                          <a:cs typeface="Arial"/>
                        </a:rPr>
                        <a:t>Штрафные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санкции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неполное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100" b="1" spc="-85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максимальной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мощности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5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206">
                <a:tc>
                  <a:txBody>
                    <a:bodyPr/>
                    <a:lstStyle/>
                    <a:p>
                      <a:pPr marL="22860">
                        <a:lnSpc>
                          <a:spcPts val="1270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Контроль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переизбытком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потребляемой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заявленной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мощности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Сдвиг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55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6424"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Естественное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снижение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цен</a:t>
                      </a:r>
                      <a:r>
                        <a:rPr sz="11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на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электрическую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мощность,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обращаемую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на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 marR="624840">
                        <a:lnSpc>
                          <a:spcPct val="100000"/>
                        </a:lnSpc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«рынки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сутки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вперед»,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следствие 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снижения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спроса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пиковые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часы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27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Отсечение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пика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55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75"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Рынок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сутки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вперед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ночное</a:t>
                      </a:r>
                      <a:r>
                        <a:rPr sz="11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время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27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Отсечение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пика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6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737984" y="837945"/>
            <a:ext cx="18681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Принципы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Энерджинет: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7984" y="1051001"/>
            <a:ext cx="3292475" cy="280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75310" indent="-344805">
              <a:lnSpc>
                <a:spcPct val="100000"/>
              </a:lnSpc>
              <a:spcBef>
                <a:spcPts val="95"/>
              </a:spcBef>
              <a:buFont typeface="Symbol"/>
              <a:buChar char=""/>
              <a:tabLst>
                <a:tab pos="356870" algn="l"/>
                <a:tab pos="357505" algn="l"/>
              </a:tabLst>
            </a:pPr>
            <a:r>
              <a:rPr sz="1400" spc="-50" dirty="0">
                <a:latin typeface="Arial"/>
                <a:cs typeface="Arial"/>
              </a:rPr>
              <a:t>надежность 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spc="-31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гибкость </a:t>
            </a:r>
            <a:r>
              <a:rPr sz="1400" spc="-75" dirty="0">
                <a:latin typeface="Arial"/>
                <a:cs typeface="Arial"/>
              </a:rPr>
              <a:t>сетей </a:t>
            </a:r>
            <a:r>
              <a:rPr sz="1400" spc="-100" dirty="0">
                <a:latin typeface="Arial"/>
                <a:cs typeface="Arial"/>
              </a:rPr>
              <a:t>–  </a:t>
            </a:r>
            <a:r>
              <a:rPr sz="1400" spc="-85" dirty="0">
                <a:latin typeface="Arial"/>
                <a:cs typeface="Arial"/>
              </a:rPr>
              <a:t>является </a:t>
            </a:r>
            <a:r>
              <a:rPr sz="1400" spc="-55" dirty="0">
                <a:latin typeface="Arial"/>
                <a:cs typeface="Arial"/>
              </a:rPr>
              <a:t>принципиальным  </a:t>
            </a:r>
            <a:r>
              <a:rPr sz="1400" spc="-70" dirty="0">
                <a:latin typeface="Arial"/>
                <a:cs typeface="Arial"/>
              </a:rPr>
              <a:t>показателем эффективности </a:t>
            </a:r>
            <a:r>
              <a:rPr sz="1400" spc="-25" dirty="0">
                <a:latin typeface="Arial"/>
                <a:cs typeface="Arial"/>
              </a:rPr>
              <a:t>и  </a:t>
            </a:r>
            <a:r>
              <a:rPr sz="1400" spc="-45" dirty="0">
                <a:latin typeface="Arial"/>
                <a:cs typeface="Arial"/>
              </a:rPr>
              <a:t>доступности </a:t>
            </a:r>
            <a:r>
              <a:rPr sz="1400" spc="-70" dirty="0">
                <a:latin typeface="Arial"/>
                <a:cs typeface="Arial"/>
              </a:rPr>
              <a:t>работы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системы;</a:t>
            </a:r>
            <a:endParaRPr sz="1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Symbol"/>
              <a:buChar char=""/>
              <a:tabLst>
                <a:tab pos="356870" algn="l"/>
                <a:tab pos="357505" algn="l"/>
              </a:tabLst>
            </a:pPr>
            <a:r>
              <a:rPr sz="1400" spc="-75" dirty="0">
                <a:latin typeface="Arial"/>
                <a:cs typeface="Arial"/>
              </a:rPr>
              <a:t>распределённая </a:t>
            </a:r>
            <a:r>
              <a:rPr sz="1400" spc="-40" dirty="0">
                <a:latin typeface="Arial"/>
                <a:cs typeface="Arial"/>
              </a:rPr>
              <a:t>энергетика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потенциал </a:t>
            </a:r>
            <a:r>
              <a:rPr sz="1400" spc="-50" dirty="0">
                <a:latin typeface="Arial"/>
                <a:cs typeface="Arial"/>
              </a:rPr>
              <a:t>развития </a:t>
            </a:r>
            <a:r>
              <a:rPr sz="1400" spc="-60" dirty="0">
                <a:latin typeface="Arial"/>
                <a:cs typeface="Arial"/>
              </a:rPr>
              <a:t>новых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рынков;</a:t>
            </a:r>
            <a:endParaRPr sz="1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Symbol"/>
              <a:buChar char=""/>
              <a:tabLst>
                <a:tab pos="356870" algn="l"/>
                <a:tab pos="357505" algn="l"/>
              </a:tabLst>
            </a:pPr>
            <a:r>
              <a:rPr sz="1400" spc="-55" dirty="0">
                <a:latin typeface="Arial"/>
                <a:cs typeface="Arial"/>
              </a:rPr>
              <a:t>потребительские </a:t>
            </a:r>
            <a:r>
              <a:rPr sz="1400" spc="-75" dirty="0">
                <a:latin typeface="Arial"/>
                <a:cs typeface="Arial"/>
              </a:rPr>
              <a:t>сервисы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некоторые </a:t>
            </a:r>
            <a:r>
              <a:rPr sz="1400" spc="-70" dirty="0">
                <a:latin typeface="Arial"/>
                <a:cs typeface="Arial"/>
              </a:rPr>
              <a:t>новые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виды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энергосервисов </a:t>
            </a:r>
            <a:r>
              <a:rPr sz="1400" spc="-50" dirty="0">
                <a:latin typeface="Arial"/>
                <a:cs typeface="Arial"/>
              </a:rPr>
              <a:t>имеют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возможность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функции </a:t>
            </a:r>
            <a:r>
              <a:rPr sz="1400" spc="-60" dirty="0">
                <a:latin typeface="Arial"/>
                <a:cs typeface="Arial"/>
              </a:rPr>
              <a:t>привычных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участников</a:t>
            </a:r>
            <a:endParaRPr sz="1400">
              <a:latin typeface="Arial"/>
              <a:cs typeface="Arial"/>
            </a:endParaRPr>
          </a:p>
          <a:p>
            <a:pPr marL="356870" marR="5080">
              <a:lnSpc>
                <a:spcPct val="100000"/>
              </a:lnSpc>
              <a:spcBef>
                <a:spcPts val="5"/>
              </a:spcBef>
            </a:pPr>
            <a:r>
              <a:rPr sz="1400" spc="-40" dirty="0">
                <a:latin typeface="Arial"/>
                <a:cs typeface="Arial"/>
              </a:rPr>
              <a:t>энергетического </a:t>
            </a:r>
            <a:r>
              <a:rPr sz="1400" spc="-45" dirty="0">
                <a:latin typeface="Arial"/>
                <a:cs typeface="Arial"/>
              </a:rPr>
              <a:t>рынка </a:t>
            </a:r>
            <a:r>
              <a:rPr sz="1400" spc="-65" dirty="0">
                <a:latin typeface="Arial"/>
                <a:cs typeface="Arial"/>
              </a:rPr>
              <a:t>на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программы  </a:t>
            </a:r>
            <a:r>
              <a:rPr sz="1400" spc="-60" dirty="0">
                <a:latin typeface="Arial"/>
                <a:cs typeface="Arial"/>
              </a:rPr>
              <a:t>для </a:t>
            </a:r>
            <a:r>
              <a:rPr sz="1400" spc="-25" dirty="0">
                <a:latin typeface="Arial"/>
                <a:cs typeface="Arial"/>
              </a:rPr>
              <a:t>конечного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потребителя.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spc="-75" dirty="0">
                <a:latin typeface="Arial"/>
                <a:cs typeface="Arial"/>
              </a:rPr>
              <a:t>Управление </a:t>
            </a:r>
            <a:r>
              <a:rPr sz="1400" spc="-65" dirty="0">
                <a:latin typeface="Arial"/>
                <a:cs typeface="Arial"/>
              </a:rPr>
              <a:t>спросом в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РФ: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11445" y="668921"/>
            <a:ext cx="1350297" cy="231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7984" y="3832936"/>
            <a:ext cx="4869815" cy="27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latin typeface="Arial"/>
                <a:cs typeface="Arial"/>
              </a:rPr>
              <a:t>Объем </a:t>
            </a:r>
            <a:r>
              <a:rPr sz="1400" spc="-40" dirty="0">
                <a:latin typeface="Arial"/>
                <a:cs typeface="Arial"/>
              </a:rPr>
              <a:t>российского </a:t>
            </a:r>
            <a:r>
              <a:rPr sz="1400" spc="-45" dirty="0">
                <a:latin typeface="Arial"/>
                <a:cs typeface="Arial"/>
              </a:rPr>
              <a:t>рынка </a:t>
            </a:r>
            <a:r>
              <a:rPr sz="1400" spc="-50" dirty="0">
                <a:latin typeface="Arial"/>
                <a:cs typeface="Arial"/>
              </a:rPr>
              <a:t>ценозависимого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потребления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80" dirty="0">
                <a:latin typeface="Arial"/>
                <a:cs typeface="Arial"/>
              </a:rPr>
              <a:t>составляет </a:t>
            </a:r>
            <a:r>
              <a:rPr sz="1400" spc="-85" dirty="0">
                <a:latin typeface="Arial"/>
                <a:cs typeface="Arial"/>
              </a:rPr>
              <a:t>230МВт </a:t>
            </a:r>
            <a:r>
              <a:rPr sz="1400" spc="-65" dirty="0">
                <a:latin typeface="Arial"/>
                <a:cs typeface="Arial"/>
              </a:rPr>
              <a:t>на </a:t>
            </a:r>
            <a:r>
              <a:rPr sz="1400" spc="-60" dirty="0">
                <a:latin typeface="Arial"/>
                <a:cs typeface="Arial"/>
              </a:rPr>
              <a:t>первый </a:t>
            </a:r>
            <a:r>
              <a:rPr sz="1400" spc="-55" dirty="0">
                <a:latin typeface="Arial"/>
                <a:cs typeface="Arial"/>
              </a:rPr>
              <a:t>квартал </a:t>
            </a:r>
            <a:r>
              <a:rPr sz="1400" spc="-80" dirty="0">
                <a:latin typeface="Arial"/>
                <a:cs typeface="Arial"/>
              </a:rPr>
              <a:t>2020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года.</a:t>
            </a:r>
            <a:endParaRPr sz="140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70" dirty="0">
                <a:latin typeface="Arial"/>
                <a:cs typeface="Arial"/>
              </a:rPr>
              <a:t>По </a:t>
            </a:r>
            <a:r>
              <a:rPr sz="1400" spc="-50" dirty="0">
                <a:latin typeface="Arial"/>
                <a:cs typeface="Arial"/>
              </a:rPr>
              <a:t>оценкам экспертов, </a:t>
            </a:r>
            <a:r>
              <a:rPr sz="1400" spc="-40" dirty="0">
                <a:latin typeface="Arial"/>
                <a:cs typeface="Arial"/>
              </a:rPr>
              <a:t>порядка </a:t>
            </a:r>
            <a:r>
              <a:rPr sz="1400" spc="-65" dirty="0">
                <a:latin typeface="Arial"/>
                <a:cs typeface="Arial"/>
              </a:rPr>
              <a:t>8ГВт может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составить  </a:t>
            </a:r>
            <a:r>
              <a:rPr sz="1400" spc="-40" dirty="0">
                <a:latin typeface="Arial"/>
                <a:cs typeface="Arial"/>
              </a:rPr>
              <a:t>экономический </a:t>
            </a:r>
            <a:r>
              <a:rPr sz="1400" spc="-55" dirty="0">
                <a:latin typeface="Arial"/>
                <a:cs typeface="Arial"/>
              </a:rPr>
              <a:t>потенциал </a:t>
            </a:r>
            <a:r>
              <a:rPr sz="1400" spc="-45" dirty="0">
                <a:latin typeface="Arial"/>
                <a:cs typeface="Arial"/>
              </a:rPr>
              <a:t>рынка </a:t>
            </a:r>
            <a:r>
              <a:rPr sz="1400" spc="-50" dirty="0">
                <a:latin typeface="Arial"/>
                <a:cs typeface="Arial"/>
              </a:rPr>
              <a:t>ценозависимого  </a:t>
            </a:r>
            <a:r>
              <a:rPr sz="1400" spc="-55" dirty="0">
                <a:latin typeface="Arial"/>
                <a:cs typeface="Arial"/>
              </a:rPr>
              <a:t>потребления, </a:t>
            </a:r>
            <a:r>
              <a:rPr sz="1400" spc="-40" dirty="0">
                <a:latin typeface="Arial"/>
                <a:cs typeface="Arial"/>
              </a:rPr>
              <a:t>что </a:t>
            </a:r>
            <a:r>
              <a:rPr sz="1400" spc="-65" dirty="0">
                <a:latin typeface="Arial"/>
                <a:cs typeface="Arial"/>
              </a:rPr>
              <a:t>соответствует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общемировым</a:t>
            </a:r>
            <a:endParaRPr sz="1400">
              <a:latin typeface="Arial"/>
              <a:cs typeface="Arial"/>
            </a:endParaRPr>
          </a:p>
          <a:p>
            <a:pPr marL="299085" marR="236854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Arial"/>
                <a:cs typeface="Arial"/>
              </a:rPr>
              <a:t>тенденциям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(от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3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до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6%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от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спроса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в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пиковые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периоды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на  </a:t>
            </a:r>
            <a:r>
              <a:rPr sz="1400" spc="-60" dirty="0">
                <a:latin typeface="Arial"/>
                <a:cs typeface="Arial"/>
              </a:rPr>
              <a:t>мощность </a:t>
            </a:r>
            <a:r>
              <a:rPr sz="1400" spc="-65" dirty="0">
                <a:latin typeface="Arial"/>
                <a:cs typeface="Arial"/>
              </a:rPr>
              <a:t>в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энергосистемах).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Использование </a:t>
            </a:r>
            <a:r>
              <a:rPr sz="1400" spc="-60" dirty="0">
                <a:latin typeface="Arial"/>
                <a:cs typeface="Arial"/>
              </a:rPr>
              <a:t>управления </a:t>
            </a:r>
            <a:r>
              <a:rPr sz="1400" spc="-65" dirty="0">
                <a:latin typeface="Arial"/>
                <a:cs typeface="Arial"/>
              </a:rPr>
              <a:t>спросом в </a:t>
            </a:r>
            <a:r>
              <a:rPr sz="1400" spc="-85" dirty="0">
                <a:latin typeface="Arial"/>
                <a:cs typeface="Arial"/>
              </a:rPr>
              <a:t>РФ </a:t>
            </a:r>
            <a:r>
              <a:rPr sz="1400" spc="-65" dirty="0">
                <a:latin typeface="Arial"/>
                <a:cs typeface="Arial"/>
              </a:rPr>
              <a:t>может </a:t>
            </a:r>
            <a:r>
              <a:rPr sz="1400" spc="-55" dirty="0">
                <a:latin typeface="Arial"/>
                <a:cs typeface="Arial"/>
              </a:rPr>
              <a:t>помочь </a:t>
            </a:r>
            <a:r>
              <a:rPr sz="1400" spc="-65" dirty="0">
                <a:latin typeface="Arial"/>
                <a:cs typeface="Arial"/>
              </a:rPr>
              <a:t>в  повышении </a:t>
            </a:r>
            <a:r>
              <a:rPr sz="1400" spc="-60" dirty="0">
                <a:latin typeface="Arial"/>
                <a:cs typeface="Arial"/>
              </a:rPr>
              <a:t>энергоэффективности </a:t>
            </a:r>
            <a:r>
              <a:rPr sz="1400" spc="-55" dirty="0">
                <a:latin typeface="Arial"/>
                <a:cs typeface="Arial"/>
              </a:rPr>
              <a:t>производства </a:t>
            </a:r>
            <a:r>
              <a:rPr sz="1400" spc="-60" dirty="0">
                <a:latin typeface="Arial"/>
                <a:cs typeface="Arial"/>
              </a:rPr>
              <a:t>во </a:t>
            </a:r>
            <a:r>
              <a:rPr sz="1400" spc="-30" dirty="0">
                <a:latin typeface="Arial"/>
                <a:cs typeface="Arial"/>
              </a:rPr>
              <a:t>многих  </a:t>
            </a:r>
            <a:r>
              <a:rPr sz="1400" spc="-90" dirty="0">
                <a:latin typeface="Arial"/>
                <a:cs typeface="Arial"/>
              </a:rPr>
              <a:t>сферах, </a:t>
            </a:r>
            <a:r>
              <a:rPr sz="1400" spc="-35" dirty="0">
                <a:latin typeface="Arial"/>
                <a:cs typeface="Arial"/>
              </a:rPr>
              <a:t>открыть </a:t>
            </a:r>
            <a:r>
              <a:rPr sz="1400" spc="-25" dirty="0">
                <a:latin typeface="Arial"/>
                <a:cs typeface="Arial"/>
              </a:rPr>
              <a:t>и</a:t>
            </a:r>
            <a:r>
              <a:rPr sz="1400" spc="-3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внедрить </a:t>
            </a:r>
            <a:r>
              <a:rPr sz="1400" spc="-70" dirty="0">
                <a:latin typeface="Arial"/>
                <a:cs typeface="Arial"/>
              </a:rPr>
              <a:t>новые </a:t>
            </a:r>
            <a:r>
              <a:rPr sz="1400" spc="-50" dirty="0">
                <a:latin typeface="Arial"/>
                <a:cs typeface="Arial"/>
              </a:rPr>
              <a:t>возможности </a:t>
            </a:r>
            <a:r>
              <a:rPr sz="1400" spc="-40" dirty="0">
                <a:latin typeface="Arial"/>
                <a:cs typeface="Arial"/>
              </a:rPr>
              <a:t>по</a:t>
            </a:r>
            <a:endParaRPr sz="1400">
              <a:latin typeface="Arial"/>
              <a:cs typeface="Arial"/>
            </a:endParaRPr>
          </a:p>
          <a:p>
            <a:pPr marL="299085" marR="59055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оптимизации </a:t>
            </a:r>
            <a:r>
              <a:rPr sz="1400" spc="-50" dirty="0">
                <a:latin typeface="Arial"/>
                <a:cs typeface="Arial"/>
              </a:rPr>
              <a:t>электроэнергосистемы, </a:t>
            </a:r>
            <a:r>
              <a:rPr sz="1400" spc="-100" dirty="0">
                <a:latin typeface="Arial"/>
                <a:cs typeface="Arial"/>
              </a:rPr>
              <a:t>а </a:t>
            </a:r>
            <a:r>
              <a:rPr sz="1400" spc="-35" dirty="0">
                <a:latin typeface="Arial"/>
                <a:cs typeface="Arial"/>
              </a:rPr>
              <a:t>также </a:t>
            </a:r>
            <a:r>
              <a:rPr sz="1400" spc="-50" dirty="0">
                <a:latin typeface="Arial"/>
                <a:cs typeface="Arial"/>
              </a:rPr>
              <a:t>получить  дополнительную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выручку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из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уже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работающих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механизмов  </a:t>
            </a:r>
            <a:r>
              <a:rPr sz="1400" spc="-25" dirty="0">
                <a:latin typeface="Arial"/>
                <a:cs typeface="Arial"/>
              </a:rPr>
              <a:t>и </a:t>
            </a:r>
            <a:r>
              <a:rPr sz="1400" spc="-60" dirty="0">
                <a:latin typeface="Arial"/>
                <a:cs typeface="Arial"/>
              </a:rPr>
              <a:t>бизнес-процессов для потребителей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электроэнергии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216" y="898016"/>
            <a:ext cx="3408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6–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Инструменты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управления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спросом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03177" y="6291173"/>
            <a:ext cx="387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40" dirty="0">
                <a:solidFill>
                  <a:srgbClr val="40B9D2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145" dirty="0">
                <a:latin typeface="Arial"/>
                <a:cs typeface="Arial"/>
              </a:rPr>
              <a:t>ИСПОЛЬЗОВАНИЕ </a:t>
            </a:r>
            <a:r>
              <a:rPr sz="2400" spc="-160" dirty="0">
                <a:latin typeface="Arial"/>
                <a:cs typeface="Arial"/>
              </a:rPr>
              <a:t>ИНСТРУМЕНТОВ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УПРАВЛЕНИЯ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85" dirty="0">
                <a:latin typeface="Arial"/>
                <a:cs typeface="Arial"/>
              </a:rPr>
              <a:t>СПРОСОМ </a:t>
            </a:r>
            <a:r>
              <a:rPr sz="2400" spc="-180" dirty="0">
                <a:latin typeface="Arial"/>
                <a:cs typeface="Arial"/>
              </a:rPr>
              <a:t>В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РОССИИ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" y="177546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2560" y="17754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0072" y="17754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7583" y="1772411"/>
            <a:ext cx="957580" cy="5080"/>
          </a:xfrm>
          <a:custGeom>
            <a:avLst/>
            <a:gdLst/>
            <a:ahLst/>
            <a:cxnLst/>
            <a:rect l="l" t="t" r="r" b="b"/>
            <a:pathLst>
              <a:path w="957579" h="5080">
                <a:moveTo>
                  <a:pt x="0" y="4572"/>
                </a:moveTo>
                <a:lnTo>
                  <a:pt x="957071" y="4572"/>
                </a:lnTo>
              </a:path>
              <a:path w="957579" h="5080">
                <a:moveTo>
                  <a:pt x="0" y="0"/>
                </a:moveTo>
                <a:lnTo>
                  <a:pt x="957071" y="0"/>
                </a:lnTo>
              </a:path>
            </a:pathLst>
          </a:custGeom>
          <a:ln w="6096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5655" y="17754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6215" y="17754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3728" y="17754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1240" y="177546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2560" y="156819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5655" y="156819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76215" y="1562100"/>
            <a:ext cx="954405" cy="10795"/>
            <a:chOff x="4776215" y="1562100"/>
            <a:chExt cx="954405" cy="10795"/>
          </a:xfrm>
        </p:grpSpPr>
        <p:sp>
          <p:nvSpPr>
            <p:cNvPr id="13" name="object 13"/>
            <p:cNvSpPr/>
            <p:nvPr/>
          </p:nvSpPr>
          <p:spPr>
            <a:xfrm>
              <a:off x="4776215" y="1568195"/>
              <a:ext cx="954405" cy="3175"/>
            </a:xfrm>
            <a:custGeom>
              <a:avLst/>
              <a:gdLst/>
              <a:ahLst/>
              <a:cxnLst/>
              <a:rect l="l" t="t" r="r" b="b"/>
              <a:pathLst>
                <a:path w="954404" h="3175">
                  <a:moveTo>
                    <a:pt x="0" y="3048"/>
                  </a:moveTo>
                  <a:lnTo>
                    <a:pt x="954024" y="3048"/>
                  </a:lnTo>
                </a:path>
                <a:path w="954404" h="3175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76215" y="1565147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4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6096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100072" y="1568196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35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67583" y="1568196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6048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780" y="136398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2560" y="1363980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488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0072" y="1367027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560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5655" y="136702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0072" y="1362455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560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5655" y="136245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84191" y="1363980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6048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2264" y="1363980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6780" y="115976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2560" y="1158239"/>
            <a:ext cx="2959735" cy="5080"/>
          </a:xfrm>
          <a:custGeom>
            <a:avLst/>
            <a:gdLst/>
            <a:ahLst/>
            <a:cxnLst/>
            <a:rect l="l" t="t" r="r" b="b"/>
            <a:pathLst>
              <a:path w="2959735" h="5080">
                <a:moveTo>
                  <a:pt x="0" y="4572"/>
                </a:moveTo>
                <a:lnTo>
                  <a:pt x="2959607" y="4572"/>
                </a:lnTo>
              </a:path>
              <a:path w="2959735" h="5080">
                <a:moveTo>
                  <a:pt x="0" y="0"/>
                </a:moveTo>
                <a:lnTo>
                  <a:pt x="2959607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4191" y="1159763"/>
            <a:ext cx="1671955" cy="0"/>
          </a:xfrm>
          <a:custGeom>
            <a:avLst/>
            <a:gdLst/>
            <a:ahLst/>
            <a:cxnLst/>
            <a:rect l="l" t="t" r="r" b="b"/>
            <a:pathLst>
              <a:path w="1671954">
                <a:moveTo>
                  <a:pt x="0" y="0"/>
                </a:moveTo>
                <a:lnTo>
                  <a:pt x="1671828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8511" y="1295400"/>
            <a:ext cx="192405" cy="683260"/>
          </a:xfrm>
          <a:custGeom>
            <a:avLst/>
            <a:gdLst/>
            <a:ahLst/>
            <a:cxnLst/>
            <a:rect l="l" t="t" r="r" b="b"/>
            <a:pathLst>
              <a:path w="192405" h="683260">
                <a:moveTo>
                  <a:pt x="192024" y="0"/>
                </a:moveTo>
                <a:lnTo>
                  <a:pt x="0" y="0"/>
                </a:lnTo>
                <a:lnTo>
                  <a:pt x="0" y="682751"/>
                </a:lnTo>
                <a:lnTo>
                  <a:pt x="192024" y="682751"/>
                </a:lnTo>
                <a:lnTo>
                  <a:pt x="19202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377696"/>
            <a:ext cx="189230" cy="600710"/>
          </a:xfrm>
          <a:custGeom>
            <a:avLst/>
            <a:gdLst/>
            <a:ahLst/>
            <a:cxnLst/>
            <a:rect l="l" t="t" r="r" b="b"/>
            <a:pathLst>
              <a:path w="189230" h="600710">
                <a:moveTo>
                  <a:pt x="188975" y="0"/>
                </a:moveTo>
                <a:lnTo>
                  <a:pt x="0" y="0"/>
                </a:lnTo>
                <a:lnTo>
                  <a:pt x="0" y="600455"/>
                </a:lnTo>
                <a:lnTo>
                  <a:pt x="188975" y="600455"/>
                </a:lnTo>
                <a:lnTo>
                  <a:pt x="188975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86583" y="1645920"/>
            <a:ext cx="192405" cy="332740"/>
          </a:xfrm>
          <a:custGeom>
            <a:avLst/>
            <a:gdLst/>
            <a:ahLst/>
            <a:cxnLst/>
            <a:rect l="l" t="t" r="r" b="b"/>
            <a:pathLst>
              <a:path w="192405" h="332739">
                <a:moveTo>
                  <a:pt x="192024" y="0"/>
                </a:moveTo>
                <a:lnTo>
                  <a:pt x="0" y="0"/>
                </a:lnTo>
                <a:lnTo>
                  <a:pt x="0" y="332231"/>
                </a:lnTo>
                <a:lnTo>
                  <a:pt x="192024" y="332231"/>
                </a:lnTo>
                <a:lnTo>
                  <a:pt x="19202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4095" y="1783079"/>
            <a:ext cx="192405" cy="195580"/>
          </a:xfrm>
          <a:custGeom>
            <a:avLst/>
            <a:gdLst/>
            <a:ahLst/>
            <a:cxnLst/>
            <a:rect l="l" t="t" r="r" b="b"/>
            <a:pathLst>
              <a:path w="192405" h="195580">
                <a:moveTo>
                  <a:pt x="192024" y="0"/>
                </a:moveTo>
                <a:lnTo>
                  <a:pt x="0" y="0"/>
                </a:lnTo>
                <a:lnTo>
                  <a:pt x="0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4655" y="1597152"/>
            <a:ext cx="189230" cy="381000"/>
          </a:xfrm>
          <a:custGeom>
            <a:avLst/>
            <a:gdLst/>
            <a:ahLst/>
            <a:cxnLst/>
            <a:rect l="l" t="t" r="r" b="b"/>
            <a:pathLst>
              <a:path w="189229" h="381000">
                <a:moveTo>
                  <a:pt x="188976" y="0"/>
                </a:moveTo>
                <a:lnTo>
                  <a:pt x="0" y="0"/>
                </a:lnTo>
                <a:lnTo>
                  <a:pt x="0" y="381000"/>
                </a:lnTo>
                <a:lnTo>
                  <a:pt x="188976" y="381000"/>
                </a:lnTo>
                <a:lnTo>
                  <a:pt x="188976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2167" y="1094232"/>
            <a:ext cx="192405" cy="883919"/>
          </a:xfrm>
          <a:custGeom>
            <a:avLst/>
            <a:gdLst/>
            <a:ahLst/>
            <a:cxnLst/>
            <a:rect l="l" t="t" r="r" b="b"/>
            <a:pathLst>
              <a:path w="192404" h="883919">
                <a:moveTo>
                  <a:pt x="192024" y="0"/>
                </a:moveTo>
                <a:lnTo>
                  <a:pt x="0" y="0"/>
                </a:lnTo>
                <a:lnTo>
                  <a:pt x="0" y="883919"/>
                </a:lnTo>
                <a:lnTo>
                  <a:pt x="192024" y="883919"/>
                </a:lnTo>
                <a:lnTo>
                  <a:pt x="19202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2728" y="1566672"/>
            <a:ext cx="189230" cy="411480"/>
          </a:xfrm>
          <a:custGeom>
            <a:avLst/>
            <a:gdLst/>
            <a:ahLst/>
            <a:cxnLst/>
            <a:rect l="l" t="t" r="r" b="b"/>
            <a:pathLst>
              <a:path w="189229" h="411480">
                <a:moveTo>
                  <a:pt x="188975" y="0"/>
                </a:moveTo>
                <a:lnTo>
                  <a:pt x="0" y="0"/>
                </a:lnTo>
                <a:lnTo>
                  <a:pt x="0" y="411479"/>
                </a:lnTo>
                <a:lnTo>
                  <a:pt x="188975" y="411479"/>
                </a:lnTo>
                <a:lnTo>
                  <a:pt x="188975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30240" y="1335024"/>
            <a:ext cx="192405" cy="643255"/>
          </a:xfrm>
          <a:custGeom>
            <a:avLst/>
            <a:gdLst/>
            <a:ahLst/>
            <a:cxnLst/>
            <a:rect l="l" t="t" r="r" b="b"/>
            <a:pathLst>
              <a:path w="192404" h="643255">
                <a:moveTo>
                  <a:pt x="192024" y="0"/>
                </a:moveTo>
                <a:lnTo>
                  <a:pt x="0" y="0"/>
                </a:lnTo>
                <a:lnTo>
                  <a:pt x="0" y="643127"/>
                </a:lnTo>
                <a:lnTo>
                  <a:pt x="192024" y="643127"/>
                </a:lnTo>
                <a:lnTo>
                  <a:pt x="19202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0536" y="1057655"/>
            <a:ext cx="192405" cy="920750"/>
          </a:xfrm>
          <a:custGeom>
            <a:avLst/>
            <a:gdLst/>
            <a:ahLst/>
            <a:cxnLst/>
            <a:rect l="l" t="t" r="r" b="b"/>
            <a:pathLst>
              <a:path w="192405" h="920750">
                <a:moveTo>
                  <a:pt x="192023" y="0"/>
                </a:moveTo>
                <a:lnTo>
                  <a:pt x="0" y="0"/>
                </a:lnTo>
                <a:lnTo>
                  <a:pt x="0" y="920496"/>
                </a:lnTo>
                <a:lnTo>
                  <a:pt x="192023" y="920496"/>
                </a:lnTo>
                <a:lnTo>
                  <a:pt x="192023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8048" y="1161288"/>
            <a:ext cx="192405" cy="817244"/>
          </a:xfrm>
          <a:custGeom>
            <a:avLst/>
            <a:gdLst/>
            <a:ahLst/>
            <a:cxnLst/>
            <a:rect l="l" t="t" r="r" b="b"/>
            <a:pathLst>
              <a:path w="192405" h="817244">
                <a:moveTo>
                  <a:pt x="192024" y="0"/>
                </a:moveTo>
                <a:lnTo>
                  <a:pt x="0" y="0"/>
                </a:lnTo>
                <a:lnTo>
                  <a:pt x="0" y="816863"/>
                </a:lnTo>
                <a:lnTo>
                  <a:pt x="192024" y="816863"/>
                </a:lnTo>
                <a:lnTo>
                  <a:pt x="192024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8607" y="1365503"/>
            <a:ext cx="189230" cy="612775"/>
          </a:xfrm>
          <a:custGeom>
            <a:avLst/>
            <a:gdLst/>
            <a:ahLst/>
            <a:cxnLst/>
            <a:rect l="l" t="t" r="r" b="b"/>
            <a:pathLst>
              <a:path w="189230" h="612775">
                <a:moveTo>
                  <a:pt x="188975" y="0"/>
                </a:moveTo>
                <a:lnTo>
                  <a:pt x="0" y="0"/>
                </a:lnTo>
                <a:lnTo>
                  <a:pt x="0" y="612648"/>
                </a:lnTo>
                <a:lnTo>
                  <a:pt x="188975" y="612648"/>
                </a:lnTo>
                <a:lnTo>
                  <a:pt x="188975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6120" y="1773935"/>
            <a:ext cx="192405" cy="204470"/>
          </a:xfrm>
          <a:custGeom>
            <a:avLst/>
            <a:gdLst/>
            <a:ahLst/>
            <a:cxnLst/>
            <a:rect l="l" t="t" r="r" b="b"/>
            <a:pathLst>
              <a:path w="192404" h="204469">
                <a:moveTo>
                  <a:pt x="192024" y="0"/>
                </a:moveTo>
                <a:lnTo>
                  <a:pt x="0" y="0"/>
                </a:lnTo>
                <a:lnTo>
                  <a:pt x="0" y="204215"/>
                </a:lnTo>
                <a:lnTo>
                  <a:pt x="192024" y="204215"/>
                </a:lnTo>
                <a:lnTo>
                  <a:pt x="192024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13632" y="1261872"/>
            <a:ext cx="192405" cy="716280"/>
          </a:xfrm>
          <a:custGeom>
            <a:avLst/>
            <a:gdLst/>
            <a:ahLst/>
            <a:cxnLst/>
            <a:rect l="l" t="t" r="r" b="b"/>
            <a:pathLst>
              <a:path w="192404" h="716280">
                <a:moveTo>
                  <a:pt x="192023" y="0"/>
                </a:moveTo>
                <a:lnTo>
                  <a:pt x="0" y="0"/>
                </a:lnTo>
                <a:lnTo>
                  <a:pt x="0" y="716279"/>
                </a:lnTo>
                <a:lnTo>
                  <a:pt x="192023" y="716279"/>
                </a:lnTo>
                <a:lnTo>
                  <a:pt x="192023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4191" y="1466088"/>
            <a:ext cx="192405" cy="512445"/>
          </a:xfrm>
          <a:custGeom>
            <a:avLst/>
            <a:gdLst/>
            <a:ahLst/>
            <a:cxnLst/>
            <a:rect l="l" t="t" r="r" b="b"/>
            <a:pathLst>
              <a:path w="192404" h="512444">
                <a:moveTo>
                  <a:pt x="192024" y="0"/>
                </a:moveTo>
                <a:lnTo>
                  <a:pt x="0" y="0"/>
                </a:lnTo>
                <a:lnTo>
                  <a:pt x="0" y="512063"/>
                </a:lnTo>
                <a:lnTo>
                  <a:pt x="192024" y="512063"/>
                </a:lnTo>
                <a:lnTo>
                  <a:pt x="192024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1703" y="1569719"/>
            <a:ext cx="192405" cy="408940"/>
          </a:xfrm>
          <a:custGeom>
            <a:avLst/>
            <a:gdLst/>
            <a:ahLst/>
            <a:cxnLst/>
            <a:rect l="l" t="t" r="r" b="b"/>
            <a:pathLst>
              <a:path w="192404" h="408939">
                <a:moveTo>
                  <a:pt x="192024" y="0"/>
                </a:moveTo>
                <a:lnTo>
                  <a:pt x="0" y="0"/>
                </a:lnTo>
                <a:lnTo>
                  <a:pt x="0" y="408431"/>
                </a:lnTo>
                <a:lnTo>
                  <a:pt x="192024" y="408431"/>
                </a:lnTo>
                <a:lnTo>
                  <a:pt x="192024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06780" y="1670304"/>
            <a:ext cx="5349240" cy="314325"/>
            <a:chOff x="906780" y="1670304"/>
            <a:chExt cx="5349240" cy="314325"/>
          </a:xfrm>
        </p:grpSpPr>
        <p:sp>
          <p:nvSpPr>
            <p:cNvPr id="44" name="object 44"/>
            <p:cNvSpPr/>
            <p:nvPr/>
          </p:nvSpPr>
          <p:spPr>
            <a:xfrm>
              <a:off x="5922264" y="1670304"/>
              <a:ext cx="189230" cy="307975"/>
            </a:xfrm>
            <a:custGeom>
              <a:avLst/>
              <a:gdLst/>
              <a:ahLst/>
              <a:cxnLst/>
              <a:rect l="l" t="t" r="r" b="b"/>
              <a:pathLst>
                <a:path w="189229" h="307975">
                  <a:moveTo>
                    <a:pt x="188975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88975" y="30784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6780" y="1979676"/>
              <a:ext cx="5349240" cy="0"/>
            </a:xfrm>
            <a:custGeom>
              <a:avLst/>
              <a:gdLst/>
              <a:ahLst/>
              <a:cxnLst/>
              <a:rect l="l" t="t" r="r" b="b"/>
              <a:pathLst>
                <a:path w="5349240">
                  <a:moveTo>
                    <a:pt x="0" y="0"/>
                  </a:moveTo>
                  <a:lnTo>
                    <a:pt x="5349240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240536" y="1176527"/>
            <a:ext cx="4681855" cy="344805"/>
          </a:xfrm>
          <a:custGeom>
            <a:avLst/>
            <a:gdLst/>
            <a:ahLst/>
            <a:cxnLst/>
            <a:rect l="l" t="t" r="r" b="b"/>
            <a:pathLst>
              <a:path w="4681855" h="344805">
                <a:moveTo>
                  <a:pt x="0" y="0"/>
                </a:moveTo>
                <a:lnTo>
                  <a:pt x="667512" y="128016"/>
                </a:lnTo>
                <a:lnTo>
                  <a:pt x="1338071" y="231648"/>
                </a:lnTo>
                <a:lnTo>
                  <a:pt x="2005583" y="344424"/>
                </a:lnTo>
                <a:lnTo>
                  <a:pt x="2673096" y="158496"/>
                </a:lnTo>
                <a:lnTo>
                  <a:pt x="3343655" y="237744"/>
                </a:lnTo>
                <a:lnTo>
                  <a:pt x="4011167" y="344424"/>
                </a:lnTo>
                <a:lnTo>
                  <a:pt x="4681728" y="344424"/>
                </a:lnTo>
              </a:path>
            </a:pathLst>
          </a:custGeom>
          <a:ln w="30480">
            <a:solidFill>
              <a:srgbClr val="90B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257805" y="1383233"/>
            <a:ext cx="4495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45" dirty="0">
                <a:latin typeface="Arial"/>
                <a:cs typeface="Arial"/>
              </a:rPr>
              <a:t>26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70" dirty="0">
                <a:latin typeface="Arial"/>
                <a:cs typeface="Arial"/>
              </a:rPr>
              <a:t>2</a:t>
            </a: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6842" y="1522857"/>
            <a:ext cx="4483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90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10736" y="1336040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190" dirty="0">
                <a:latin typeface="Arial"/>
                <a:cs typeface="Arial"/>
              </a:rPr>
              <a:t>7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65" dirty="0">
                <a:latin typeface="Arial"/>
                <a:cs typeface="Arial"/>
              </a:rPr>
              <a:t>7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32934" y="1305890"/>
            <a:ext cx="1363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694" algn="l"/>
                <a:tab pos="1350645" algn="l"/>
              </a:tabLst>
            </a:pPr>
            <a:r>
              <a:rPr sz="1200" spc="-60" dirty="0">
                <a:latin typeface="Arial"/>
                <a:cs typeface="Arial"/>
              </a:rPr>
              <a:t>401.80	</a:t>
            </a:r>
            <a:r>
              <a:rPr sz="1200" u="sng" spc="-155" dirty="0">
                <a:uFill>
                  <a:solidFill>
                    <a:srgbClr val="E4E4E4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60" dirty="0">
                <a:uFill>
                  <a:solidFill>
                    <a:srgbClr val="E4E4E4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95620" y="1073607"/>
            <a:ext cx="4572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6</a:t>
            </a:r>
            <a:r>
              <a:rPr sz="1200" spc="-50" dirty="0">
                <a:latin typeface="Arial"/>
                <a:cs typeface="Arial"/>
              </a:rPr>
              <a:t>28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1937" y="813562"/>
            <a:ext cx="1162685" cy="12547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spc="-55" dirty="0">
                <a:latin typeface="Arial"/>
                <a:cs typeface="Arial"/>
              </a:rPr>
              <a:t>1,000.00</a:t>
            </a:r>
            <a:endParaRPr sz="12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175"/>
              </a:spcBef>
              <a:tabLst>
                <a:tab pos="714375" algn="l"/>
              </a:tabLst>
            </a:pPr>
            <a:r>
              <a:rPr sz="1200" spc="-45" dirty="0">
                <a:latin typeface="Arial"/>
                <a:cs typeface="Arial"/>
              </a:rPr>
              <a:t>8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75" baseline="2314" dirty="0">
                <a:latin typeface="Arial"/>
                <a:cs typeface="Arial"/>
              </a:rPr>
              <a:t>666</a:t>
            </a:r>
            <a:r>
              <a:rPr sz="1800" spc="-37" baseline="2314" dirty="0">
                <a:latin typeface="Arial"/>
                <a:cs typeface="Arial"/>
              </a:rPr>
              <a:t>.</a:t>
            </a:r>
            <a:r>
              <a:rPr sz="1800" spc="-75" baseline="2314" dirty="0">
                <a:latin typeface="Arial"/>
                <a:cs typeface="Arial"/>
              </a:rPr>
              <a:t>40</a:t>
            </a:r>
            <a:endParaRPr sz="1800" baseline="2314">
              <a:latin typeface="Arial"/>
              <a:cs typeface="Arial"/>
            </a:endParaRPr>
          </a:p>
          <a:p>
            <a:pPr marL="120650" marR="289560" indent="-1270">
              <a:lnSpc>
                <a:spcPct val="112000"/>
              </a:lnSpc>
              <a:tabLst>
                <a:tab pos="694690" algn="l"/>
                <a:tab pos="864235" algn="l"/>
              </a:tabLst>
            </a:pPr>
            <a:r>
              <a:rPr sz="1200" spc="-45" dirty="0">
                <a:latin typeface="Arial"/>
                <a:cs typeface="Arial"/>
              </a:rPr>
              <a:t>600.00 	</a:t>
            </a:r>
            <a:r>
              <a:rPr sz="1200" u="sng" spc="-45" dirty="0">
                <a:uFill>
                  <a:solidFill>
                    <a:srgbClr val="E4E4E4"/>
                  </a:solidFill>
                </a:u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400.00  200.00</a:t>
            </a:r>
            <a:endParaRPr sz="120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175"/>
              </a:spcBef>
            </a:pPr>
            <a:r>
              <a:rPr sz="1200" spc="-45" dirty="0">
                <a:latin typeface="Arial"/>
                <a:cs typeface="Arial"/>
              </a:rPr>
              <a:t>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89024" y="1116329"/>
            <a:ext cx="6417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8720" algn="l"/>
              </a:tabLst>
            </a:pPr>
            <a:r>
              <a:rPr sz="1200" spc="-65" dirty="0">
                <a:latin typeface="Arial"/>
                <a:cs typeface="Arial"/>
              </a:rPr>
              <a:t>588.50	</a:t>
            </a:r>
            <a:r>
              <a:rPr sz="1200" spc="-55" dirty="0">
                <a:latin typeface="Arial"/>
                <a:cs typeface="Arial"/>
              </a:rPr>
              <a:t>Челябинская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4080" y="832230"/>
            <a:ext cx="7111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6295" algn="l"/>
                <a:tab pos="5361305" algn="l"/>
                <a:tab pos="5802630" algn="l"/>
              </a:tabLst>
            </a:pPr>
            <a:r>
              <a:rPr sz="1200" strike="sngStrike" spc="-95" dirty="0">
                <a:latin typeface="Arial"/>
                <a:cs typeface="Arial"/>
              </a:rPr>
              <a:t> 	</a:t>
            </a:r>
            <a:r>
              <a:rPr sz="1200" strike="sngStrike" spc="-45" dirty="0">
                <a:latin typeface="Arial"/>
                <a:cs typeface="Arial"/>
              </a:rPr>
              <a:t>864.60	</a:t>
            </a:r>
            <a:r>
              <a:rPr sz="1200" strike="noStrike" spc="-45" dirty="0">
                <a:latin typeface="Arial"/>
                <a:cs typeface="Arial"/>
              </a:rPr>
              <a:t>	</a:t>
            </a:r>
            <a:r>
              <a:rPr sz="1800" strike="noStrike" spc="-44" baseline="4629" dirty="0">
                <a:latin typeface="Arial"/>
                <a:cs typeface="Arial"/>
              </a:rPr>
              <a:t>Курганская</a:t>
            </a:r>
            <a:r>
              <a:rPr sz="1800" strike="noStrike" spc="-254" baseline="4629" dirty="0">
                <a:latin typeface="Arial"/>
                <a:cs typeface="Arial"/>
              </a:rPr>
              <a:t> </a:t>
            </a:r>
            <a:r>
              <a:rPr sz="1800" strike="noStrike" spc="-97" baseline="4629" dirty="0">
                <a:latin typeface="Arial"/>
                <a:cs typeface="Arial"/>
              </a:rPr>
              <a:t>область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3199" y="2135377"/>
            <a:ext cx="848677" cy="84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4635" y="2092325"/>
            <a:ext cx="1065276" cy="614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61817" y="2092325"/>
            <a:ext cx="3172586" cy="89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0183" y="3194304"/>
            <a:ext cx="243840" cy="85725"/>
          </a:xfrm>
          <a:custGeom>
            <a:avLst/>
            <a:gdLst/>
            <a:ahLst/>
            <a:cxnLst/>
            <a:rect l="l" t="t" r="r" b="b"/>
            <a:pathLst>
              <a:path w="243840" h="85725">
                <a:moveTo>
                  <a:pt x="243840" y="0"/>
                </a:moveTo>
                <a:lnTo>
                  <a:pt x="0" y="0"/>
                </a:lnTo>
                <a:lnTo>
                  <a:pt x="0" y="85344"/>
                </a:lnTo>
                <a:lnTo>
                  <a:pt x="243840" y="85344"/>
                </a:lnTo>
                <a:lnTo>
                  <a:pt x="243840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68755" y="3039727"/>
            <a:ext cx="2318385" cy="5473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-90" dirty="0">
                <a:latin typeface="Arial"/>
                <a:cs typeface="Arial"/>
              </a:rPr>
              <a:t>ВРП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На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душу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населения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тыс.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45" dirty="0">
                <a:latin typeface="Arial"/>
                <a:cs typeface="Arial"/>
              </a:rPr>
              <a:t>Уровень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жизни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населения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балах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07079" y="3194304"/>
            <a:ext cx="243840" cy="85725"/>
          </a:xfrm>
          <a:custGeom>
            <a:avLst/>
            <a:gdLst/>
            <a:ahLst/>
            <a:cxnLst/>
            <a:rect l="l" t="t" r="r" b="b"/>
            <a:pathLst>
              <a:path w="243839" h="85725">
                <a:moveTo>
                  <a:pt x="243839" y="0"/>
                </a:moveTo>
                <a:lnTo>
                  <a:pt x="0" y="0"/>
                </a:lnTo>
                <a:lnTo>
                  <a:pt x="0" y="85344"/>
                </a:lnTo>
                <a:lnTo>
                  <a:pt x="243839" y="85344"/>
                </a:lnTo>
                <a:lnTo>
                  <a:pt x="243839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566286" y="3117545"/>
            <a:ext cx="14954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Рейтинг </a:t>
            </a:r>
            <a:r>
              <a:rPr sz="1200" spc="-50" dirty="0">
                <a:latin typeface="Arial"/>
                <a:cs typeface="Arial"/>
              </a:rPr>
              <a:t>субъектов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10183" y="34960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0480">
            <a:solidFill>
              <a:srgbClr val="90B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8129016" y="794004"/>
            <a:ext cx="2700655" cy="1771014"/>
            <a:chOff x="8129016" y="794004"/>
            <a:chExt cx="2700655" cy="1771014"/>
          </a:xfrm>
        </p:grpSpPr>
        <p:sp>
          <p:nvSpPr>
            <p:cNvPr id="64" name="object 64"/>
            <p:cNvSpPr/>
            <p:nvPr/>
          </p:nvSpPr>
          <p:spPr>
            <a:xfrm>
              <a:off x="8581644" y="2517648"/>
              <a:ext cx="1795780" cy="47625"/>
            </a:xfrm>
            <a:custGeom>
              <a:avLst/>
              <a:gdLst/>
              <a:ahLst/>
              <a:cxnLst/>
              <a:rect l="l" t="t" r="r" b="b"/>
              <a:pathLst>
                <a:path w="1795779" h="47625">
                  <a:moveTo>
                    <a:pt x="0" y="0"/>
                  </a:moveTo>
                  <a:lnTo>
                    <a:pt x="0" y="47243"/>
                  </a:lnTo>
                </a:path>
                <a:path w="1795779" h="47625">
                  <a:moveTo>
                    <a:pt x="451103" y="0"/>
                  </a:moveTo>
                  <a:lnTo>
                    <a:pt x="451103" y="47243"/>
                  </a:lnTo>
                </a:path>
                <a:path w="1795779" h="47625">
                  <a:moveTo>
                    <a:pt x="899159" y="0"/>
                  </a:moveTo>
                  <a:lnTo>
                    <a:pt x="899159" y="47243"/>
                  </a:lnTo>
                </a:path>
                <a:path w="1795779" h="47625">
                  <a:moveTo>
                    <a:pt x="1347215" y="0"/>
                  </a:moveTo>
                  <a:lnTo>
                    <a:pt x="1347215" y="47243"/>
                  </a:lnTo>
                </a:path>
                <a:path w="1795779" h="47625">
                  <a:moveTo>
                    <a:pt x="1795272" y="0"/>
                  </a:moveTo>
                  <a:lnTo>
                    <a:pt x="1795272" y="47243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35112" y="2417064"/>
              <a:ext cx="2606040" cy="100965"/>
            </a:xfrm>
            <a:custGeom>
              <a:avLst/>
              <a:gdLst/>
              <a:ahLst/>
              <a:cxnLst/>
              <a:rect l="l" t="t" r="r" b="b"/>
              <a:pathLst>
                <a:path w="2606040" h="100964">
                  <a:moveTo>
                    <a:pt x="260604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606040" y="100584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1644" y="2221992"/>
              <a:ext cx="1795780" cy="97790"/>
            </a:xfrm>
            <a:custGeom>
              <a:avLst/>
              <a:gdLst/>
              <a:ahLst/>
              <a:cxnLst/>
              <a:rect l="l" t="t" r="r" b="b"/>
              <a:pathLst>
                <a:path w="1795779" h="97789">
                  <a:moveTo>
                    <a:pt x="0" y="0"/>
                  </a:moveTo>
                  <a:lnTo>
                    <a:pt x="0" y="97536"/>
                  </a:lnTo>
                </a:path>
                <a:path w="1795779" h="97789">
                  <a:moveTo>
                    <a:pt x="451103" y="0"/>
                  </a:moveTo>
                  <a:lnTo>
                    <a:pt x="451103" y="97536"/>
                  </a:lnTo>
                </a:path>
                <a:path w="1795779" h="97789">
                  <a:moveTo>
                    <a:pt x="899159" y="0"/>
                  </a:moveTo>
                  <a:lnTo>
                    <a:pt x="899159" y="97536"/>
                  </a:lnTo>
                </a:path>
                <a:path w="1795779" h="97789">
                  <a:moveTo>
                    <a:pt x="1347215" y="0"/>
                  </a:moveTo>
                  <a:lnTo>
                    <a:pt x="1347215" y="97536"/>
                  </a:lnTo>
                </a:path>
                <a:path w="1795779" h="97789">
                  <a:moveTo>
                    <a:pt x="1795272" y="0"/>
                  </a:moveTo>
                  <a:lnTo>
                    <a:pt x="1795272" y="97536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35112" y="2121407"/>
              <a:ext cx="2329180" cy="100965"/>
            </a:xfrm>
            <a:custGeom>
              <a:avLst/>
              <a:gdLst/>
              <a:ahLst/>
              <a:cxnLst/>
              <a:rect l="l" t="t" r="r" b="b"/>
              <a:pathLst>
                <a:path w="2329179" h="100964">
                  <a:moveTo>
                    <a:pt x="2328672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2328672" y="100583"/>
                  </a:lnTo>
                  <a:lnTo>
                    <a:pt x="2328672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824972" y="794004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1623060"/>
                  </a:moveTo>
                  <a:lnTo>
                    <a:pt x="0" y="1770888"/>
                  </a:lnTo>
                </a:path>
                <a:path h="1771014">
                  <a:moveTo>
                    <a:pt x="0" y="0"/>
                  </a:moveTo>
                  <a:lnTo>
                    <a:pt x="0" y="1525524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35112" y="2319528"/>
              <a:ext cx="2694940" cy="97790"/>
            </a:xfrm>
            <a:custGeom>
              <a:avLst/>
              <a:gdLst/>
              <a:ahLst/>
              <a:cxnLst/>
              <a:rect l="l" t="t" r="r" b="b"/>
              <a:pathLst>
                <a:path w="2694940" h="97789">
                  <a:moveTo>
                    <a:pt x="2694432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694432" y="97536"/>
                  </a:lnTo>
                  <a:lnTo>
                    <a:pt x="2694432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81644" y="1926336"/>
              <a:ext cx="1795780" cy="97790"/>
            </a:xfrm>
            <a:custGeom>
              <a:avLst/>
              <a:gdLst/>
              <a:ahLst/>
              <a:cxnLst/>
              <a:rect l="l" t="t" r="r" b="b"/>
              <a:pathLst>
                <a:path w="1795779" h="97789">
                  <a:moveTo>
                    <a:pt x="0" y="0"/>
                  </a:moveTo>
                  <a:lnTo>
                    <a:pt x="0" y="97536"/>
                  </a:lnTo>
                </a:path>
                <a:path w="1795779" h="97789">
                  <a:moveTo>
                    <a:pt x="451103" y="0"/>
                  </a:moveTo>
                  <a:lnTo>
                    <a:pt x="451103" y="97536"/>
                  </a:lnTo>
                </a:path>
                <a:path w="1795779" h="97789">
                  <a:moveTo>
                    <a:pt x="899159" y="0"/>
                  </a:moveTo>
                  <a:lnTo>
                    <a:pt x="899159" y="97536"/>
                  </a:lnTo>
                </a:path>
                <a:path w="1795779" h="97789">
                  <a:moveTo>
                    <a:pt x="1347215" y="0"/>
                  </a:moveTo>
                  <a:lnTo>
                    <a:pt x="1347215" y="97536"/>
                  </a:lnTo>
                </a:path>
                <a:path w="1795779" h="97789">
                  <a:moveTo>
                    <a:pt x="1795272" y="0"/>
                  </a:moveTo>
                  <a:lnTo>
                    <a:pt x="1795272" y="97536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35112" y="1825751"/>
              <a:ext cx="2551430" cy="100965"/>
            </a:xfrm>
            <a:custGeom>
              <a:avLst/>
              <a:gdLst/>
              <a:ahLst/>
              <a:cxnLst/>
              <a:rect l="l" t="t" r="r" b="b"/>
              <a:pathLst>
                <a:path w="2551429" h="100964">
                  <a:moveTo>
                    <a:pt x="255117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551176" y="100584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35112" y="2023871"/>
              <a:ext cx="2600325" cy="97790"/>
            </a:xfrm>
            <a:custGeom>
              <a:avLst/>
              <a:gdLst/>
              <a:ahLst/>
              <a:cxnLst/>
              <a:rect l="l" t="t" r="r" b="b"/>
              <a:pathLst>
                <a:path w="2600325" h="97789">
                  <a:moveTo>
                    <a:pt x="2599944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599944" y="97536"/>
                  </a:lnTo>
                  <a:lnTo>
                    <a:pt x="2599944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81644" y="1630679"/>
              <a:ext cx="1795780" cy="97790"/>
            </a:xfrm>
            <a:custGeom>
              <a:avLst/>
              <a:gdLst/>
              <a:ahLst/>
              <a:cxnLst/>
              <a:rect l="l" t="t" r="r" b="b"/>
              <a:pathLst>
                <a:path w="1795779" h="97789">
                  <a:moveTo>
                    <a:pt x="0" y="0"/>
                  </a:moveTo>
                  <a:lnTo>
                    <a:pt x="0" y="97536"/>
                  </a:lnTo>
                </a:path>
                <a:path w="1795779" h="97789">
                  <a:moveTo>
                    <a:pt x="451103" y="0"/>
                  </a:moveTo>
                  <a:lnTo>
                    <a:pt x="451103" y="97536"/>
                  </a:lnTo>
                </a:path>
                <a:path w="1795779" h="97789">
                  <a:moveTo>
                    <a:pt x="899159" y="0"/>
                  </a:moveTo>
                  <a:lnTo>
                    <a:pt x="899159" y="97536"/>
                  </a:lnTo>
                </a:path>
                <a:path w="1795779" h="97789">
                  <a:moveTo>
                    <a:pt x="1347215" y="0"/>
                  </a:moveTo>
                  <a:lnTo>
                    <a:pt x="1347215" y="97536"/>
                  </a:lnTo>
                </a:path>
                <a:path w="1795779" h="97789">
                  <a:moveTo>
                    <a:pt x="1795272" y="0"/>
                  </a:moveTo>
                  <a:lnTo>
                    <a:pt x="1795272" y="97536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35112" y="1530095"/>
              <a:ext cx="2512060" cy="100965"/>
            </a:xfrm>
            <a:custGeom>
              <a:avLst/>
              <a:gdLst/>
              <a:ahLst/>
              <a:cxnLst/>
              <a:rect l="l" t="t" r="r" b="b"/>
              <a:pathLst>
                <a:path w="2512059" h="100964">
                  <a:moveTo>
                    <a:pt x="2511552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2511552" y="100583"/>
                  </a:lnTo>
                  <a:lnTo>
                    <a:pt x="2511552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35112" y="1728215"/>
              <a:ext cx="2542540" cy="97790"/>
            </a:xfrm>
            <a:custGeom>
              <a:avLst/>
              <a:gdLst/>
              <a:ahLst/>
              <a:cxnLst/>
              <a:rect l="l" t="t" r="r" b="b"/>
              <a:pathLst>
                <a:path w="2542540" h="97789">
                  <a:moveTo>
                    <a:pt x="2542032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542032" y="97536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81644" y="1335023"/>
              <a:ext cx="1795780" cy="97790"/>
            </a:xfrm>
            <a:custGeom>
              <a:avLst/>
              <a:gdLst/>
              <a:ahLst/>
              <a:cxnLst/>
              <a:rect l="l" t="t" r="r" b="b"/>
              <a:pathLst>
                <a:path w="1795779" h="97790">
                  <a:moveTo>
                    <a:pt x="0" y="0"/>
                  </a:moveTo>
                  <a:lnTo>
                    <a:pt x="0" y="97536"/>
                  </a:lnTo>
                </a:path>
                <a:path w="1795779" h="97790">
                  <a:moveTo>
                    <a:pt x="451103" y="0"/>
                  </a:moveTo>
                  <a:lnTo>
                    <a:pt x="451103" y="97536"/>
                  </a:lnTo>
                </a:path>
                <a:path w="1795779" h="97790">
                  <a:moveTo>
                    <a:pt x="899159" y="0"/>
                  </a:moveTo>
                  <a:lnTo>
                    <a:pt x="899159" y="97536"/>
                  </a:lnTo>
                </a:path>
                <a:path w="1795779" h="97790">
                  <a:moveTo>
                    <a:pt x="1347215" y="0"/>
                  </a:moveTo>
                  <a:lnTo>
                    <a:pt x="1347215" y="97536"/>
                  </a:lnTo>
                </a:path>
                <a:path w="1795779" h="97790">
                  <a:moveTo>
                    <a:pt x="1795272" y="0"/>
                  </a:moveTo>
                  <a:lnTo>
                    <a:pt x="1795272" y="97536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135112" y="1234440"/>
              <a:ext cx="2346960" cy="100965"/>
            </a:xfrm>
            <a:custGeom>
              <a:avLst/>
              <a:gdLst/>
              <a:ahLst/>
              <a:cxnLst/>
              <a:rect l="l" t="t" r="r" b="b"/>
              <a:pathLst>
                <a:path w="2346959" h="100965">
                  <a:moveTo>
                    <a:pt x="234696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346960" y="100584"/>
                  </a:lnTo>
                  <a:lnTo>
                    <a:pt x="2346960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35112" y="1432559"/>
              <a:ext cx="2524125" cy="97790"/>
            </a:xfrm>
            <a:custGeom>
              <a:avLst/>
              <a:gdLst/>
              <a:ahLst/>
              <a:cxnLst/>
              <a:rect l="l" t="t" r="r" b="b"/>
              <a:pathLst>
                <a:path w="2524125" h="97790">
                  <a:moveTo>
                    <a:pt x="2523744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523744" y="97536"/>
                  </a:lnTo>
                  <a:lnTo>
                    <a:pt x="2523744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81644" y="1039368"/>
              <a:ext cx="451484" cy="97790"/>
            </a:xfrm>
            <a:custGeom>
              <a:avLst/>
              <a:gdLst/>
              <a:ahLst/>
              <a:cxnLst/>
              <a:rect l="l" t="t" r="r" b="b"/>
              <a:pathLst>
                <a:path w="451484" h="97790">
                  <a:moveTo>
                    <a:pt x="0" y="0"/>
                  </a:moveTo>
                  <a:lnTo>
                    <a:pt x="0" y="97536"/>
                  </a:lnTo>
                </a:path>
                <a:path w="451484" h="97790">
                  <a:moveTo>
                    <a:pt x="451103" y="0"/>
                  </a:moveTo>
                  <a:lnTo>
                    <a:pt x="451103" y="97536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35112" y="938784"/>
              <a:ext cx="1286510" cy="100965"/>
            </a:xfrm>
            <a:custGeom>
              <a:avLst/>
              <a:gdLst/>
              <a:ahLst/>
              <a:cxnLst/>
              <a:rect l="l" t="t" r="r" b="b"/>
              <a:pathLst>
                <a:path w="1286509" h="100965">
                  <a:moveTo>
                    <a:pt x="1286256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286256" y="100583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480804" y="794004"/>
              <a:ext cx="896619" cy="342900"/>
            </a:xfrm>
            <a:custGeom>
              <a:avLst/>
              <a:gdLst/>
              <a:ahLst/>
              <a:cxnLst/>
              <a:rect l="l" t="t" r="r" b="b"/>
              <a:pathLst>
                <a:path w="896620" h="342900">
                  <a:moveTo>
                    <a:pt x="0" y="0"/>
                  </a:moveTo>
                  <a:lnTo>
                    <a:pt x="0" y="342900"/>
                  </a:lnTo>
                </a:path>
                <a:path w="896620" h="342900">
                  <a:moveTo>
                    <a:pt x="448055" y="0"/>
                  </a:moveTo>
                  <a:lnTo>
                    <a:pt x="448055" y="342900"/>
                  </a:lnTo>
                </a:path>
                <a:path w="896620" h="342900">
                  <a:moveTo>
                    <a:pt x="896112" y="0"/>
                  </a:moveTo>
                  <a:lnTo>
                    <a:pt x="896112" y="34290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35112" y="1136904"/>
              <a:ext cx="2350135" cy="97790"/>
            </a:xfrm>
            <a:custGeom>
              <a:avLst/>
              <a:gdLst/>
              <a:ahLst/>
              <a:cxnLst/>
              <a:rect l="l" t="t" r="r" b="b"/>
              <a:pathLst>
                <a:path w="2350134" h="97790">
                  <a:moveTo>
                    <a:pt x="2350008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350008" y="97536"/>
                  </a:lnTo>
                  <a:lnTo>
                    <a:pt x="2350008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81644" y="794004"/>
              <a:ext cx="451484" cy="47625"/>
            </a:xfrm>
            <a:custGeom>
              <a:avLst/>
              <a:gdLst/>
              <a:ahLst/>
              <a:cxnLst/>
              <a:rect l="l" t="t" r="r" b="b"/>
              <a:pathLst>
                <a:path w="451484" h="47625">
                  <a:moveTo>
                    <a:pt x="0" y="0"/>
                  </a:moveTo>
                  <a:lnTo>
                    <a:pt x="0" y="47244"/>
                  </a:lnTo>
                </a:path>
                <a:path w="451484" h="47625">
                  <a:moveTo>
                    <a:pt x="451103" y="0"/>
                  </a:moveTo>
                  <a:lnTo>
                    <a:pt x="451103" y="47244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35112" y="841248"/>
              <a:ext cx="1295400" cy="97790"/>
            </a:xfrm>
            <a:custGeom>
              <a:avLst/>
              <a:gdLst/>
              <a:ahLst/>
              <a:cxnLst/>
              <a:rect l="l" t="t" r="r" b="b"/>
              <a:pathLst>
                <a:path w="1295400" h="97790">
                  <a:moveTo>
                    <a:pt x="1295400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295400" y="9753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33588" y="794004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177088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11273028" y="794004"/>
            <a:ext cx="0" cy="1771014"/>
          </a:xfrm>
          <a:custGeom>
            <a:avLst/>
            <a:gdLst/>
            <a:ahLst/>
            <a:cxnLst/>
            <a:rect l="l" t="t" r="r" b="b"/>
            <a:pathLst>
              <a:path h="1771014">
                <a:moveTo>
                  <a:pt x="0" y="0"/>
                </a:moveTo>
                <a:lnTo>
                  <a:pt x="0" y="1770888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084566" y="2644597"/>
            <a:ext cx="10433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870585" algn="l"/>
              </a:tabLst>
            </a:pPr>
            <a:r>
              <a:rPr sz="1200" spc="-50" dirty="0">
                <a:latin typeface="Arial"/>
                <a:cs typeface="Arial"/>
              </a:rPr>
              <a:t>0	</a:t>
            </a:r>
            <a:r>
              <a:rPr sz="1200" spc="-105" dirty="0">
                <a:latin typeface="Arial"/>
                <a:cs typeface="Arial"/>
              </a:rPr>
              <a:t>1</a:t>
            </a:r>
            <a:r>
              <a:rPr sz="1200" spc="-9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395841" y="2644597"/>
            <a:ext cx="1962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930" algn="l"/>
                <a:tab pos="907415" algn="l"/>
                <a:tab pos="1352550" algn="l"/>
                <a:tab pos="1808480" algn="l"/>
              </a:tabLst>
            </a:pPr>
            <a:r>
              <a:rPr sz="1200" spc="-85" dirty="0">
                <a:latin typeface="Arial"/>
                <a:cs typeface="Arial"/>
              </a:rPr>
              <a:t>3</a:t>
            </a:r>
            <a:r>
              <a:rPr sz="1200" spc="-9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4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75" dirty="0">
                <a:latin typeface="Arial"/>
                <a:cs typeface="Arial"/>
              </a:rPr>
              <a:t>5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5" dirty="0">
                <a:latin typeface="Arial"/>
                <a:cs typeface="Arial"/>
              </a:rPr>
              <a:t>6</a:t>
            </a:r>
            <a:r>
              <a:rPr sz="1200" spc="-4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120" dirty="0"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463665" y="2003297"/>
            <a:ext cx="15436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Ямало-Ненецкий</a:t>
            </a:r>
            <a:r>
              <a:rPr sz="1200" spc="-254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АО</a:t>
            </a:r>
            <a:endParaRPr sz="12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885"/>
              </a:spcBef>
            </a:pPr>
            <a:r>
              <a:rPr sz="1200" spc="-40" dirty="0">
                <a:latin typeface="Arial"/>
                <a:cs typeface="Arial"/>
              </a:rPr>
              <a:t>Ханты-Мансийский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АО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501129" y="1707641"/>
            <a:ext cx="1503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Свердловская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702932" y="1411985"/>
            <a:ext cx="1306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Тюменская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область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497823" y="302056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28176" y="3020567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257290" y="2942031"/>
            <a:ext cx="5814060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8445" algn="ctr">
              <a:lnSpc>
                <a:spcPts val="1315"/>
              </a:lnSpc>
              <a:spcBef>
                <a:spcPts val="100"/>
              </a:spcBef>
              <a:tabLst>
                <a:tab pos="531495" algn="l"/>
              </a:tabLst>
            </a:pPr>
            <a:r>
              <a:rPr sz="1200" spc="-75" dirty="0">
                <a:latin typeface="Arial"/>
                <a:cs typeface="Arial"/>
              </a:rPr>
              <a:t>2018	</a:t>
            </a:r>
            <a:r>
              <a:rPr sz="1200" spc="-100" dirty="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15"/>
              </a:lnSpc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21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Рейтинговый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балл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регионов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УрФО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рейтинге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регионов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качеству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жизни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7092442" y="3709415"/>
            <a:ext cx="4880610" cy="1350645"/>
            <a:chOff x="7092442" y="3709415"/>
            <a:chExt cx="4880610" cy="1350645"/>
          </a:xfrm>
        </p:grpSpPr>
        <p:sp>
          <p:nvSpPr>
            <p:cNvPr id="96" name="object 96"/>
            <p:cNvSpPr/>
            <p:nvPr/>
          </p:nvSpPr>
          <p:spPr>
            <a:xfrm>
              <a:off x="7100316" y="4558283"/>
              <a:ext cx="4867910" cy="247015"/>
            </a:xfrm>
            <a:custGeom>
              <a:avLst/>
              <a:gdLst/>
              <a:ahLst/>
              <a:cxnLst/>
              <a:rect l="l" t="t" r="r" b="b"/>
              <a:pathLst>
                <a:path w="4867909" h="247014">
                  <a:moveTo>
                    <a:pt x="0" y="246888"/>
                  </a:moveTo>
                  <a:lnTo>
                    <a:pt x="4867656" y="246888"/>
                  </a:lnTo>
                </a:path>
                <a:path w="4867909" h="247014">
                  <a:moveTo>
                    <a:pt x="0" y="0"/>
                  </a:moveTo>
                  <a:lnTo>
                    <a:pt x="486765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26224" y="4489741"/>
              <a:ext cx="4625085" cy="5699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00316" y="3817619"/>
              <a:ext cx="4867910" cy="494030"/>
            </a:xfrm>
            <a:custGeom>
              <a:avLst/>
              <a:gdLst/>
              <a:ahLst/>
              <a:cxnLst/>
              <a:rect l="l" t="t" r="r" b="b"/>
              <a:pathLst>
                <a:path w="4867909" h="494029">
                  <a:moveTo>
                    <a:pt x="0" y="493775"/>
                  </a:moveTo>
                  <a:lnTo>
                    <a:pt x="4867656" y="493775"/>
                  </a:lnTo>
                </a:path>
                <a:path w="4867909" h="494029">
                  <a:moveTo>
                    <a:pt x="0" y="246887"/>
                  </a:moveTo>
                  <a:lnTo>
                    <a:pt x="4867656" y="246887"/>
                  </a:lnTo>
                </a:path>
                <a:path w="4867909" h="494029">
                  <a:moveTo>
                    <a:pt x="0" y="0"/>
                  </a:moveTo>
                  <a:lnTo>
                    <a:pt x="486765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312152" y="3709415"/>
              <a:ext cx="4625086" cy="13502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68896" y="4514138"/>
              <a:ext cx="4542917" cy="5409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54824" y="3733799"/>
              <a:ext cx="4542916" cy="13211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98792" y="5053583"/>
              <a:ext cx="4867910" cy="0"/>
            </a:xfrm>
            <a:custGeom>
              <a:avLst/>
              <a:gdLst/>
              <a:ahLst/>
              <a:cxnLst/>
              <a:rect l="l" t="t" r="r" b="b"/>
              <a:pathLst>
                <a:path w="4867909">
                  <a:moveTo>
                    <a:pt x="0" y="0"/>
                  </a:moveTo>
                  <a:lnTo>
                    <a:pt x="4867656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105388" y="4750307"/>
              <a:ext cx="524510" cy="213360"/>
            </a:xfrm>
            <a:custGeom>
              <a:avLst/>
              <a:gdLst/>
              <a:ahLst/>
              <a:cxnLst/>
              <a:rect l="l" t="t" r="r" b="b"/>
              <a:pathLst>
                <a:path w="524509" h="213360">
                  <a:moveTo>
                    <a:pt x="39623" y="158496"/>
                  </a:moveTo>
                  <a:lnTo>
                    <a:pt x="0" y="33528"/>
                  </a:lnTo>
                </a:path>
                <a:path w="524509" h="213360">
                  <a:moveTo>
                    <a:pt x="524255" y="213360"/>
                  </a:moveTo>
                  <a:lnTo>
                    <a:pt x="512063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7100316" y="3570732"/>
            <a:ext cx="4867910" cy="0"/>
          </a:xfrm>
          <a:custGeom>
            <a:avLst/>
            <a:gdLst/>
            <a:ahLst/>
            <a:cxnLst/>
            <a:rect l="l" t="t" r="r" b="b"/>
            <a:pathLst>
              <a:path w="4867909">
                <a:moveTo>
                  <a:pt x="0" y="0"/>
                </a:moveTo>
                <a:lnTo>
                  <a:pt x="48676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137654" y="4555363"/>
            <a:ext cx="22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9.6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597267" y="4315459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9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2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570721" y="4515739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11</a:t>
            </a:r>
            <a:r>
              <a:rPr sz="1200" spc="-45" dirty="0">
                <a:latin typeface="Arial"/>
                <a:cs typeface="Arial"/>
              </a:rPr>
              <a:t>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57893" y="4389501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6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2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581515" y="4609592"/>
            <a:ext cx="2082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Arial"/>
                <a:cs typeface="Arial"/>
              </a:rPr>
              <a:t>7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996676" y="4561078"/>
            <a:ext cx="21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5</a:t>
            </a:r>
            <a:r>
              <a:rPr sz="1200" spc="-4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513057" y="4526991"/>
            <a:ext cx="2152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4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355580" y="4869179"/>
            <a:ext cx="579120" cy="177165"/>
          </a:xfrm>
          <a:custGeom>
            <a:avLst/>
            <a:gdLst/>
            <a:ahLst/>
            <a:cxnLst/>
            <a:rect l="l" t="t" r="r" b="b"/>
            <a:pathLst>
              <a:path w="579120" h="177164">
                <a:moveTo>
                  <a:pt x="0" y="164592"/>
                </a:moveTo>
                <a:lnTo>
                  <a:pt x="27431" y="0"/>
                </a:lnTo>
              </a:path>
              <a:path w="579120" h="177164">
                <a:moveTo>
                  <a:pt x="487679" y="176784"/>
                </a:moveTo>
                <a:lnTo>
                  <a:pt x="579120" y="10668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443596" y="4619625"/>
            <a:ext cx="90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077961" y="4263085"/>
            <a:ext cx="475615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21.4</a:t>
            </a:r>
            <a:endParaRPr sz="1200">
              <a:latin typeface="Arial"/>
              <a:cs typeface="Arial"/>
            </a:endParaRPr>
          </a:p>
          <a:p>
            <a:pPr marL="201930">
              <a:lnSpc>
                <a:spcPts val="1255"/>
              </a:lnSpc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5.9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838313" y="3481527"/>
            <a:ext cx="167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950579" y="4632147"/>
            <a:ext cx="10413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277857" y="4587367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8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2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758553" y="4772914"/>
            <a:ext cx="222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033761" y="4647057"/>
            <a:ext cx="1035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7" baseline="-32407" dirty="0">
                <a:latin typeface="Arial"/>
                <a:cs typeface="Arial"/>
              </a:rPr>
              <a:t>2.2</a:t>
            </a:r>
            <a:r>
              <a:rPr sz="1200" spc="-25" dirty="0">
                <a:latin typeface="Arial"/>
                <a:cs typeface="Arial"/>
              </a:rPr>
              <a:t>0.8 </a:t>
            </a:r>
            <a:r>
              <a:rPr sz="1800" spc="-60" baseline="-43981" dirty="0">
                <a:latin typeface="Arial"/>
                <a:cs typeface="Arial"/>
              </a:rPr>
              <a:t>0.9</a:t>
            </a:r>
            <a:r>
              <a:rPr sz="1800" spc="-15" baseline="-43981" dirty="0">
                <a:latin typeface="Arial"/>
                <a:cs typeface="Arial"/>
              </a:rPr>
              <a:t> </a:t>
            </a:r>
            <a:r>
              <a:rPr sz="1800" spc="-97" baseline="-39351" dirty="0">
                <a:latin typeface="Arial"/>
                <a:cs typeface="Arial"/>
              </a:rPr>
              <a:t>0.3</a:t>
            </a:r>
            <a:endParaRPr sz="1800" baseline="-39351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219433" y="4720539"/>
            <a:ext cx="2241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4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712320" y="475310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4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788911" y="3386328"/>
            <a:ext cx="186690" cy="17564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605"/>
              </a:spcBef>
            </a:pPr>
            <a:r>
              <a:rPr sz="1200" spc="-5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505"/>
              </a:spcBef>
            </a:pPr>
            <a:r>
              <a:rPr sz="1200" spc="-75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509"/>
              </a:spcBef>
            </a:pPr>
            <a:r>
              <a:rPr sz="1200" spc="-50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05"/>
              </a:spcBef>
            </a:pPr>
            <a:r>
              <a:rPr sz="1200" spc="-8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200" spc="-4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R="10160" algn="r">
              <a:lnSpc>
                <a:spcPct val="100000"/>
              </a:lnSpc>
              <a:spcBef>
                <a:spcPts val="505"/>
              </a:spcBef>
            </a:pPr>
            <a:r>
              <a:rPr sz="1200" spc="-10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509"/>
              </a:spcBef>
            </a:pP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6408165" y="5165852"/>
            <a:ext cx="5345430" cy="1341120"/>
            <a:chOff x="6408165" y="5165852"/>
            <a:chExt cx="5345430" cy="1341120"/>
          </a:xfrm>
        </p:grpSpPr>
        <p:sp>
          <p:nvSpPr>
            <p:cNvPr id="124" name="object 124"/>
            <p:cNvSpPr/>
            <p:nvPr/>
          </p:nvSpPr>
          <p:spPr>
            <a:xfrm>
              <a:off x="6408165" y="5165852"/>
              <a:ext cx="5345176" cy="13407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85431" y="6358128"/>
              <a:ext cx="96011" cy="990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412223" y="6358128"/>
              <a:ext cx="99059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001636" y="6254292"/>
            <a:ext cx="4631055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20300"/>
              </a:lnSpc>
              <a:spcBef>
                <a:spcPts val="100"/>
              </a:spcBef>
              <a:tabLst>
                <a:tab pos="2541270" algn="l"/>
              </a:tabLst>
            </a:pPr>
            <a:r>
              <a:rPr sz="1200" spc="-50" dirty="0">
                <a:latin typeface="Arial"/>
                <a:cs typeface="Arial"/>
              </a:rPr>
              <a:t>Уральский</a:t>
            </a:r>
            <a:r>
              <a:rPr sz="1200" spc="-40" dirty="0">
                <a:latin typeface="Arial"/>
                <a:cs typeface="Arial"/>
              </a:rPr>
              <a:t> Экономический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район	</a:t>
            </a:r>
            <a:r>
              <a:rPr sz="1200" spc="-50" dirty="0">
                <a:latin typeface="Arial"/>
                <a:cs typeface="Arial"/>
              </a:rPr>
              <a:t>Уральский </a:t>
            </a:r>
            <a:r>
              <a:rPr sz="1200" spc="-55" dirty="0">
                <a:latin typeface="Arial"/>
                <a:cs typeface="Arial"/>
              </a:rPr>
              <a:t>Федеральный</a:t>
            </a:r>
            <a:r>
              <a:rPr sz="1200" spc="-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Округ  </a:t>
            </a: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22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Сравнение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отраслевых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структур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УФО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10" dirty="0">
                <a:latin typeface="Arial"/>
                <a:cs typeface="Arial"/>
              </a:rPr>
              <a:t>УЭР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894588" y="4099559"/>
            <a:ext cx="4752340" cy="1466215"/>
            <a:chOff x="894588" y="4099559"/>
            <a:chExt cx="4752340" cy="1466215"/>
          </a:xfrm>
        </p:grpSpPr>
        <p:sp>
          <p:nvSpPr>
            <p:cNvPr id="129" name="object 129"/>
            <p:cNvSpPr/>
            <p:nvPr/>
          </p:nvSpPr>
          <p:spPr>
            <a:xfrm>
              <a:off x="894588" y="5301995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924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94588" y="4256531"/>
              <a:ext cx="681355" cy="783590"/>
            </a:xfrm>
            <a:custGeom>
              <a:avLst/>
              <a:gdLst/>
              <a:ahLst/>
              <a:cxnLst/>
              <a:rect l="l" t="t" r="r" b="b"/>
              <a:pathLst>
                <a:path w="681355" h="783589">
                  <a:moveTo>
                    <a:pt x="0" y="783336"/>
                  </a:moveTo>
                  <a:lnTo>
                    <a:pt x="153924" y="783336"/>
                  </a:lnTo>
                </a:path>
                <a:path w="681355" h="783589">
                  <a:moveTo>
                    <a:pt x="0" y="521208"/>
                  </a:moveTo>
                  <a:lnTo>
                    <a:pt x="153924" y="521208"/>
                  </a:lnTo>
                </a:path>
                <a:path w="681355" h="783589">
                  <a:moveTo>
                    <a:pt x="266700" y="521208"/>
                  </a:moveTo>
                  <a:lnTo>
                    <a:pt x="681228" y="521208"/>
                  </a:lnTo>
                </a:path>
                <a:path w="681355" h="783589">
                  <a:moveTo>
                    <a:pt x="0" y="262128"/>
                  </a:moveTo>
                  <a:lnTo>
                    <a:pt x="153924" y="262128"/>
                  </a:lnTo>
                </a:path>
                <a:path w="681355" h="783589">
                  <a:moveTo>
                    <a:pt x="266700" y="262128"/>
                  </a:moveTo>
                  <a:lnTo>
                    <a:pt x="681228" y="262128"/>
                  </a:lnTo>
                </a:path>
                <a:path w="681355" h="783589">
                  <a:moveTo>
                    <a:pt x="0" y="0"/>
                  </a:moveTo>
                  <a:lnTo>
                    <a:pt x="153924" y="0"/>
                  </a:lnTo>
                </a:path>
                <a:path w="681355" h="783589">
                  <a:moveTo>
                    <a:pt x="266700" y="0"/>
                  </a:moveTo>
                  <a:lnTo>
                    <a:pt x="681228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48512" y="4242815"/>
              <a:ext cx="113030" cy="1320165"/>
            </a:xfrm>
            <a:custGeom>
              <a:avLst/>
              <a:gdLst/>
              <a:ahLst/>
              <a:cxnLst/>
              <a:rect l="l" t="t" r="r" b="b"/>
              <a:pathLst>
                <a:path w="113030" h="1320164">
                  <a:moveTo>
                    <a:pt x="112775" y="0"/>
                  </a:moveTo>
                  <a:lnTo>
                    <a:pt x="0" y="0"/>
                  </a:lnTo>
                  <a:lnTo>
                    <a:pt x="0" y="1319783"/>
                  </a:lnTo>
                  <a:lnTo>
                    <a:pt x="112775" y="13197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71016" y="5301995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71016" y="4256531"/>
              <a:ext cx="832485" cy="783590"/>
            </a:xfrm>
            <a:custGeom>
              <a:avLst/>
              <a:gdLst/>
              <a:ahLst/>
              <a:cxnLst/>
              <a:rect l="l" t="t" r="r" b="b"/>
              <a:pathLst>
                <a:path w="832485" h="783589">
                  <a:moveTo>
                    <a:pt x="0" y="783336"/>
                  </a:moveTo>
                  <a:lnTo>
                    <a:pt x="304800" y="783336"/>
                  </a:lnTo>
                </a:path>
                <a:path w="832485" h="783589">
                  <a:moveTo>
                    <a:pt x="417576" y="521208"/>
                  </a:moveTo>
                  <a:lnTo>
                    <a:pt x="832104" y="521208"/>
                  </a:lnTo>
                </a:path>
                <a:path w="832485" h="783589">
                  <a:moveTo>
                    <a:pt x="417576" y="262128"/>
                  </a:moveTo>
                  <a:lnTo>
                    <a:pt x="832104" y="262128"/>
                  </a:lnTo>
                </a:path>
                <a:path w="832485" h="783589">
                  <a:moveTo>
                    <a:pt x="417576" y="0"/>
                  </a:moveTo>
                  <a:lnTo>
                    <a:pt x="832104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75816" y="4212335"/>
              <a:ext cx="113030" cy="1350645"/>
            </a:xfrm>
            <a:custGeom>
              <a:avLst/>
              <a:gdLst/>
              <a:ahLst/>
              <a:cxnLst/>
              <a:rect l="l" t="t" r="r" b="b"/>
              <a:pathLst>
                <a:path w="113030" h="1350645">
                  <a:moveTo>
                    <a:pt x="112776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112776" y="1350264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01368" y="5301995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01368" y="4256531"/>
              <a:ext cx="829310" cy="783590"/>
            </a:xfrm>
            <a:custGeom>
              <a:avLst/>
              <a:gdLst/>
              <a:ahLst/>
              <a:cxnLst/>
              <a:rect l="l" t="t" r="r" b="b"/>
              <a:pathLst>
                <a:path w="829310" h="783589">
                  <a:moveTo>
                    <a:pt x="0" y="783336"/>
                  </a:moveTo>
                  <a:lnTo>
                    <a:pt x="301751" y="783336"/>
                  </a:lnTo>
                </a:path>
                <a:path w="829310" h="783589">
                  <a:moveTo>
                    <a:pt x="414527" y="521208"/>
                  </a:moveTo>
                  <a:lnTo>
                    <a:pt x="829056" y="521208"/>
                  </a:lnTo>
                </a:path>
                <a:path w="829310" h="783589">
                  <a:moveTo>
                    <a:pt x="414527" y="262128"/>
                  </a:moveTo>
                  <a:lnTo>
                    <a:pt x="829056" y="262128"/>
                  </a:lnTo>
                </a:path>
                <a:path w="829310" h="783589">
                  <a:moveTo>
                    <a:pt x="414527" y="0"/>
                  </a:moveTo>
                  <a:lnTo>
                    <a:pt x="829056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03120" y="4197095"/>
              <a:ext cx="113030" cy="1365885"/>
            </a:xfrm>
            <a:custGeom>
              <a:avLst/>
              <a:gdLst/>
              <a:ahLst/>
              <a:cxnLst/>
              <a:rect l="l" t="t" r="r" b="b"/>
              <a:pathLst>
                <a:path w="113030" h="1365885">
                  <a:moveTo>
                    <a:pt x="112775" y="0"/>
                  </a:moveTo>
                  <a:lnTo>
                    <a:pt x="0" y="0"/>
                  </a:lnTo>
                  <a:lnTo>
                    <a:pt x="0" y="1365503"/>
                  </a:lnTo>
                  <a:lnTo>
                    <a:pt x="112775" y="136550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28672" y="5301995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28672" y="4256531"/>
              <a:ext cx="829310" cy="783590"/>
            </a:xfrm>
            <a:custGeom>
              <a:avLst/>
              <a:gdLst/>
              <a:ahLst/>
              <a:cxnLst/>
              <a:rect l="l" t="t" r="r" b="b"/>
              <a:pathLst>
                <a:path w="829310" h="783589">
                  <a:moveTo>
                    <a:pt x="0" y="783336"/>
                  </a:moveTo>
                  <a:lnTo>
                    <a:pt x="301751" y="783336"/>
                  </a:lnTo>
                </a:path>
                <a:path w="829310" h="783589">
                  <a:moveTo>
                    <a:pt x="414527" y="521208"/>
                  </a:moveTo>
                  <a:lnTo>
                    <a:pt x="829055" y="521208"/>
                  </a:lnTo>
                </a:path>
                <a:path w="829310" h="783589">
                  <a:moveTo>
                    <a:pt x="414527" y="262128"/>
                  </a:moveTo>
                  <a:lnTo>
                    <a:pt x="829055" y="262128"/>
                  </a:lnTo>
                </a:path>
                <a:path w="829310" h="783589">
                  <a:moveTo>
                    <a:pt x="414527" y="0"/>
                  </a:moveTo>
                  <a:lnTo>
                    <a:pt x="829055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30423" y="4190999"/>
              <a:ext cx="113030" cy="1371600"/>
            </a:xfrm>
            <a:custGeom>
              <a:avLst/>
              <a:gdLst/>
              <a:ahLst/>
              <a:cxnLst/>
              <a:rect l="l" t="t" r="r" b="b"/>
              <a:pathLst>
                <a:path w="113030" h="1371600">
                  <a:moveTo>
                    <a:pt x="1127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12775" y="137160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55976" y="5301995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55976" y="4256531"/>
              <a:ext cx="829310" cy="783590"/>
            </a:xfrm>
            <a:custGeom>
              <a:avLst/>
              <a:gdLst/>
              <a:ahLst/>
              <a:cxnLst/>
              <a:rect l="l" t="t" r="r" b="b"/>
              <a:pathLst>
                <a:path w="829310" h="783589">
                  <a:moveTo>
                    <a:pt x="0" y="783336"/>
                  </a:moveTo>
                  <a:lnTo>
                    <a:pt x="301751" y="783336"/>
                  </a:lnTo>
                </a:path>
                <a:path w="829310" h="783589">
                  <a:moveTo>
                    <a:pt x="414527" y="521208"/>
                  </a:moveTo>
                  <a:lnTo>
                    <a:pt x="829056" y="521208"/>
                  </a:lnTo>
                </a:path>
                <a:path w="829310" h="783589">
                  <a:moveTo>
                    <a:pt x="414527" y="262128"/>
                  </a:moveTo>
                  <a:lnTo>
                    <a:pt x="829056" y="262128"/>
                  </a:lnTo>
                </a:path>
                <a:path w="829310" h="783589">
                  <a:moveTo>
                    <a:pt x="414527" y="0"/>
                  </a:moveTo>
                  <a:lnTo>
                    <a:pt x="829056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57727" y="4169663"/>
              <a:ext cx="113030" cy="1393190"/>
            </a:xfrm>
            <a:custGeom>
              <a:avLst/>
              <a:gdLst/>
              <a:ahLst/>
              <a:cxnLst/>
              <a:rect l="l" t="t" r="r" b="b"/>
              <a:pathLst>
                <a:path w="113029" h="1393189">
                  <a:moveTo>
                    <a:pt x="112775" y="0"/>
                  </a:moveTo>
                  <a:lnTo>
                    <a:pt x="0" y="0"/>
                  </a:lnTo>
                  <a:lnTo>
                    <a:pt x="0" y="1392936"/>
                  </a:lnTo>
                  <a:lnTo>
                    <a:pt x="112775" y="139293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383280" y="5301995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752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83280" y="4256531"/>
              <a:ext cx="829310" cy="783590"/>
            </a:xfrm>
            <a:custGeom>
              <a:avLst/>
              <a:gdLst/>
              <a:ahLst/>
              <a:cxnLst/>
              <a:rect l="l" t="t" r="r" b="b"/>
              <a:pathLst>
                <a:path w="829310" h="783589">
                  <a:moveTo>
                    <a:pt x="0" y="783336"/>
                  </a:moveTo>
                  <a:lnTo>
                    <a:pt x="301752" y="783336"/>
                  </a:lnTo>
                </a:path>
                <a:path w="829310" h="783589">
                  <a:moveTo>
                    <a:pt x="414528" y="521208"/>
                  </a:moveTo>
                  <a:lnTo>
                    <a:pt x="829056" y="521208"/>
                  </a:lnTo>
                </a:path>
                <a:path w="829310" h="783589">
                  <a:moveTo>
                    <a:pt x="414528" y="262128"/>
                  </a:moveTo>
                  <a:lnTo>
                    <a:pt x="829056" y="262128"/>
                  </a:lnTo>
                </a:path>
                <a:path w="829310" h="783589">
                  <a:moveTo>
                    <a:pt x="414528" y="0"/>
                  </a:moveTo>
                  <a:lnTo>
                    <a:pt x="829056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85032" y="4130039"/>
              <a:ext cx="113030" cy="1432560"/>
            </a:xfrm>
            <a:custGeom>
              <a:avLst/>
              <a:gdLst/>
              <a:ahLst/>
              <a:cxnLst/>
              <a:rect l="l" t="t" r="r" b="b"/>
              <a:pathLst>
                <a:path w="113029" h="1432560">
                  <a:moveTo>
                    <a:pt x="112775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112775" y="143256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10583" y="5301995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910583" y="4256531"/>
              <a:ext cx="832485" cy="783590"/>
            </a:xfrm>
            <a:custGeom>
              <a:avLst/>
              <a:gdLst/>
              <a:ahLst/>
              <a:cxnLst/>
              <a:rect l="l" t="t" r="r" b="b"/>
              <a:pathLst>
                <a:path w="832485" h="783589">
                  <a:moveTo>
                    <a:pt x="0" y="783336"/>
                  </a:moveTo>
                  <a:lnTo>
                    <a:pt x="301751" y="783336"/>
                  </a:lnTo>
                </a:path>
                <a:path w="832485" h="783589">
                  <a:moveTo>
                    <a:pt x="414527" y="521208"/>
                  </a:moveTo>
                  <a:lnTo>
                    <a:pt x="832103" y="521208"/>
                  </a:lnTo>
                </a:path>
                <a:path w="832485" h="783589">
                  <a:moveTo>
                    <a:pt x="414527" y="262128"/>
                  </a:moveTo>
                  <a:lnTo>
                    <a:pt x="832103" y="262128"/>
                  </a:lnTo>
                </a:path>
                <a:path w="832485" h="783589">
                  <a:moveTo>
                    <a:pt x="414527" y="0"/>
                  </a:moveTo>
                  <a:lnTo>
                    <a:pt x="832103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212335" y="4136135"/>
              <a:ext cx="113030" cy="1426845"/>
            </a:xfrm>
            <a:custGeom>
              <a:avLst/>
              <a:gdLst/>
              <a:ahLst/>
              <a:cxnLst/>
              <a:rect l="l" t="t" r="r" b="b"/>
              <a:pathLst>
                <a:path w="113029" h="1426845">
                  <a:moveTo>
                    <a:pt x="112775" y="0"/>
                  </a:moveTo>
                  <a:lnTo>
                    <a:pt x="0" y="0"/>
                  </a:lnTo>
                  <a:lnTo>
                    <a:pt x="0" y="1426464"/>
                  </a:lnTo>
                  <a:lnTo>
                    <a:pt x="112775" y="142646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437888" y="5301995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37888" y="4256531"/>
              <a:ext cx="832485" cy="783590"/>
            </a:xfrm>
            <a:custGeom>
              <a:avLst/>
              <a:gdLst/>
              <a:ahLst/>
              <a:cxnLst/>
              <a:rect l="l" t="t" r="r" b="b"/>
              <a:pathLst>
                <a:path w="832485" h="783589">
                  <a:moveTo>
                    <a:pt x="0" y="783336"/>
                  </a:moveTo>
                  <a:lnTo>
                    <a:pt x="304800" y="783336"/>
                  </a:lnTo>
                </a:path>
                <a:path w="832485" h="783589">
                  <a:moveTo>
                    <a:pt x="414527" y="521208"/>
                  </a:moveTo>
                  <a:lnTo>
                    <a:pt x="832103" y="521208"/>
                  </a:lnTo>
                </a:path>
                <a:path w="832485" h="783589">
                  <a:moveTo>
                    <a:pt x="414527" y="262128"/>
                  </a:moveTo>
                  <a:lnTo>
                    <a:pt x="832103" y="262128"/>
                  </a:lnTo>
                </a:path>
                <a:path w="832485" h="783589">
                  <a:moveTo>
                    <a:pt x="414527" y="0"/>
                  </a:moveTo>
                  <a:lnTo>
                    <a:pt x="832103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42688" y="4111751"/>
              <a:ext cx="109855" cy="1450975"/>
            </a:xfrm>
            <a:custGeom>
              <a:avLst/>
              <a:gdLst/>
              <a:ahLst/>
              <a:cxnLst/>
              <a:rect l="l" t="t" r="r" b="b"/>
              <a:pathLst>
                <a:path w="109854" h="1450975">
                  <a:moveTo>
                    <a:pt x="109727" y="0"/>
                  </a:moveTo>
                  <a:lnTo>
                    <a:pt x="0" y="0"/>
                  </a:lnTo>
                  <a:lnTo>
                    <a:pt x="0" y="1450848"/>
                  </a:lnTo>
                  <a:lnTo>
                    <a:pt x="109727" y="1450848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65191" y="5301995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965191" y="4256531"/>
              <a:ext cx="681355" cy="783590"/>
            </a:xfrm>
            <a:custGeom>
              <a:avLst/>
              <a:gdLst/>
              <a:ahLst/>
              <a:cxnLst/>
              <a:rect l="l" t="t" r="r" b="b"/>
              <a:pathLst>
                <a:path w="681354" h="783589">
                  <a:moveTo>
                    <a:pt x="0" y="783336"/>
                  </a:moveTo>
                  <a:lnTo>
                    <a:pt x="304800" y="783336"/>
                  </a:lnTo>
                </a:path>
                <a:path w="681354" h="783589">
                  <a:moveTo>
                    <a:pt x="417575" y="521208"/>
                  </a:moveTo>
                  <a:lnTo>
                    <a:pt x="681228" y="521208"/>
                  </a:lnTo>
                </a:path>
                <a:path w="681354" h="783589">
                  <a:moveTo>
                    <a:pt x="417575" y="262128"/>
                  </a:moveTo>
                  <a:lnTo>
                    <a:pt x="681228" y="262128"/>
                  </a:lnTo>
                </a:path>
                <a:path w="681354" h="783589">
                  <a:moveTo>
                    <a:pt x="417575" y="0"/>
                  </a:moveTo>
                  <a:lnTo>
                    <a:pt x="681228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269991" y="4099559"/>
              <a:ext cx="113030" cy="1463040"/>
            </a:xfrm>
            <a:custGeom>
              <a:avLst/>
              <a:gdLst/>
              <a:ahLst/>
              <a:cxnLst/>
              <a:rect l="l" t="t" r="r" b="b"/>
              <a:pathLst>
                <a:path w="113029" h="1463039">
                  <a:moveTo>
                    <a:pt x="112775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12775" y="1463039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7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61288" y="4876799"/>
              <a:ext cx="3804285" cy="685800"/>
            </a:xfrm>
            <a:custGeom>
              <a:avLst/>
              <a:gdLst/>
              <a:ahLst/>
              <a:cxnLst/>
              <a:rect l="l" t="t" r="r" b="b"/>
              <a:pathLst>
                <a:path w="3804285" h="685800">
                  <a:moveTo>
                    <a:pt x="109728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09728" y="685800"/>
                  </a:lnTo>
                  <a:lnTo>
                    <a:pt x="109728" y="0"/>
                  </a:lnTo>
                  <a:close/>
                </a:path>
                <a:path w="3804285" h="685800">
                  <a:moveTo>
                    <a:pt x="640080" y="6096"/>
                  </a:moveTo>
                  <a:lnTo>
                    <a:pt x="527304" y="6096"/>
                  </a:lnTo>
                  <a:lnTo>
                    <a:pt x="527304" y="685800"/>
                  </a:lnTo>
                  <a:lnTo>
                    <a:pt x="640080" y="685800"/>
                  </a:lnTo>
                  <a:lnTo>
                    <a:pt x="640080" y="6096"/>
                  </a:lnTo>
                  <a:close/>
                </a:path>
                <a:path w="3804285" h="685800">
                  <a:moveTo>
                    <a:pt x="1167384" y="18288"/>
                  </a:moveTo>
                  <a:lnTo>
                    <a:pt x="1054608" y="18288"/>
                  </a:lnTo>
                  <a:lnTo>
                    <a:pt x="1054608" y="685800"/>
                  </a:lnTo>
                  <a:lnTo>
                    <a:pt x="1167384" y="685800"/>
                  </a:lnTo>
                  <a:lnTo>
                    <a:pt x="1167384" y="18288"/>
                  </a:lnTo>
                  <a:close/>
                </a:path>
                <a:path w="3804285" h="685800">
                  <a:moveTo>
                    <a:pt x="1694688" y="30480"/>
                  </a:moveTo>
                  <a:lnTo>
                    <a:pt x="1581912" y="30480"/>
                  </a:lnTo>
                  <a:lnTo>
                    <a:pt x="1581912" y="685800"/>
                  </a:lnTo>
                  <a:lnTo>
                    <a:pt x="1694688" y="685800"/>
                  </a:lnTo>
                  <a:lnTo>
                    <a:pt x="1694688" y="30480"/>
                  </a:lnTo>
                  <a:close/>
                </a:path>
                <a:path w="3804285" h="685800">
                  <a:moveTo>
                    <a:pt x="2221992" y="51816"/>
                  </a:moveTo>
                  <a:lnTo>
                    <a:pt x="2109203" y="51816"/>
                  </a:lnTo>
                  <a:lnTo>
                    <a:pt x="2109203" y="685800"/>
                  </a:lnTo>
                  <a:lnTo>
                    <a:pt x="2221992" y="685800"/>
                  </a:lnTo>
                  <a:lnTo>
                    <a:pt x="2221992" y="51816"/>
                  </a:lnTo>
                  <a:close/>
                </a:path>
                <a:path w="3804285" h="685800">
                  <a:moveTo>
                    <a:pt x="2749296" y="60960"/>
                  </a:moveTo>
                  <a:lnTo>
                    <a:pt x="2636520" y="60960"/>
                  </a:lnTo>
                  <a:lnTo>
                    <a:pt x="2636520" y="685800"/>
                  </a:lnTo>
                  <a:lnTo>
                    <a:pt x="2749296" y="685800"/>
                  </a:lnTo>
                  <a:lnTo>
                    <a:pt x="2749296" y="60960"/>
                  </a:lnTo>
                  <a:close/>
                </a:path>
                <a:path w="3804285" h="685800">
                  <a:moveTo>
                    <a:pt x="3276600" y="70104"/>
                  </a:moveTo>
                  <a:lnTo>
                    <a:pt x="3163824" y="70104"/>
                  </a:lnTo>
                  <a:lnTo>
                    <a:pt x="3163824" y="685800"/>
                  </a:lnTo>
                  <a:lnTo>
                    <a:pt x="3276600" y="685800"/>
                  </a:lnTo>
                  <a:lnTo>
                    <a:pt x="3276600" y="70104"/>
                  </a:lnTo>
                  <a:close/>
                </a:path>
                <a:path w="3804285" h="685800">
                  <a:moveTo>
                    <a:pt x="3803904" y="67056"/>
                  </a:moveTo>
                  <a:lnTo>
                    <a:pt x="3691128" y="67056"/>
                  </a:lnTo>
                  <a:lnTo>
                    <a:pt x="3691128" y="685800"/>
                  </a:lnTo>
                  <a:lnTo>
                    <a:pt x="3803904" y="685800"/>
                  </a:lnTo>
                  <a:lnTo>
                    <a:pt x="3803904" y="67056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95544" y="5301995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0" y="0"/>
                  </a:moveTo>
                  <a:lnTo>
                    <a:pt x="150875" y="0"/>
                  </a:lnTo>
                </a:path>
              </a:pathLst>
            </a:custGeom>
            <a:ln w="914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95544" y="5039867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0" y="0"/>
                  </a:moveTo>
                  <a:lnTo>
                    <a:pt x="150875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82767" y="4946903"/>
              <a:ext cx="113030" cy="615950"/>
            </a:xfrm>
            <a:custGeom>
              <a:avLst/>
              <a:gdLst/>
              <a:ahLst/>
              <a:cxnLst/>
              <a:rect l="l" t="t" r="r" b="b"/>
              <a:pathLst>
                <a:path w="113029" h="615950">
                  <a:moveTo>
                    <a:pt x="112776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12776" y="615696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94588" y="5561075"/>
              <a:ext cx="4752340" cy="0"/>
            </a:xfrm>
            <a:custGeom>
              <a:avLst/>
              <a:gdLst/>
              <a:ahLst/>
              <a:cxnLst/>
              <a:rect l="l" t="t" r="r" b="b"/>
              <a:pathLst>
                <a:path w="4752340">
                  <a:moveTo>
                    <a:pt x="0" y="0"/>
                  </a:moveTo>
                  <a:lnTo>
                    <a:pt x="4751832" y="0"/>
                  </a:lnTo>
                </a:path>
              </a:pathLst>
            </a:custGeom>
            <a:ln w="9144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61288" y="4126991"/>
              <a:ext cx="4221480" cy="899160"/>
            </a:xfrm>
            <a:custGeom>
              <a:avLst/>
              <a:gdLst/>
              <a:ahLst/>
              <a:cxnLst/>
              <a:rect l="l" t="t" r="r" b="b"/>
              <a:pathLst>
                <a:path w="4221480" h="899160">
                  <a:moveTo>
                    <a:pt x="0" y="579119"/>
                  </a:moveTo>
                  <a:lnTo>
                    <a:pt x="527304" y="899159"/>
                  </a:lnTo>
                  <a:lnTo>
                    <a:pt x="1054608" y="652271"/>
                  </a:lnTo>
                  <a:lnTo>
                    <a:pt x="1581912" y="652271"/>
                  </a:lnTo>
                  <a:lnTo>
                    <a:pt x="2109216" y="652271"/>
                  </a:lnTo>
                  <a:lnTo>
                    <a:pt x="2636520" y="390143"/>
                  </a:lnTo>
                  <a:lnTo>
                    <a:pt x="3163824" y="246887"/>
                  </a:lnTo>
                  <a:lnTo>
                    <a:pt x="3691128" y="195071"/>
                  </a:lnTo>
                  <a:lnTo>
                    <a:pt x="4221480" y="0"/>
                  </a:lnTo>
                </a:path>
              </a:pathLst>
            </a:custGeom>
            <a:ln w="30480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741676" y="4588763"/>
              <a:ext cx="70485" cy="189230"/>
            </a:xfrm>
            <a:custGeom>
              <a:avLst/>
              <a:gdLst/>
              <a:ahLst/>
              <a:cxnLst/>
              <a:rect l="l" t="t" r="r" b="b"/>
              <a:pathLst>
                <a:path w="70485" h="189229">
                  <a:moveTo>
                    <a:pt x="0" y="188975"/>
                  </a:moveTo>
                  <a:lnTo>
                    <a:pt x="15240" y="0"/>
                  </a:lnTo>
                  <a:lnTo>
                    <a:pt x="70104" y="0"/>
                  </a:lnTo>
                </a:path>
              </a:pathLst>
            </a:custGeom>
            <a:ln w="9144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894588" y="3994403"/>
            <a:ext cx="4752340" cy="0"/>
          </a:xfrm>
          <a:custGeom>
            <a:avLst/>
            <a:gdLst/>
            <a:ahLst/>
            <a:cxnLst/>
            <a:rect l="l" t="t" r="r" b="b"/>
            <a:pathLst>
              <a:path w="4752340">
                <a:moveTo>
                  <a:pt x="0" y="0"/>
                </a:moveTo>
                <a:lnTo>
                  <a:pt x="4751832" y="0"/>
                </a:lnTo>
              </a:path>
            </a:pathLst>
          </a:custGeom>
          <a:ln w="914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1253439" y="4597400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95" dirty="0"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781936" y="4916881"/>
            <a:ext cx="292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98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3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310129" y="4669282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838069" y="4477639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366008" y="4669282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892041" y="4408170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420870" y="4264532"/>
            <a:ext cx="346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3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948173" y="4211777"/>
            <a:ext cx="3517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latin typeface="Arial"/>
                <a:cs typeface="Arial"/>
              </a:rPr>
              <a:t>1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775705" y="4061157"/>
            <a:ext cx="250825" cy="15913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45" dirty="0">
                <a:latin typeface="Arial"/>
                <a:cs typeface="Arial"/>
              </a:rPr>
              <a:t>1</a:t>
            </a:r>
            <a:r>
              <a:rPr sz="1200" spc="-4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55" dirty="0">
                <a:latin typeface="Arial"/>
                <a:cs typeface="Arial"/>
              </a:rPr>
              <a:t>98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50" dirty="0"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spc="-55" dirty="0"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477636" y="3877436"/>
            <a:ext cx="549910" cy="34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ts val="1265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4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sz="1200" spc="-95" dirty="0">
                <a:latin typeface="Arial"/>
                <a:cs typeface="Arial"/>
              </a:rPr>
              <a:t>105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05459" y="3799077"/>
            <a:ext cx="263525" cy="185356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715"/>
              </a:spcBef>
            </a:pPr>
            <a:r>
              <a:rPr sz="1200" spc="-50" dirty="0">
                <a:latin typeface="Arial"/>
                <a:cs typeface="Arial"/>
              </a:rPr>
              <a:t>60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200" spc="-75" dirty="0">
                <a:latin typeface="Arial"/>
                <a:cs typeface="Arial"/>
              </a:rPr>
              <a:t>5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200" spc="-50" dirty="0">
                <a:latin typeface="Arial"/>
                <a:cs typeface="Arial"/>
              </a:rPr>
              <a:t>4</a:t>
            </a:r>
            <a:r>
              <a:rPr sz="1200" spc="-4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62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15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615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615"/>
              </a:spcBef>
            </a:pP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01064" y="5641949"/>
            <a:ext cx="4547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5305" algn="l"/>
                <a:tab pos="1067435" algn="l"/>
                <a:tab pos="1590675" algn="l"/>
                <a:tab pos="2121535" algn="l"/>
                <a:tab pos="2646045" algn="l"/>
                <a:tab pos="3181350" algn="l"/>
                <a:tab pos="3702050" algn="l"/>
                <a:tab pos="4229100" algn="l"/>
              </a:tabLst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3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25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95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4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55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4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27304" y="6309359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40" h="82550">
                <a:moveTo>
                  <a:pt x="243839" y="0"/>
                </a:moveTo>
                <a:lnTo>
                  <a:pt x="0" y="0"/>
                </a:lnTo>
                <a:lnTo>
                  <a:pt x="0" y="82295"/>
                </a:lnTo>
                <a:lnTo>
                  <a:pt x="243839" y="82295"/>
                </a:lnTo>
                <a:lnTo>
                  <a:pt x="243839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82039" y="6309359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40" h="82550">
                <a:moveTo>
                  <a:pt x="243840" y="0"/>
                </a:moveTo>
                <a:lnTo>
                  <a:pt x="0" y="0"/>
                </a:lnTo>
                <a:lnTo>
                  <a:pt x="0" y="82295"/>
                </a:lnTo>
                <a:lnTo>
                  <a:pt x="243840" y="82295"/>
                </a:lnTo>
                <a:lnTo>
                  <a:pt x="243840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53511" y="63520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0480">
            <a:solidFill>
              <a:srgbClr val="90B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751128" y="6233871"/>
            <a:ext cx="532320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1750">
              <a:lnSpc>
                <a:spcPct val="103200"/>
              </a:lnSpc>
              <a:spcBef>
                <a:spcPts val="50"/>
              </a:spcBef>
              <a:tabLst>
                <a:tab pos="600075" algn="l"/>
                <a:tab pos="2471420" algn="l"/>
              </a:tabLst>
            </a:pPr>
            <a:r>
              <a:rPr sz="1200" spc="-65" dirty="0">
                <a:latin typeface="Arial"/>
                <a:cs typeface="Arial"/>
              </a:rPr>
              <a:t>РФ	</a:t>
            </a:r>
            <a:r>
              <a:rPr sz="1200" spc="-40" dirty="0">
                <a:latin typeface="Arial"/>
                <a:cs typeface="Arial"/>
              </a:rPr>
              <a:t>Ханты-Мансийский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АО	</a:t>
            </a:r>
            <a:r>
              <a:rPr sz="1200" spc="-105" dirty="0">
                <a:latin typeface="Arial"/>
                <a:cs typeface="Arial"/>
              </a:rPr>
              <a:t>% </a:t>
            </a:r>
            <a:r>
              <a:rPr sz="1200" spc="-90" dirty="0">
                <a:latin typeface="Arial"/>
                <a:cs typeface="Arial"/>
              </a:rPr>
              <a:t>ВРП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отношению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предыдущему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году  </a:t>
            </a: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20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Сравнение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добычи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нефти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ХМАО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общероссийских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показателей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с</a:t>
            </a:r>
            <a:endParaRPr sz="1200">
              <a:latin typeface="Arial"/>
              <a:cs typeface="Arial"/>
            </a:endParaRPr>
          </a:p>
          <a:p>
            <a:pPr marL="1808480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зависимостью 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ВРП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47115" y="3603752"/>
            <a:ext cx="4817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19</a:t>
            </a:r>
            <a:r>
              <a:rPr sz="1200" spc="-85" dirty="0">
                <a:latin typeface="Arial"/>
                <a:cs typeface="Arial"/>
              </a:rPr>
              <a:t> –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Экономическое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положение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УрФО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структуре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субъектов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145" dirty="0">
                <a:latin typeface="Arial"/>
                <a:cs typeface="Arial"/>
              </a:rPr>
              <a:t>КЛАСТЕРНЫЙ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АНАЛИЗ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УРФО: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СОЦИАЛЬНО-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45" dirty="0">
                <a:latin typeface="Arial"/>
                <a:cs typeface="Arial"/>
              </a:rPr>
              <a:t>ЭКОНОМИЧЕСКАЯ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ХАРАКТЕРИСТИКА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1709272" y="6291173"/>
            <a:ext cx="3797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70" dirty="0">
                <a:solidFill>
                  <a:srgbClr val="40B9D2"/>
                </a:solidFill>
                <a:latin typeface="Arial"/>
                <a:cs typeface="Arial"/>
              </a:rPr>
              <a:t>11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2515" y="1181608"/>
          <a:ext cx="5881370" cy="202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582295">
                        <a:lnSpc>
                          <a:spcPts val="1839"/>
                        </a:lnSpc>
                      </a:pPr>
                      <a:r>
                        <a:rPr sz="1600" b="1" spc="-114" dirty="0">
                          <a:latin typeface="Arial"/>
                          <a:cs typeface="Arial"/>
                        </a:rPr>
                        <a:t>ОЭС/</a:t>
                      </a:r>
                      <a:r>
                        <a:rPr sz="16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0" dirty="0">
                          <a:latin typeface="Arial"/>
                          <a:cs typeface="Arial"/>
                        </a:rPr>
                        <a:t>Энергозона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75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Выработк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4625" marR="16129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а,</a:t>
                      </a:r>
                      <a:r>
                        <a:rPr sz="12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млрд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кВт*ч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75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Относит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ельно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2018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9539">
                        <a:lnSpc>
                          <a:spcPts val="1405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года,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375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Потребл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87960" marR="175260" indent="8890" algn="just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млрд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75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Относит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ельно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2018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ts val="1405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года,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Восток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(с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учетом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изолированных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ЭС)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Сибирь (с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учетом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изолированных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ЭС)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Урал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340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Средняя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Волга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Центр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Северо-Запад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Юг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29412" y="279044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3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2488692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3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29412" y="1208150"/>
            <a:ext cx="5041900" cy="1109980"/>
            <a:chOff x="629412" y="1208150"/>
            <a:chExt cx="5041900" cy="1109980"/>
          </a:xfrm>
        </p:grpSpPr>
        <p:sp>
          <p:nvSpPr>
            <p:cNvPr id="6" name="object 6"/>
            <p:cNvSpPr/>
            <p:nvPr/>
          </p:nvSpPr>
          <p:spPr>
            <a:xfrm>
              <a:off x="629412" y="1278635"/>
              <a:ext cx="5041900" cy="905510"/>
            </a:xfrm>
            <a:custGeom>
              <a:avLst/>
              <a:gdLst/>
              <a:ahLst/>
              <a:cxnLst/>
              <a:rect l="l" t="t" r="r" b="b"/>
              <a:pathLst>
                <a:path w="5041900" h="905510">
                  <a:moveTo>
                    <a:pt x="0" y="905255"/>
                  </a:moveTo>
                  <a:lnTo>
                    <a:pt x="5041392" y="905255"/>
                  </a:lnTo>
                </a:path>
                <a:path w="5041900" h="905510">
                  <a:moveTo>
                    <a:pt x="0" y="603503"/>
                  </a:moveTo>
                  <a:lnTo>
                    <a:pt x="5041392" y="603503"/>
                  </a:lnTo>
                </a:path>
                <a:path w="5041900" h="905510">
                  <a:moveTo>
                    <a:pt x="0" y="301751"/>
                  </a:moveTo>
                  <a:lnTo>
                    <a:pt x="5041392" y="301751"/>
                  </a:lnTo>
                </a:path>
                <a:path w="5041900" h="905510">
                  <a:moveTo>
                    <a:pt x="0" y="0"/>
                  </a:moveTo>
                  <a:lnTo>
                    <a:pt x="504139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396" y="1242059"/>
              <a:ext cx="4535805" cy="935990"/>
            </a:xfrm>
            <a:custGeom>
              <a:avLst/>
              <a:gdLst/>
              <a:ahLst/>
              <a:cxnLst/>
              <a:rect l="l" t="t" r="r" b="b"/>
              <a:pathLst>
                <a:path w="4535805" h="935989">
                  <a:moveTo>
                    <a:pt x="0" y="935736"/>
                  </a:moveTo>
                  <a:lnTo>
                    <a:pt x="502919" y="597407"/>
                  </a:lnTo>
                  <a:lnTo>
                    <a:pt x="1005840" y="399288"/>
                  </a:lnTo>
                  <a:lnTo>
                    <a:pt x="1511808" y="454151"/>
                  </a:lnTo>
                  <a:lnTo>
                    <a:pt x="2014727" y="356615"/>
                  </a:lnTo>
                  <a:lnTo>
                    <a:pt x="2520695" y="475488"/>
                  </a:lnTo>
                  <a:lnTo>
                    <a:pt x="3023616" y="441960"/>
                  </a:lnTo>
                  <a:lnTo>
                    <a:pt x="3526536" y="301751"/>
                  </a:lnTo>
                  <a:lnTo>
                    <a:pt x="4032504" y="112775"/>
                  </a:lnTo>
                  <a:lnTo>
                    <a:pt x="4535424" y="0"/>
                  </a:lnTo>
                </a:path>
              </a:pathLst>
            </a:custGeom>
            <a:ln w="2743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471" y="2143886"/>
              <a:ext cx="70103" cy="70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0391" y="1805558"/>
              <a:ext cx="70103" cy="70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3311" y="1607438"/>
              <a:ext cx="70104" cy="70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9279" y="1662302"/>
              <a:ext cx="70104" cy="70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2198" y="1564766"/>
              <a:ext cx="70104" cy="70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8166" y="1683638"/>
              <a:ext cx="70104" cy="70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1087" y="1650110"/>
              <a:ext cx="70104" cy="70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4007" y="1509902"/>
              <a:ext cx="70104" cy="70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9975" y="1320926"/>
              <a:ext cx="70104" cy="70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82895" y="1208150"/>
              <a:ext cx="70104" cy="70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2396" y="1507235"/>
              <a:ext cx="4535805" cy="774700"/>
            </a:xfrm>
            <a:custGeom>
              <a:avLst/>
              <a:gdLst/>
              <a:ahLst/>
              <a:cxnLst/>
              <a:rect l="l" t="t" r="r" b="b"/>
              <a:pathLst>
                <a:path w="4535805" h="774700">
                  <a:moveTo>
                    <a:pt x="0" y="774191"/>
                  </a:moveTo>
                  <a:lnTo>
                    <a:pt x="502919" y="405384"/>
                  </a:lnTo>
                  <a:lnTo>
                    <a:pt x="1005840" y="259079"/>
                  </a:lnTo>
                  <a:lnTo>
                    <a:pt x="1511808" y="210312"/>
                  </a:lnTo>
                  <a:lnTo>
                    <a:pt x="2014727" y="36575"/>
                  </a:lnTo>
                  <a:lnTo>
                    <a:pt x="2520695" y="176784"/>
                  </a:lnTo>
                  <a:lnTo>
                    <a:pt x="3023616" y="115824"/>
                  </a:lnTo>
                  <a:lnTo>
                    <a:pt x="3526536" y="6096"/>
                  </a:lnTo>
                  <a:lnTo>
                    <a:pt x="4032504" y="0"/>
                  </a:lnTo>
                  <a:lnTo>
                    <a:pt x="4535424" y="54863"/>
                  </a:lnTo>
                </a:path>
              </a:pathLst>
            </a:custGeom>
            <a:ln w="27432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471" y="2247518"/>
              <a:ext cx="70103" cy="701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50391" y="1878710"/>
              <a:ext cx="70103" cy="70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3311" y="1732406"/>
              <a:ext cx="70104" cy="701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9279" y="1683638"/>
              <a:ext cx="70104" cy="701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2198" y="1509902"/>
              <a:ext cx="70104" cy="701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8166" y="1650110"/>
              <a:ext cx="70104" cy="701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71087" y="1589150"/>
              <a:ext cx="70104" cy="701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4007" y="1479422"/>
              <a:ext cx="70104" cy="701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9975" y="1473326"/>
              <a:ext cx="70104" cy="701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82895" y="1528190"/>
              <a:ext cx="70104" cy="701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29412" y="973836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3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412" y="3092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3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9674" y="1157173"/>
            <a:ext cx="5345430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265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200" spc="-50" dirty="0">
                <a:latin typeface="Arial"/>
                <a:cs typeface="Arial"/>
              </a:rPr>
              <a:t>260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944"/>
              </a:spcBef>
            </a:pPr>
            <a:r>
              <a:rPr sz="1200" spc="-80" dirty="0">
                <a:latin typeface="Arial"/>
                <a:cs typeface="Arial"/>
              </a:rPr>
              <a:t>255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945"/>
              </a:spcBef>
            </a:pPr>
            <a:r>
              <a:rPr sz="1200" spc="-65" dirty="0"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945"/>
              </a:spcBef>
            </a:pPr>
            <a:r>
              <a:rPr sz="1200" spc="-70" dirty="0">
                <a:latin typeface="Arial"/>
                <a:cs typeface="Arial"/>
              </a:rPr>
              <a:t>245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40"/>
              </a:spcBef>
            </a:pPr>
            <a:r>
              <a:rPr sz="1200" spc="-55" dirty="0">
                <a:latin typeface="Arial"/>
                <a:cs typeface="Arial"/>
              </a:rPr>
              <a:t>240</a:t>
            </a:r>
            <a:endParaRPr sz="12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944"/>
              </a:spcBef>
            </a:pPr>
            <a:r>
              <a:rPr sz="1200" spc="-95" dirty="0">
                <a:latin typeface="Arial"/>
                <a:cs typeface="Arial"/>
              </a:rPr>
              <a:t>235</a:t>
            </a:r>
            <a:endParaRPr sz="1200">
              <a:latin typeface="Arial"/>
              <a:cs typeface="Arial"/>
            </a:endParaRPr>
          </a:p>
          <a:p>
            <a:pPr marL="490855">
              <a:lnSpc>
                <a:spcPct val="100000"/>
              </a:lnSpc>
              <a:spcBef>
                <a:spcPts val="120"/>
              </a:spcBef>
              <a:tabLst>
                <a:tab pos="999490" algn="l"/>
                <a:tab pos="1498600" algn="l"/>
                <a:tab pos="2007870" algn="l"/>
                <a:tab pos="2506980" algn="l"/>
                <a:tab pos="3013710" algn="l"/>
                <a:tab pos="3514725" algn="l"/>
                <a:tab pos="4025900" algn="l"/>
                <a:tab pos="4523740" algn="l"/>
                <a:tab pos="5026660" algn="l"/>
              </a:tabLst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3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25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95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4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155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120" dirty="0">
                <a:latin typeface="Arial"/>
                <a:cs typeface="Arial"/>
              </a:rPr>
              <a:t>1</a:t>
            </a:r>
            <a:r>
              <a:rPr sz="1200" spc="-4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4304" y="854709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165" dirty="0">
                <a:latin typeface="Arial"/>
                <a:cs typeface="Arial"/>
              </a:rPr>
              <a:t>7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51660" y="3555491"/>
            <a:ext cx="243839" cy="70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3635" y="3555491"/>
            <a:ext cx="243839" cy="70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65632" y="4163517"/>
            <a:ext cx="4937760" cy="1511935"/>
            <a:chOff x="865632" y="4163517"/>
            <a:chExt cx="4937760" cy="1511935"/>
          </a:xfrm>
        </p:grpSpPr>
        <p:sp>
          <p:nvSpPr>
            <p:cNvPr id="36" name="object 36"/>
            <p:cNvSpPr/>
            <p:nvPr/>
          </p:nvSpPr>
          <p:spPr>
            <a:xfrm>
              <a:off x="867156" y="4204715"/>
              <a:ext cx="4935220" cy="1280160"/>
            </a:xfrm>
            <a:custGeom>
              <a:avLst/>
              <a:gdLst/>
              <a:ahLst/>
              <a:cxnLst/>
              <a:rect l="l" t="t" r="r" b="b"/>
              <a:pathLst>
                <a:path w="4935220" h="1280160">
                  <a:moveTo>
                    <a:pt x="0" y="1280159"/>
                  </a:moveTo>
                  <a:lnTo>
                    <a:pt x="4934711" y="1280159"/>
                  </a:lnTo>
                </a:path>
                <a:path w="4935220" h="1280160">
                  <a:moveTo>
                    <a:pt x="0" y="1097279"/>
                  </a:moveTo>
                  <a:lnTo>
                    <a:pt x="4934711" y="1097279"/>
                  </a:lnTo>
                </a:path>
                <a:path w="4935220" h="1280160">
                  <a:moveTo>
                    <a:pt x="0" y="731519"/>
                  </a:moveTo>
                  <a:lnTo>
                    <a:pt x="4934711" y="731519"/>
                  </a:lnTo>
                </a:path>
                <a:path w="4935220" h="1280160">
                  <a:moveTo>
                    <a:pt x="0" y="548639"/>
                  </a:moveTo>
                  <a:lnTo>
                    <a:pt x="4934711" y="548639"/>
                  </a:lnTo>
                </a:path>
                <a:path w="4935220" h="1280160">
                  <a:moveTo>
                    <a:pt x="0" y="365759"/>
                  </a:moveTo>
                  <a:lnTo>
                    <a:pt x="4934711" y="365759"/>
                  </a:lnTo>
                </a:path>
                <a:path w="4935220" h="1280160">
                  <a:moveTo>
                    <a:pt x="0" y="182879"/>
                  </a:moveTo>
                  <a:lnTo>
                    <a:pt x="4934711" y="182879"/>
                  </a:lnTo>
                </a:path>
                <a:path w="4935220" h="1280160">
                  <a:moveTo>
                    <a:pt x="0" y="0"/>
                  </a:moveTo>
                  <a:lnTo>
                    <a:pt x="493471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680" y="4163517"/>
              <a:ext cx="4801997" cy="15118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3648" y="4194098"/>
              <a:ext cx="4801997" cy="14812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1352" y="4187913"/>
              <a:ext cx="4716653" cy="1482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6320" y="4218393"/>
              <a:ext cx="4716653" cy="14522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5632" y="5669280"/>
              <a:ext cx="4937760" cy="0"/>
            </a:xfrm>
            <a:custGeom>
              <a:avLst/>
              <a:gdLst/>
              <a:ahLst/>
              <a:cxnLst/>
              <a:rect l="l" t="t" r="r" b="b"/>
              <a:pathLst>
                <a:path w="4937760">
                  <a:moveTo>
                    <a:pt x="0" y="0"/>
                  </a:moveTo>
                  <a:lnTo>
                    <a:pt x="4937759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40588" y="3903979"/>
            <a:ext cx="56019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900000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200" spc="-55" dirty="0">
                <a:latin typeface="Arial"/>
                <a:cs typeface="Arial"/>
              </a:rPr>
              <a:t>800000</a:t>
            </a:r>
            <a:endParaRPr sz="1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sz="1200" spc="-75" dirty="0">
                <a:latin typeface="Arial"/>
                <a:cs typeface="Arial"/>
              </a:rPr>
              <a:t>700000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600000</a:t>
            </a:r>
            <a:endParaRPr sz="12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1200" spc="-60" dirty="0">
                <a:latin typeface="Arial"/>
                <a:cs typeface="Arial"/>
              </a:rPr>
              <a:t>500000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tabLst>
                <a:tab pos="626110" algn="l"/>
                <a:tab pos="5588635" algn="l"/>
              </a:tabLst>
            </a:pPr>
            <a:r>
              <a:rPr sz="1200" spc="-50" dirty="0">
                <a:latin typeface="Arial"/>
                <a:cs typeface="Arial"/>
              </a:rPr>
              <a:t>400000	</a:t>
            </a:r>
            <a:r>
              <a:rPr sz="1200" u="sng" spc="-14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</a:pPr>
            <a:r>
              <a:rPr sz="1200" spc="-70" dirty="0">
                <a:latin typeface="Arial"/>
                <a:cs typeface="Arial"/>
              </a:rPr>
              <a:t>300000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sz="1200" spc="-60" dirty="0">
                <a:latin typeface="Arial"/>
                <a:cs typeface="Arial"/>
              </a:rPr>
              <a:t>200000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1200" spc="-70" dirty="0">
                <a:latin typeface="Arial"/>
                <a:cs typeface="Arial"/>
              </a:rPr>
              <a:t>100000</a:t>
            </a:r>
            <a:endParaRPr sz="12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0006" y="3469894"/>
            <a:ext cx="5177155" cy="36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ts val="1330"/>
              </a:lnSpc>
              <a:spcBef>
                <a:spcPts val="100"/>
              </a:spcBef>
              <a:tabLst>
                <a:tab pos="1332230" algn="l"/>
              </a:tabLst>
            </a:pPr>
            <a:r>
              <a:rPr sz="1200" spc="-55" dirty="0">
                <a:latin typeface="Arial"/>
                <a:cs typeface="Arial"/>
              </a:rPr>
              <a:t>Потребление	</a:t>
            </a:r>
            <a:r>
              <a:rPr sz="1200" spc="-50" dirty="0">
                <a:latin typeface="Arial"/>
                <a:cs typeface="Arial"/>
              </a:rPr>
              <a:t>Выработка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30"/>
              </a:lnSpc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0" dirty="0">
                <a:latin typeface="Arial"/>
                <a:cs typeface="Arial"/>
              </a:rPr>
              <a:t>23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Динамика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выработки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потребления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Уральского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0427" y="5835053"/>
            <a:ext cx="4927041" cy="3584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91689" y="6404305"/>
            <a:ext cx="89154" cy="864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9242" y="6404305"/>
            <a:ext cx="89154" cy="864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30046" y="6279560"/>
            <a:ext cx="4827905" cy="4838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80795">
              <a:lnSpc>
                <a:spcPct val="100000"/>
              </a:lnSpc>
              <a:spcBef>
                <a:spcPts val="465"/>
              </a:spcBef>
              <a:tabLst>
                <a:tab pos="2269490" algn="l"/>
              </a:tabLst>
            </a:pPr>
            <a:r>
              <a:rPr sz="1200" spc="-60" dirty="0">
                <a:latin typeface="Arial"/>
                <a:cs typeface="Arial"/>
              </a:rPr>
              <a:t>Генерация	</a:t>
            </a:r>
            <a:r>
              <a:rPr sz="1200" spc="-55" dirty="0">
                <a:latin typeface="Arial"/>
                <a:cs typeface="Arial"/>
              </a:rPr>
              <a:t>Потребление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24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Потребление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генерация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УФО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2019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43116" y="5015484"/>
            <a:ext cx="2359660" cy="0"/>
          </a:xfrm>
          <a:custGeom>
            <a:avLst/>
            <a:gdLst/>
            <a:ahLst/>
            <a:cxnLst/>
            <a:rect l="l" t="t" r="r" b="b"/>
            <a:pathLst>
              <a:path w="2359659">
                <a:moveTo>
                  <a:pt x="0" y="0"/>
                </a:moveTo>
                <a:lnTo>
                  <a:pt x="2359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43116" y="3814571"/>
            <a:ext cx="2359660" cy="0"/>
          </a:xfrm>
          <a:custGeom>
            <a:avLst/>
            <a:gdLst/>
            <a:ahLst/>
            <a:cxnLst/>
            <a:rect l="l" t="t" r="r" b="b"/>
            <a:pathLst>
              <a:path w="2359659">
                <a:moveTo>
                  <a:pt x="0" y="0"/>
                </a:moveTo>
                <a:lnTo>
                  <a:pt x="2359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43116" y="5317235"/>
            <a:ext cx="2359660" cy="0"/>
          </a:xfrm>
          <a:custGeom>
            <a:avLst/>
            <a:gdLst/>
            <a:ahLst/>
            <a:cxnLst/>
            <a:rect l="l" t="t" r="r" b="b"/>
            <a:pathLst>
              <a:path w="2359659">
                <a:moveTo>
                  <a:pt x="0" y="0"/>
                </a:moveTo>
                <a:lnTo>
                  <a:pt x="2359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3116" y="3932682"/>
            <a:ext cx="2359152" cy="902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098285" y="5199379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26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99809" y="4898897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8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08572" y="4598289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08953" y="4297121"/>
            <a:ext cx="4083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70" dirty="0">
                <a:latin typeface="Arial"/>
                <a:cs typeface="Arial"/>
              </a:rPr>
              <a:t>2</a:t>
            </a:r>
            <a:r>
              <a:rPr sz="1200" spc="-45" dirty="0">
                <a:latin typeface="Arial"/>
                <a:cs typeface="Arial"/>
              </a:rPr>
              <a:t>00</a:t>
            </a: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07938" y="3996944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45" dirty="0">
                <a:latin typeface="Arial"/>
                <a:cs typeface="Arial"/>
              </a:rPr>
              <a:t>4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06795" y="3696461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50" dirty="0">
                <a:latin typeface="Arial"/>
                <a:cs typeface="Arial"/>
              </a:rPr>
              <a:t>6</a:t>
            </a:r>
            <a:r>
              <a:rPr sz="1200" spc="-40" dirty="0">
                <a:latin typeface="Arial"/>
                <a:cs typeface="Arial"/>
              </a:rPr>
              <a:t>0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21604" y="5402731"/>
            <a:ext cx="2341880" cy="3822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970">
              <a:lnSpc>
                <a:spcPts val="1230"/>
              </a:lnSpc>
            </a:pPr>
            <a:r>
              <a:rPr sz="1200" spc="-50" dirty="0">
                <a:latin typeface="Arial"/>
                <a:cs typeface="Arial"/>
              </a:rPr>
              <a:t>00:00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Arial"/>
                <a:cs typeface="Arial"/>
              </a:rPr>
              <a:t>02:00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sz="1200" spc="-50" dirty="0">
                <a:latin typeface="Arial"/>
                <a:cs typeface="Arial"/>
              </a:rPr>
              <a:t>04:00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latin typeface="Arial"/>
                <a:cs typeface="Arial"/>
              </a:rPr>
              <a:t>0</a:t>
            </a:r>
            <a:r>
              <a:rPr sz="1200" spc="-10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10"/>
              </a:spcBef>
            </a:pPr>
            <a:r>
              <a:rPr sz="1200" spc="-50" dirty="0">
                <a:latin typeface="Arial"/>
                <a:cs typeface="Arial"/>
              </a:rPr>
              <a:t>08:00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1200" spc="-65" dirty="0">
                <a:latin typeface="Arial"/>
                <a:cs typeface="Arial"/>
              </a:rPr>
              <a:t>10:00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10"/>
              </a:spcBef>
            </a:pPr>
            <a:r>
              <a:rPr sz="1200" spc="-65" dirty="0">
                <a:latin typeface="Arial"/>
                <a:cs typeface="Arial"/>
              </a:rPr>
              <a:t>14:00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10"/>
              </a:spcBef>
            </a:pPr>
            <a:r>
              <a:rPr sz="1200" spc="-65" dirty="0">
                <a:latin typeface="Arial"/>
                <a:cs typeface="Arial"/>
              </a:rPr>
              <a:t>18:00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15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60235" y="5978652"/>
            <a:ext cx="243839" cy="701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06283" y="5978652"/>
            <a:ext cx="243840" cy="701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9755123" y="4798314"/>
            <a:ext cx="2298700" cy="859155"/>
            <a:chOff x="9755123" y="4798314"/>
            <a:chExt cx="2298700" cy="859155"/>
          </a:xfrm>
        </p:grpSpPr>
        <p:sp>
          <p:nvSpPr>
            <p:cNvPr id="62" name="object 62"/>
            <p:cNvSpPr/>
            <p:nvPr/>
          </p:nvSpPr>
          <p:spPr>
            <a:xfrm>
              <a:off x="9755123" y="5039868"/>
              <a:ext cx="2298700" cy="307975"/>
            </a:xfrm>
            <a:custGeom>
              <a:avLst/>
              <a:gdLst/>
              <a:ahLst/>
              <a:cxnLst/>
              <a:rect l="l" t="t" r="r" b="b"/>
              <a:pathLst>
                <a:path w="2298700" h="307975">
                  <a:moveTo>
                    <a:pt x="0" y="307847"/>
                  </a:moveTo>
                  <a:lnTo>
                    <a:pt x="2298192" y="307847"/>
                  </a:lnTo>
                </a:path>
                <a:path w="2298700" h="307975">
                  <a:moveTo>
                    <a:pt x="0" y="0"/>
                  </a:moveTo>
                  <a:lnTo>
                    <a:pt x="229819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55123" y="4798314"/>
              <a:ext cx="2298192" cy="8587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755123" y="4735067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5123" y="442722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55123" y="412242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55123" y="3814571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212071" y="5536183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10802" y="5229605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26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12326" y="4922901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0" dirty="0">
                <a:latin typeface="Arial"/>
                <a:cs typeface="Arial"/>
              </a:rPr>
              <a:t>8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21216" y="4616322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21851" y="4309617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70" dirty="0">
                <a:latin typeface="Arial"/>
                <a:cs typeface="Arial"/>
              </a:rPr>
              <a:t>2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20961" y="4003040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50" dirty="0">
                <a:latin typeface="Arial"/>
                <a:cs typeface="Arial"/>
              </a:rPr>
              <a:t>4</a:t>
            </a:r>
            <a:r>
              <a:rPr sz="1200" spc="-6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19692" y="3696461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50" dirty="0">
                <a:latin typeface="Arial"/>
                <a:cs typeface="Arial"/>
              </a:rPr>
              <a:t>60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32977" y="5739535"/>
            <a:ext cx="2284095" cy="3822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970">
              <a:lnSpc>
                <a:spcPts val="1230"/>
              </a:lnSpc>
            </a:pPr>
            <a:r>
              <a:rPr sz="1200" spc="-50" dirty="0">
                <a:latin typeface="Arial"/>
                <a:cs typeface="Arial"/>
              </a:rPr>
              <a:t>00:00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5"/>
              </a:spcBef>
            </a:pPr>
            <a:r>
              <a:rPr sz="1200" spc="-50" dirty="0">
                <a:latin typeface="Arial"/>
                <a:cs typeface="Arial"/>
              </a:rPr>
              <a:t>02:00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sz="1200" spc="-50" dirty="0">
                <a:latin typeface="Arial"/>
                <a:cs typeface="Arial"/>
              </a:rPr>
              <a:t>04:00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" dirty="0">
                <a:latin typeface="Arial"/>
                <a:cs typeface="Arial"/>
              </a:rPr>
              <a:t>0</a:t>
            </a:r>
            <a:r>
              <a:rPr sz="1200" spc="-10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65"/>
              </a:spcBef>
            </a:pPr>
            <a:r>
              <a:rPr sz="1200" spc="-50" dirty="0">
                <a:latin typeface="Arial"/>
                <a:cs typeface="Arial"/>
              </a:rPr>
              <a:t>08:00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70"/>
              </a:spcBef>
            </a:pPr>
            <a:r>
              <a:rPr sz="1200" spc="-65" dirty="0">
                <a:latin typeface="Arial"/>
                <a:cs typeface="Arial"/>
              </a:rPr>
              <a:t>10:00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65"/>
              </a:spcBef>
            </a:pP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70"/>
              </a:spcBef>
            </a:pPr>
            <a:r>
              <a:rPr sz="1200" spc="-65" dirty="0">
                <a:latin typeface="Arial"/>
                <a:cs typeface="Arial"/>
              </a:rPr>
              <a:t>14:00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65"/>
              </a:spcBef>
            </a:pPr>
            <a:r>
              <a:rPr sz="1200" spc="-65" dirty="0">
                <a:latin typeface="Arial"/>
                <a:cs typeface="Arial"/>
              </a:rPr>
              <a:t>18:00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7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5"/>
              </a:spcBef>
            </a:pPr>
            <a:r>
              <a:rPr sz="1200" spc="-50" dirty="0">
                <a:latin typeface="Arial"/>
                <a:cs typeface="Arial"/>
              </a:rPr>
              <a:t>22:00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80226" y="5866339"/>
            <a:ext cx="5710555" cy="878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325"/>
              </a:spcBef>
              <a:tabLst>
                <a:tab pos="1495425" algn="l"/>
              </a:tabLst>
            </a:pPr>
            <a:r>
              <a:rPr sz="1200" spc="-60" dirty="0">
                <a:latin typeface="Arial"/>
                <a:cs typeface="Arial"/>
              </a:rPr>
              <a:t>Генерация	</a:t>
            </a:r>
            <a:r>
              <a:rPr sz="1200" spc="-55" dirty="0">
                <a:latin typeface="Arial"/>
                <a:cs typeface="Arial"/>
              </a:rPr>
              <a:t>Потребление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25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Почасовые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графики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электропотребления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УФО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за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12.06.2019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12.12.2019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2800" b="1" spc="-165" dirty="0">
                <a:solidFill>
                  <a:srgbClr val="40B9D2"/>
                </a:solidFill>
                <a:latin typeface="Arial"/>
                <a:cs typeface="Arial"/>
              </a:rPr>
              <a:t>12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4455" y="3808221"/>
            <a:ext cx="4960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835" algn="l"/>
                <a:tab pos="4947285" algn="l"/>
              </a:tabLst>
            </a:pPr>
            <a:r>
              <a:rPr sz="1200" u="sng" dirty="0"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u="sng" spc="-4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Федерального</a:t>
            </a:r>
            <a:r>
              <a:rPr sz="1200" u="sng" spc="-14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Округа</a:t>
            </a:r>
            <a:r>
              <a:rPr sz="1200" u="sng" spc="-13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6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за</a:t>
            </a:r>
            <a:r>
              <a:rPr sz="1200" u="sng" spc="-9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6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2010-2019</a:t>
            </a:r>
            <a:r>
              <a:rPr sz="1200" u="sng" spc="-15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гг.	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66992" y="818515"/>
            <a:ext cx="471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5" dirty="0">
                <a:latin typeface="Arial"/>
                <a:cs typeface="Arial"/>
              </a:rPr>
              <a:t>7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Выработка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потребление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за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2019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145" dirty="0">
                <a:latin typeface="Arial"/>
                <a:cs typeface="Arial"/>
              </a:rPr>
              <a:t>КЛАСТЕРНЫЙ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АНАЛИЗ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УРФО: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АНАЛИЗ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55" dirty="0">
                <a:latin typeface="Arial"/>
                <a:cs typeface="Arial"/>
              </a:rPr>
              <a:t>ЭЛЕКТРОЭНЕРГЕТИКИ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5713" y="865758"/>
            <a:ext cx="7408545" cy="5401310"/>
            <a:chOff x="4565713" y="865758"/>
            <a:chExt cx="7408545" cy="5401310"/>
          </a:xfrm>
        </p:grpSpPr>
        <p:sp>
          <p:nvSpPr>
            <p:cNvPr id="3" name="object 3"/>
            <p:cNvSpPr/>
            <p:nvPr/>
          </p:nvSpPr>
          <p:spPr>
            <a:xfrm>
              <a:off x="4574667" y="872108"/>
              <a:ext cx="1131570" cy="5388610"/>
            </a:xfrm>
            <a:custGeom>
              <a:avLst/>
              <a:gdLst/>
              <a:ahLst/>
              <a:cxnLst/>
              <a:rect l="l" t="t" r="r" b="b"/>
              <a:pathLst>
                <a:path w="1131570" h="5388610">
                  <a:moveTo>
                    <a:pt x="15240" y="0"/>
                  </a:moveTo>
                  <a:lnTo>
                    <a:pt x="49312" y="34500"/>
                  </a:lnTo>
                  <a:lnTo>
                    <a:pt x="82857" y="69323"/>
                  </a:lnTo>
                  <a:lnTo>
                    <a:pt x="115873" y="104464"/>
                  </a:lnTo>
                  <a:lnTo>
                    <a:pt x="148361" y="139918"/>
                  </a:lnTo>
                  <a:lnTo>
                    <a:pt x="180321" y="175681"/>
                  </a:lnTo>
                  <a:lnTo>
                    <a:pt x="211752" y="211746"/>
                  </a:lnTo>
                  <a:lnTo>
                    <a:pt x="242655" y="248109"/>
                  </a:lnTo>
                  <a:lnTo>
                    <a:pt x="273030" y="284765"/>
                  </a:lnTo>
                  <a:lnTo>
                    <a:pt x="302877" y="321708"/>
                  </a:lnTo>
                  <a:lnTo>
                    <a:pt x="332195" y="358935"/>
                  </a:lnTo>
                  <a:lnTo>
                    <a:pt x="360986" y="396439"/>
                  </a:lnTo>
                  <a:lnTo>
                    <a:pt x="389247" y="434215"/>
                  </a:lnTo>
                  <a:lnTo>
                    <a:pt x="416981" y="472260"/>
                  </a:lnTo>
                  <a:lnTo>
                    <a:pt x="444187" y="510566"/>
                  </a:lnTo>
                  <a:lnTo>
                    <a:pt x="470864" y="549131"/>
                  </a:lnTo>
                  <a:lnTo>
                    <a:pt x="497013" y="587947"/>
                  </a:lnTo>
                  <a:lnTo>
                    <a:pt x="522633" y="627011"/>
                  </a:lnTo>
                  <a:lnTo>
                    <a:pt x="547725" y="666318"/>
                  </a:lnTo>
                  <a:lnTo>
                    <a:pt x="572290" y="705861"/>
                  </a:lnTo>
                  <a:lnTo>
                    <a:pt x="596325" y="745637"/>
                  </a:lnTo>
                  <a:lnTo>
                    <a:pt x="619833" y="785640"/>
                  </a:lnTo>
                  <a:lnTo>
                    <a:pt x="642812" y="825866"/>
                  </a:lnTo>
                  <a:lnTo>
                    <a:pt x="665263" y="866308"/>
                  </a:lnTo>
                  <a:lnTo>
                    <a:pt x="687186" y="906962"/>
                  </a:lnTo>
                  <a:lnTo>
                    <a:pt x="708581" y="947823"/>
                  </a:lnTo>
                  <a:lnTo>
                    <a:pt x="729447" y="988887"/>
                  </a:lnTo>
                  <a:lnTo>
                    <a:pt x="749785" y="1030147"/>
                  </a:lnTo>
                  <a:lnTo>
                    <a:pt x="769595" y="1071599"/>
                  </a:lnTo>
                  <a:lnTo>
                    <a:pt x="788876" y="1113238"/>
                  </a:lnTo>
                  <a:lnTo>
                    <a:pt x="807629" y="1155058"/>
                  </a:lnTo>
                  <a:lnTo>
                    <a:pt x="825854" y="1197056"/>
                  </a:lnTo>
                  <a:lnTo>
                    <a:pt x="843551" y="1239224"/>
                  </a:lnTo>
                  <a:lnTo>
                    <a:pt x="860719" y="1281560"/>
                  </a:lnTo>
                  <a:lnTo>
                    <a:pt x="877360" y="1324057"/>
                  </a:lnTo>
                  <a:lnTo>
                    <a:pt x="893472" y="1366711"/>
                  </a:lnTo>
                  <a:lnTo>
                    <a:pt x="909055" y="1409516"/>
                  </a:lnTo>
                  <a:lnTo>
                    <a:pt x="924111" y="1452467"/>
                  </a:lnTo>
                  <a:lnTo>
                    <a:pt x="938638" y="1495560"/>
                  </a:lnTo>
                  <a:lnTo>
                    <a:pt x="952637" y="1538789"/>
                  </a:lnTo>
                  <a:lnTo>
                    <a:pt x="966107" y="1582149"/>
                  </a:lnTo>
                  <a:lnTo>
                    <a:pt x="979050" y="1625636"/>
                  </a:lnTo>
                  <a:lnTo>
                    <a:pt x="991464" y="1669244"/>
                  </a:lnTo>
                  <a:lnTo>
                    <a:pt x="1003350" y="1712968"/>
                  </a:lnTo>
                  <a:lnTo>
                    <a:pt x="1014707" y="1756803"/>
                  </a:lnTo>
                  <a:lnTo>
                    <a:pt x="1025537" y="1800744"/>
                  </a:lnTo>
                  <a:lnTo>
                    <a:pt x="1035838" y="1844786"/>
                  </a:lnTo>
                  <a:lnTo>
                    <a:pt x="1045610" y="1888924"/>
                  </a:lnTo>
                  <a:lnTo>
                    <a:pt x="1054855" y="1933152"/>
                  </a:lnTo>
                  <a:lnTo>
                    <a:pt x="1063571" y="1977467"/>
                  </a:lnTo>
                  <a:lnTo>
                    <a:pt x="1071759" y="2021862"/>
                  </a:lnTo>
                  <a:lnTo>
                    <a:pt x="1079419" y="2066333"/>
                  </a:lnTo>
                  <a:lnTo>
                    <a:pt x="1086551" y="2110875"/>
                  </a:lnTo>
                  <a:lnTo>
                    <a:pt x="1093154" y="2155483"/>
                  </a:lnTo>
                  <a:lnTo>
                    <a:pt x="1099229" y="2200151"/>
                  </a:lnTo>
                  <a:lnTo>
                    <a:pt x="1104776" y="2244874"/>
                  </a:lnTo>
                  <a:lnTo>
                    <a:pt x="1109794" y="2289648"/>
                  </a:lnTo>
                  <a:lnTo>
                    <a:pt x="1114284" y="2334468"/>
                  </a:lnTo>
                  <a:lnTo>
                    <a:pt x="1118246" y="2379328"/>
                  </a:lnTo>
                  <a:lnTo>
                    <a:pt x="1121680" y="2424223"/>
                  </a:lnTo>
                  <a:lnTo>
                    <a:pt x="1124585" y="2469148"/>
                  </a:lnTo>
                  <a:lnTo>
                    <a:pt x="1126962" y="2514099"/>
                  </a:lnTo>
                  <a:lnTo>
                    <a:pt x="1128811" y="2559070"/>
                  </a:lnTo>
                  <a:lnTo>
                    <a:pt x="1130132" y="2604056"/>
                  </a:lnTo>
                  <a:lnTo>
                    <a:pt x="1130924" y="2649052"/>
                  </a:lnTo>
                  <a:lnTo>
                    <a:pt x="1131189" y="2694054"/>
                  </a:lnTo>
                  <a:lnTo>
                    <a:pt x="1130924" y="2739055"/>
                  </a:lnTo>
                  <a:lnTo>
                    <a:pt x="1130132" y="2784051"/>
                  </a:lnTo>
                  <a:lnTo>
                    <a:pt x="1128811" y="2829037"/>
                  </a:lnTo>
                  <a:lnTo>
                    <a:pt x="1126962" y="2874008"/>
                  </a:lnTo>
                  <a:lnTo>
                    <a:pt x="1124585" y="2918959"/>
                  </a:lnTo>
                  <a:lnTo>
                    <a:pt x="1121680" y="2963885"/>
                  </a:lnTo>
                  <a:lnTo>
                    <a:pt x="1118246" y="3008780"/>
                  </a:lnTo>
                  <a:lnTo>
                    <a:pt x="1114284" y="3053640"/>
                  </a:lnTo>
                  <a:lnTo>
                    <a:pt x="1109794" y="3098459"/>
                  </a:lnTo>
                  <a:lnTo>
                    <a:pt x="1104776" y="3143234"/>
                  </a:lnTo>
                  <a:lnTo>
                    <a:pt x="1099229" y="3187957"/>
                  </a:lnTo>
                  <a:lnTo>
                    <a:pt x="1093154" y="3232625"/>
                  </a:lnTo>
                  <a:lnTo>
                    <a:pt x="1086551" y="3277233"/>
                  </a:lnTo>
                  <a:lnTo>
                    <a:pt x="1079419" y="3321775"/>
                  </a:lnTo>
                  <a:lnTo>
                    <a:pt x="1071759" y="3366246"/>
                  </a:lnTo>
                  <a:lnTo>
                    <a:pt x="1063571" y="3410642"/>
                  </a:lnTo>
                  <a:lnTo>
                    <a:pt x="1054855" y="3454956"/>
                  </a:lnTo>
                  <a:lnTo>
                    <a:pt x="1045610" y="3499185"/>
                  </a:lnTo>
                  <a:lnTo>
                    <a:pt x="1035838" y="3543323"/>
                  </a:lnTo>
                  <a:lnTo>
                    <a:pt x="1025537" y="3587365"/>
                  </a:lnTo>
                  <a:lnTo>
                    <a:pt x="1014707" y="3631307"/>
                  </a:lnTo>
                  <a:lnTo>
                    <a:pt x="1003350" y="3675142"/>
                  </a:lnTo>
                  <a:lnTo>
                    <a:pt x="991464" y="3718866"/>
                  </a:lnTo>
                  <a:lnTo>
                    <a:pt x="979050" y="3762474"/>
                  </a:lnTo>
                  <a:lnTo>
                    <a:pt x="966107" y="3805961"/>
                  </a:lnTo>
                  <a:lnTo>
                    <a:pt x="952637" y="3849321"/>
                  </a:lnTo>
                  <a:lnTo>
                    <a:pt x="938638" y="3892551"/>
                  </a:lnTo>
                  <a:lnTo>
                    <a:pt x="924111" y="3935644"/>
                  </a:lnTo>
                  <a:lnTo>
                    <a:pt x="909055" y="3978595"/>
                  </a:lnTo>
                  <a:lnTo>
                    <a:pt x="893472" y="4021401"/>
                  </a:lnTo>
                  <a:lnTo>
                    <a:pt x="877360" y="4064055"/>
                  </a:lnTo>
                  <a:lnTo>
                    <a:pt x="860719" y="4106552"/>
                  </a:lnTo>
                  <a:lnTo>
                    <a:pt x="843551" y="4148888"/>
                  </a:lnTo>
                  <a:lnTo>
                    <a:pt x="825854" y="4191057"/>
                  </a:lnTo>
                  <a:lnTo>
                    <a:pt x="807629" y="4233055"/>
                  </a:lnTo>
                  <a:lnTo>
                    <a:pt x="788876" y="4274875"/>
                  </a:lnTo>
                  <a:lnTo>
                    <a:pt x="769595" y="4316515"/>
                  </a:lnTo>
                  <a:lnTo>
                    <a:pt x="749785" y="4357967"/>
                  </a:lnTo>
                  <a:lnTo>
                    <a:pt x="729447" y="4399227"/>
                  </a:lnTo>
                  <a:lnTo>
                    <a:pt x="708581" y="4440291"/>
                  </a:lnTo>
                  <a:lnTo>
                    <a:pt x="687186" y="4481153"/>
                  </a:lnTo>
                  <a:lnTo>
                    <a:pt x="665263" y="4521808"/>
                  </a:lnTo>
                  <a:lnTo>
                    <a:pt x="642812" y="4562250"/>
                  </a:lnTo>
                  <a:lnTo>
                    <a:pt x="619833" y="4602476"/>
                  </a:lnTo>
                  <a:lnTo>
                    <a:pt x="596325" y="4642479"/>
                  </a:lnTo>
                  <a:lnTo>
                    <a:pt x="572290" y="4682256"/>
                  </a:lnTo>
                  <a:lnTo>
                    <a:pt x="547725" y="4721800"/>
                  </a:lnTo>
                  <a:lnTo>
                    <a:pt x="522633" y="4761106"/>
                  </a:lnTo>
                  <a:lnTo>
                    <a:pt x="497013" y="4800171"/>
                  </a:lnTo>
                  <a:lnTo>
                    <a:pt x="470864" y="4838988"/>
                  </a:lnTo>
                  <a:lnTo>
                    <a:pt x="444187" y="4877553"/>
                  </a:lnTo>
                  <a:lnTo>
                    <a:pt x="416981" y="4915860"/>
                  </a:lnTo>
                  <a:lnTo>
                    <a:pt x="389247" y="4953905"/>
                  </a:lnTo>
                  <a:lnTo>
                    <a:pt x="360986" y="4991682"/>
                  </a:lnTo>
                  <a:lnTo>
                    <a:pt x="332195" y="5029186"/>
                  </a:lnTo>
                  <a:lnTo>
                    <a:pt x="302877" y="5066413"/>
                  </a:lnTo>
                  <a:lnTo>
                    <a:pt x="273030" y="5103357"/>
                  </a:lnTo>
                  <a:lnTo>
                    <a:pt x="242655" y="5140014"/>
                  </a:lnTo>
                  <a:lnTo>
                    <a:pt x="211752" y="5176377"/>
                  </a:lnTo>
                  <a:lnTo>
                    <a:pt x="180321" y="5212443"/>
                  </a:lnTo>
                  <a:lnTo>
                    <a:pt x="148361" y="5248206"/>
                  </a:lnTo>
                  <a:lnTo>
                    <a:pt x="115873" y="5283661"/>
                  </a:lnTo>
                  <a:lnTo>
                    <a:pt x="82857" y="5318802"/>
                  </a:lnTo>
                  <a:lnTo>
                    <a:pt x="49312" y="5353626"/>
                  </a:lnTo>
                  <a:lnTo>
                    <a:pt x="15240" y="5388127"/>
                  </a:lnTo>
                  <a:lnTo>
                    <a:pt x="0" y="5372874"/>
                  </a:lnTo>
                  <a:lnTo>
                    <a:pt x="33880" y="5338571"/>
                  </a:lnTo>
                  <a:lnTo>
                    <a:pt x="67236" y="5303946"/>
                  </a:lnTo>
                  <a:lnTo>
                    <a:pt x="100066" y="5269006"/>
                  </a:lnTo>
                  <a:lnTo>
                    <a:pt x="132371" y="5233753"/>
                  </a:lnTo>
                  <a:lnTo>
                    <a:pt x="164151" y="5198195"/>
                  </a:lnTo>
                  <a:lnTo>
                    <a:pt x="195405" y="5162335"/>
                  </a:lnTo>
                  <a:lnTo>
                    <a:pt x="226134" y="5126179"/>
                  </a:lnTo>
                  <a:lnTo>
                    <a:pt x="256338" y="5089732"/>
                  </a:lnTo>
                  <a:lnTo>
                    <a:pt x="286017" y="5052998"/>
                  </a:lnTo>
                  <a:lnTo>
                    <a:pt x="315170" y="5015983"/>
                  </a:lnTo>
                  <a:lnTo>
                    <a:pt x="343798" y="4978692"/>
                  </a:lnTo>
                  <a:lnTo>
                    <a:pt x="371901" y="4941130"/>
                  </a:lnTo>
                  <a:lnTo>
                    <a:pt x="399478" y="4903302"/>
                  </a:lnTo>
                  <a:lnTo>
                    <a:pt x="426530" y="4865213"/>
                  </a:lnTo>
                  <a:lnTo>
                    <a:pt x="453057" y="4826867"/>
                  </a:lnTo>
                  <a:lnTo>
                    <a:pt x="479059" y="4788271"/>
                  </a:lnTo>
                  <a:lnTo>
                    <a:pt x="504535" y="4749428"/>
                  </a:lnTo>
                  <a:lnTo>
                    <a:pt x="529486" y="4710345"/>
                  </a:lnTo>
                  <a:lnTo>
                    <a:pt x="553912" y="4671025"/>
                  </a:lnTo>
                  <a:lnTo>
                    <a:pt x="577812" y="4631474"/>
                  </a:lnTo>
                  <a:lnTo>
                    <a:pt x="601187" y="4591698"/>
                  </a:lnTo>
                  <a:lnTo>
                    <a:pt x="624037" y="4551700"/>
                  </a:lnTo>
                  <a:lnTo>
                    <a:pt x="646361" y="4511487"/>
                  </a:lnTo>
                  <a:lnTo>
                    <a:pt x="668161" y="4471063"/>
                  </a:lnTo>
                  <a:lnTo>
                    <a:pt x="689435" y="4430433"/>
                  </a:lnTo>
                  <a:lnTo>
                    <a:pt x="710183" y="4389601"/>
                  </a:lnTo>
                  <a:lnTo>
                    <a:pt x="730407" y="4348575"/>
                  </a:lnTo>
                  <a:lnTo>
                    <a:pt x="750105" y="4307357"/>
                  </a:lnTo>
                  <a:lnTo>
                    <a:pt x="769278" y="4265953"/>
                  </a:lnTo>
                  <a:lnTo>
                    <a:pt x="787926" y="4224369"/>
                  </a:lnTo>
                  <a:lnTo>
                    <a:pt x="806048" y="4182609"/>
                  </a:lnTo>
                  <a:lnTo>
                    <a:pt x="823645" y="4140679"/>
                  </a:lnTo>
                  <a:lnTo>
                    <a:pt x="840717" y="4098582"/>
                  </a:lnTo>
                  <a:lnTo>
                    <a:pt x="857263" y="4056325"/>
                  </a:lnTo>
                  <a:lnTo>
                    <a:pt x="873284" y="4013912"/>
                  </a:lnTo>
                  <a:lnTo>
                    <a:pt x="888780" y="3971349"/>
                  </a:lnTo>
                  <a:lnTo>
                    <a:pt x="903751" y="3928640"/>
                  </a:lnTo>
                  <a:lnTo>
                    <a:pt x="918196" y="3885790"/>
                  </a:lnTo>
                  <a:lnTo>
                    <a:pt x="932116" y="3842805"/>
                  </a:lnTo>
                  <a:lnTo>
                    <a:pt x="945511" y="3799689"/>
                  </a:lnTo>
                  <a:lnTo>
                    <a:pt x="958380" y="3756448"/>
                  </a:lnTo>
                  <a:lnTo>
                    <a:pt x="970724" y="3713086"/>
                  </a:lnTo>
                  <a:lnTo>
                    <a:pt x="982543" y="3669609"/>
                  </a:lnTo>
                  <a:lnTo>
                    <a:pt x="993837" y="3626021"/>
                  </a:lnTo>
                  <a:lnTo>
                    <a:pt x="1004605" y="3582328"/>
                  </a:lnTo>
                  <a:lnTo>
                    <a:pt x="1014848" y="3538534"/>
                  </a:lnTo>
                  <a:lnTo>
                    <a:pt x="1024566" y="3494645"/>
                  </a:lnTo>
                  <a:lnTo>
                    <a:pt x="1033758" y="3450666"/>
                  </a:lnTo>
                  <a:lnTo>
                    <a:pt x="1042426" y="3406601"/>
                  </a:lnTo>
                  <a:lnTo>
                    <a:pt x="1050568" y="3362456"/>
                  </a:lnTo>
                  <a:lnTo>
                    <a:pt x="1058184" y="3318235"/>
                  </a:lnTo>
                  <a:lnTo>
                    <a:pt x="1065275" y="3273944"/>
                  </a:lnTo>
                  <a:lnTo>
                    <a:pt x="1071842" y="3229588"/>
                  </a:lnTo>
                  <a:lnTo>
                    <a:pt x="1077882" y="3185172"/>
                  </a:lnTo>
                  <a:lnTo>
                    <a:pt x="1083398" y="3140701"/>
                  </a:lnTo>
                  <a:lnTo>
                    <a:pt x="1088388" y="3096179"/>
                  </a:lnTo>
                  <a:lnTo>
                    <a:pt x="1092853" y="3051612"/>
                  </a:lnTo>
                  <a:lnTo>
                    <a:pt x="1096793" y="3007005"/>
                  </a:lnTo>
                  <a:lnTo>
                    <a:pt x="1100207" y="2962362"/>
                  </a:lnTo>
                  <a:lnTo>
                    <a:pt x="1103096" y="2917690"/>
                  </a:lnTo>
                  <a:lnTo>
                    <a:pt x="1105460" y="2872993"/>
                  </a:lnTo>
                  <a:lnTo>
                    <a:pt x="1107298" y="2828275"/>
                  </a:lnTo>
                  <a:lnTo>
                    <a:pt x="1108611" y="2783542"/>
                  </a:lnTo>
                  <a:lnTo>
                    <a:pt x="1109399" y="2738800"/>
                  </a:lnTo>
                  <a:lnTo>
                    <a:pt x="1109662" y="2694052"/>
                  </a:lnTo>
                  <a:lnTo>
                    <a:pt x="1109399" y="2649304"/>
                  </a:lnTo>
                  <a:lnTo>
                    <a:pt x="1108611" y="2604562"/>
                  </a:lnTo>
                  <a:lnTo>
                    <a:pt x="1107298" y="2559829"/>
                  </a:lnTo>
                  <a:lnTo>
                    <a:pt x="1105460" y="2515112"/>
                  </a:lnTo>
                  <a:lnTo>
                    <a:pt x="1103096" y="2470414"/>
                  </a:lnTo>
                  <a:lnTo>
                    <a:pt x="1100207" y="2425742"/>
                  </a:lnTo>
                  <a:lnTo>
                    <a:pt x="1096793" y="2381100"/>
                  </a:lnTo>
                  <a:lnTo>
                    <a:pt x="1092853" y="2336492"/>
                  </a:lnTo>
                  <a:lnTo>
                    <a:pt x="1088388" y="2291926"/>
                  </a:lnTo>
                  <a:lnTo>
                    <a:pt x="1083398" y="2247404"/>
                  </a:lnTo>
                  <a:lnTo>
                    <a:pt x="1077882" y="2202932"/>
                  </a:lnTo>
                  <a:lnTo>
                    <a:pt x="1071842" y="2158516"/>
                  </a:lnTo>
                  <a:lnTo>
                    <a:pt x="1065275" y="2114160"/>
                  </a:lnTo>
                  <a:lnTo>
                    <a:pt x="1058184" y="2069869"/>
                  </a:lnTo>
                  <a:lnTo>
                    <a:pt x="1050568" y="2025649"/>
                  </a:lnTo>
                  <a:lnTo>
                    <a:pt x="1042426" y="1981504"/>
                  </a:lnTo>
                  <a:lnTo>
                    <a:pt x="1033758" y="1937439"/>
                  </a:lnTo>
                  <a:lnTo>
                    <a:pt x="1024566" y="1893460"/>
                  </a:lnTo>
                  <a:lnTo>
                    <a:pt x="1014848" y="1849571"/>
                  </a:lnTo>
                  <a:lnTo>
                    <a:pt x="1004605" y="1805777"/>
                  </a:lnTo>
                  <a:lnTo>
                    <a:pt x="993837" y="1762084"/>
                  </a:lnTo>
                  <a:lnTo>
                    <a:pt x="982543" y="1718497"/>
                  </a:lnTo>
                  <a:lnTo>
                    <a:pt x="970724" y="1675019"/>
                  </a:lnTo>
                  <a:lnTo>
                    <a:pt x="958380" y="1631658"/>
                  </a:lnTo>
                  <a:lnTo>
                    <a:pt x="945511" y="1588416"/>
                  </a:lnTo>
                  <a:lnTo>
                    <a:pt x="932116" y="1545301"/>
                  </a:lnTo>
                  <a:lnTo>
                    <a:pt x="918196" y="1502316"/>
                  </a:lnTo>
                  <a:lnTo>
                    <a:pt x="903751" y="1459466"/>
                  </a:lnTo>
                  <a:lnTo>
                    <a:pt x="888780" y="1416757"/>
                  </a:lnTo>
                  <a:lnTo>
                    <a:pt x="873284" y="1374194"/>
                  </a:lnTo>
                  <a:lnTo>
                    <a:pt x="857263" y="1331781"/>
                  </a:lnTo>
                  <a:lnTo>
                    <a:pt x="840717" y="1289524"/>
                  </a:lnTo>
                  <a:lnTo>
                    <a:pt x="823645" y="1247428"/>
                  </a:lnTo>
                  <a:lnTo>
                    <a:pt x="806048" y="1205498"/>
                  </a:lnTo>
                  <a:lnTo>
                    <a:pt x="787926" y="1163738"/>
                  </a:lnTo>
                  <a:lnTo>
                    <a:pt x="769278" y="1122154"/>
                  </a:lnTo>
                  <a:lnTo>
                    <a:pt x="750105" y="1080750"/>
                  </a:lnTo>
                  <a:lnTo>
                    <a:pt x="730407" y="1039533"/>
                  </a:lnTo>
                  <a:lnTo>
                    <a:pt x="710183" y="998506"/>
                  </a:lnTo>
                  <a:lnTo>
                    <a:pt x="689435" y="957675"/>
                  </a:lnTo>
                  <a:lnTo>
                    <a:pt x="668161" y="917045"/>
                  </a:lnTo>
                  <a:lnTo>
                    <a:pt x="646361" y="876621"/>
                  </a:lnTo>
                  <a:lnTo>
                    <a:pt x="624037" y="836408"/>
                  </a:lnTo>
                  <a:lnTo>
                    <a:pt x="601187" y="796411"/>
                  </a:lnTo>
                  <a:lnTo>
                    <a:pt x="577812" y="756634"/>
                  </a:lnTo>
                  <a:lnTo>
                    <a:pt x="553912" y="717084"/>
                  </a:lnTo>
                  <a:lnTo>
                    <a:pt x="529486" y="677765"/>
                  </a:lnTo>
                  <a:lnTo>
                    <a:pt x="504535" y="638681"/>
                  </a:lnTo>
                  <a:lnTo>
                    <a:pt x="479059" y="599839"/>
                  </a:lnTo>
                  <a:lnTo>
                    <a:pt x="453057" y="561243"/>
                  </a:lnTo>
                  <a:lnTo>
                    <a:pt x="426530" y="522897"/>
                  </a:lnTo>
                  <a:lnTo>
                    <a:pt x="399478" y="484808"/>
                  </a:lnTo>
                  <a:lnTo>
                    <a:pt x="371901" y="446980"/>
                  </a:lnTo>
                  <a:lnTo>
                    <a:pt x="343798" y="409418"/>
                  </a:lnTo>
                  <a:lnTo>
                    <a:pt x="315170" y="372128"/>
                  </a:lnTo>
                  <a:lnTo>
                    <a:pt x="286017" y="335113"/>
                  </a:lnTo>
                  <a:lnTo>
                    <a:pt x="256338" y="298380"/>
                  </a:lnTo>
                  <a:lnTo>
                    <a:pt x="226134" y="261933"/>
                  </a:lnTo>
                  <a:lnTo>
                    <a:pt x="195405" y="225777"/>
                  </a:lnTo>
                  <a:lnTo>
                    <a:pt x="164151" y="189918"/>
                  </a:lnTo>
                  <a:lnTo>
                    <a:pt x="132371" y="154359"/>
                  </a:lnTo>
                  <a:lnTo>
                    <a:pt x="100066" y="119107"/>
                  </a:lnTo>
                  <a:lnTo>
                    <a:pt x="67236" y="84167"/>
                  </a:lnTo>
                  <a:lnTo>
                    <a:pt x="33880" y="49542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191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88992" y="905319"/>
              <a:ext cx="7078852" cy="918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0476" y="961643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19">
                  <a:moveTo>
                    <a:pt x="371856" y="0"/>
                  </a:moveTo>
                  <a:lnTo>
                    <a:pt x="325213" y="2897"/>
                  </a:lnTo>
                  <a:lnTo>
                    <a:pt x="280299" y="11357"/>
                  </a:lnTo>
                  <a:lnTo>
                    <a:pt x="237461" y="25031"/>
                  </a:lnTo>
                  <a:lnTo>
                    <a:pt x="197049" y="43571"/>
                  </a:lnTo>
                  <a:lnTo>
                    <a:pt x="159411" y="66627"/>
                  </a:lnTo>
                  <a:lnTo>
                    <a:pt x="124896" y="93851"/>
                  </a:lnTo>
                  <a:lnTo>
                    <a:pt x="93851" y="124896"/>
                  </a:lnTo>
                  <a:lnTo>
                    <a:pt x="66627" y="159411"/>
                  </a:lnTo>
                  <a:lnTo>
                    <a:pt x="43571" y="197049"/>
                  </a:lnTo>
                  <a:lnTo>
                    <a:pt x="25031" y="237461"/>
                  </a:lnTo>
                  <a:lnTo>
                    <a:pt x="11357" y="280299"/>
                  </a:lnTo>
                  <a:lnTo>
                    <a:pt x="2897" y="325213"/>
                  </a:lnTo>
                  <a:lnTo>
                    <a:pt x="0" y="371855"/>
                  </a:lnTo>
                  <a:lnTo>
                    <a:pt x="2897" y="418498"/>
                  </a:lnTo>
                  <a:lnTo>
                    <a:pt x="11357" y="463412"/>
                  </a:lnTo>
                  <a:lnTo>
                    <a:pt x="25031" y="506250"/>
                  </a:lnTo>
                  <a:lnTo>
                    <a:pt x="43571" y="546662"/>
                  </a:lnTo>
                  <a:lnTo>
                    <a:pt x="66627" y="584300"/>
                  </a:lnTo>
                  <a:lnTo>
                    <a:pt x="93851" y="618815"/>
                  </a:lnTo>
                  <a:lnTo>
                    <a:pt x="124896" y="649860"/>
                  </a:lnTo>
                  <a:lnTo>
                    <a:pt x="159411" y="677084"/>
                  </a:lnTo>
                  <a:lnTo>
                    <a:pt x="197049" y="700140"/>
                  </a:lnTo>
                  <a:lnTo>
                    <a:pt x="237461" y="718680"/>
                  </a:lnTo>
                  <a:lnTo>
                    <a:pt x="280299" y="732354"/>
                  </a:lnTo>
                  <a:lnTo>
                    <a:pt x="325213" y="740814"/>
                  </a:lnTo>
                  <a:lnTo>
                    <a:pt x="371856" y="743711"/>
                  </a:lnTo>
                  <a:lnTo>
                    <a:pt x="418498" y="740814"/>
                  </a:lnTo>
                  <a:lnTo>
                    <a:pt x="463412" y="732354"/>
                  </a:lnTo>
                  <a:lnTo>
                    <a:pt x="506250" y="718680"/>
                  </a:lnTo>
                  <a:lnTo>
                    <a:pt x="546662" y="700140"/>
                  </a:lnTo>
                  <a:lnTo>
                    <a:pt x="584300" y="677084"/>
                  </a:lnTo>
                  <a:lnTo>
                    <a:pt x="618815" y="649860"/>
                  </a:lnTo>
                  <a:lnTo>
                    <a:pt x="649860" y="618815"/>
                  </a:lnTo>
                  <a:lnTo>
                    <a:pt x="677084" y="584300"/>
                  </a:lnTo>
                  <a:lnTo>
                    <a:pt x="700140" y="546662"/>
                  </a:lnTo>
                  <a:lnTo>
                    <a:pt x="718680" y="506250"/>
                  </a:lnTo>
                  <a:lnTo>
                    <a:pt x="732354" y="463412"/>
                  </a:lnTo>
                  <a:lnTo>
                    <a:pt x="740814" y="418498"/>
                  </a:lnTo>
                  <a:lnTo>
                    <a:pt x="743712" y="371855"/>
                  </a:lnTo>
                  <a:lnTo>
                    <a:pt x="740814" y="325213"/>
                  </a:lnTo>
                  <a:lnTo>
                    <a:pt x="732354" y="280299"/>
                  </a:lnTo>
                  <a:lnTo>
                    <a:pt x="718680" y="237461"/>
                  </a:lnTo>
                  <a:lnTo>
                    <a:pt x="700140" y="197049"/>
                  </a:lnTo>
                  <a:lnTo>
                    <a:pt x="677084" y="159411"/>
                  </a:lnTo>
                  <a:lnTo>
                    <a:pt x="649860" y="124896"/>
                  </a:lnTo>
                  <a:lnTo>
                    <a:pt x="618815" y="93851"/>
                  </a:lnTo>
                  <a:lnTo>
                    <a:pt x="584300" y="66627"/>
                  </a:lnTo>
                  <a:lnTo>
                    <a:pt x="546662" y="43571"/>
                  </a:lnTo>
                  <a:lnTo>
                    <a:pt x="506250" y="25031"/>
                  </a:lnTo>
                  <a:lnTo>
                    <a:pt x="463412" y="11357"/>
                  </a:lnTo>
                  <a:lnTo>
                    <a:pt x="418498" y="2897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0476" y="961643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19">
                  <a:moveTo>
                    <a:pt x="0" y="371855"/>
                  </a:moveTo>
                  <a:lnTo>
                    <a:pt x="2897" y="325213"/>
                  </a:lnTo>
                  <a:lnTo>
                    <a:pt x="11357" y="280299"/>
                  </a:lnTo>
                  <a:lnTo>
                    <a:pt x="25031" y="237461"/>
                  </a:lnTo>
                  <a:lnTo>
                    <a:pt x="43571" y="197049"/>
                  </a:lnTo>
                  <a:lnTo>
                    <a:pt x="66627" y="159411"/>
                  </a:lnTo>
                  <a:lnTo>
                    <a:pt x="93851" y="124896"/>
                  </a:lnTo>
                  <a:lnTo>
                    <a:pt x="124896" y="93851"/>
                  </a:lnTo>
                  <a:lnTo>
                    <a:pt x="159411" y="66627"/>
                  </a:lnTo>
                  <a:lnTo>
                    <a:pt x="197049" y="43571"/>
                  </a:lnTo>
                  <a:lnTo>
                    <a:pt x="237461" y="25031"/>
                  </a:lnTo>
                  <a:lnTo>
                    <a:pt x="280299" y="11357"/>
                  </a:lnTo>
                  <a:lnTo>
                    <a:pt x="325213" y="2897"/>
                  </a:lnTo>
                  <a:lnTo>
                    <a:pt x="371856" y="0"/>
                  </a:lnTo>
                  <a:lnTo>
                    <a:pt x="418498" y="2897"/>
                  </a:lnTo>
                  <a:lnTo>
                    <a:pt x="463412" y="11357"/>
                  </a:lnTo>
                  <a:lnTo>
                    <a:pt x="506250" y="25031"/>
                  </a:lnTo>
                  <a:lnTo>
                    <a:pt x="546662" y="43571"/>
                  </a:lnTo>
                  <a:lnTo>
                    <a:pt x="584300" y="66627"/>
                  </a:lnTo>
                  <a:lnTo>
                    <a:pt x="618815" y="93851"/>
                  </a:lnTo>
                  <a:lnTo>
                    <a:pt x="649860" y="124896"/>
                  </a:lnTo>
                  <a:lnTo>
                    <a:pt x="677084" y="159411"/>
                  </a:lnTo>
                  <a:lnTo>
                    <a:pt x="700140" y="197049"/>
                  </a:lnTo>
                  <a:lnTo>
                    <a:pt x="718680" y="237461"/>
                  </a:lnTo>
                  <a:lnTo>
                    <a:pt x="732354" y="280299"/>
                  </a:lnTo>
                  <a:lnTo>
                    <a:pt x="740814" y="325213"/>
                  </a:lnTo>
                  <a:lnTo>
                    <a:pt x="743712" y="371855"/>
                  </a:lnTo>
                  <a:lnTo>
                    <a:pt x="740814" y="418498"/>
                  </a:lnTo>
                  <a:lnTo>
                    <a:pt x="732354" y="463412"/>
                  </a:lnTo>
                  <a:lnTo>
                    <a:pt x="718680" y="506250"/>
                  </a:lnTo>
                  <a:lnTo>
                    <a:pt x="700140" y="546662"/>
                  </a:lnTo>
                  <a:lnTo>
                    <a:pt x="677084" y="584300"/>
                  </a:lnTo>
                  <a:lnTo>
                    <a:pt x="649860" y="618815"/>
                  </a:lnTo>
                  <a:lnTo>
                    <a:pt x="618815" y="649860"/>
                  </a:lnTo>
                  <a:lnTo>
                    <a:pt x="584300" y="677084"/>
                  </a:lnTo>
                  <a:lnTo>
                    <a:pt x="546662" y="700140"/>
                  </a:lnTo>
                  <a:lnTo>
                    <a:pt x="506250" y="718680"/>
                  </a:lnTo>
                  <a:lnTo>
                    <a:pt x="463412" y="732354"/>
                  </a:lnTo>
                  <a:lnTo>
                    <a:pt x="418498" y="740814"/>
                  </a:lnTo>
                  <a:lnTo>
                    <a:pt x="371856" y="743711"/>
                  </a:lnTo>
                  <a:lnTo>
                    <a:pt x="325213" y="740814"/>
                  </a:lnTo>
                  <a:lnTo>
                    <a:pt x="280299" y="732354"/>
                  </a:lnTo>
                  <a:lnTo>
                    <a:pt x="237461" y="718680"/>
                  </a:lnTo>
                  <a:lnTo>
                    <a:pt x="197049" y="700140"/>
                  </a:lnTo>
                  <a:lnTo>
                    <a:pt x="159411" y="677084"/>
                  </a:lnTo>
                  <a:lnTo>
                    <a:pt x="124896" y="649860"/>
                  </a:lnTo>
                  <a:lnTo>
                    <a:pt x="93851" y="618815"/>
                  </a:lnTo>
                  <a:lnTo>
                    <a:pt x="66627" y="584300"/>
                  </a:lnTo>
                  <a:lnTo>
                    <a:pt x="43571" y="546662"/>
                  </a:lnTo>
                  <a:lnTo>
                    <a:pt x="25031" y="506250"/>
                  </a:lnTo>
                  <a:lnTo>
                    <a:pt x="11357" y="463412"/>
                  </a:lnTo>
                  <a:lnTo>
                    <a:pt x="2897" y="418498"/>
                  </a:lnTo>
                  <a:lnTo>
                    <a:pt x="0" y="371855"/>
                  </a:lnTo>
                  <a:close/>
                </a:path>
              </a:pathLst>
            </a:custGeom>
            <a:ln w="9144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9720" y="1886775"/>
              <a:ext cx="6560693" cy="699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8156" y="1854708"/>
              <a:ext cx="746760" cy="744220"/>
            </a:xfrm>
            <a:custGeom>
              <a:avLst/>
              <a:gdLst/>
              <a:ahLst/>
              <a:cxnLst/>
              <a:rect l="l" t="t" r="r" b="b"/>
              <a:pathLst>
                <a:path w="746760" h="744219">
                  <a:moveTo>
                    <a:pt x="373380" y="0"/>
                  </a:moveTo>
                  <a:lnTo>
                    <a:pt x="326536" y="2897"/>
                  </a:lnTo>
                  <a:lnTo>
                    <a:pt x="281432" y="11357"/>
                  </a:lnTo>
                  <a:lnTo>
                    <a:pt x="238415" y="25031"/>
                  </a:lnTo>
                  <a:lnTo>
                    <a:pt x="197836" y="43571"/>
                  </a:lnTo>
                  <a:lnTo>
                    <a:pt x="160044" y="66627"/>
                  </a:lnTo>
                  <a:lnTo>
                    <a:pt x="125389" y="93851"/>
                  </a:lnTo>
                  <a:lnTo>
                    <a:pt x="94220" y="124896"/>
                  </a:lnTo>
                  <a:lnTo>
                    <a:pt x="66887" y="159411"/>
                  </a:lnTo>
                  <a:lnTo>
                    <a:pt x="43740" y="197049"/>
                  </a:lnTo>
                  <a:lnTo>
                    <a:pt x="25128" y="237461"/>
                  </a:lnTo>
                  <a:lnTo>
                    <a:pt x="11401" y="280299"/>
                  </a:lnTo>
                  <a:lnTo>
                    <a:pt x="2908" y="325213"/>
                  </a:lnTo>
                  <a:lnTo>
                    <a:pt x="0" y="371855"/>
                  </a:lnTo>
                  <a:lnTo>
                    <a:pt x="2908" y="418498"/>
                  </a:lnTo>
                  <a:lnTo>
                    <a:pt x="11401" y="463412"/>
                  </a:lnTo>
                  <a:lnTo>
                    <a:pt x="25128" y="506250"/>
                  </a:lnTo>
                  <a:lnTo>
                    <a:pt x="43740" y="546662"/>
                  </a:lnTo>
                  <a:lnTo>
                    <a:pt x="66887" y="584300"/>
                  </a:lnTo>
                  <a:lnTo>
                    <a:pt x="94220" y="618815"/>
                  </a:lnTo>
                  <a:lnTo>
                    <a:pt x="125389" y="649860"/>
                  </a:lnTo>
                  <a:lnTo>
                    <a:pt x="160044" y="677084"/>
                  </a:lnTo>
                  <a:lnTo>
                    <a:pt x="197836" y="700140"/>
                  </a:lnTo>
                  <a:lnTo>
                    <a:pt x="238415" y="718680"/>
                  </a:lnTo>
                  <a:lnTo>
                    <a:pt x="281432" y="732354"/>
                  </a:lnTo>
                  <a:lnTo>
                    <a:pt x="326536" y="740814"/>
                  </a:lnTo>
                  <a:lnTo>
                    <a:pt x="373380" y="743712"/>
                  </a:lnTo>
                  <a:lnTo>
                    <a:pt x="420223" y="740814"/>
                  </a:lnTo>
                  <a:lnTo>
                    <a:pt x="465327" y="732354"/>
                  </a:lnTo>
                  <a:lnTo>
                    <a:pt x="508344" y="718680"/>
                  </a:lnTo>
                  <a:lnTo>
                    <a:pt x="548923" y="700140"/>
                  </a:lnTo>
                  <a:lnTo>
                    <a:pt x="586715" y="677084"/>
                  </a:lnTo>
                  <a:lnTo>
                    <a:pt x="621370" y="649860"/>
                  </a:lnTo>
                  <a:lnTo>
                    <a:pt x="652539" y="618815"/>
                  </a:lnTo>
                  <a:lnTo>
                    <a:pt x="679872" y="584300"/>
                  </a:lnTo>
                  <a:lnTo>
                    <a:pt x="703019" y="546662"/>
                  </a:lnTo>
                  <a:lnTo>
                    <a:pt x="721631" y="506250"/>
                  </a:lnTo>
                  <a:lnTo>
                    <a:pt x="735358" y="463412"/>
                  </a:lnTo>
                  <a:lnTo>
                    <a:pt x="743851" y="418498"/>
                  </a:lnTo>
                  <a:lnTo>
                    <a:pt x="746760" y="371855"/>
                  </a:lnTo>
                  <a:lnTo>
                    <a:pt x="743851" y="325213"/>
                  </a:lnTo>
                  <a:lnTo>
                    <a:pt x="735358" y="280299"/>
                  </a:lnTo>
                  <a:lnTo>
                    <a:pt x="721631" y="237461"/>
                  </a:lnTo>
                  <a:lnTo>
                    <a:pt x="703019" y="197049"/>
                  </a:lnTo>
                  <a:lnTo>
                    <a:pt x="679872" y="159411"/>
                  </a:lnTo>
                  <a:lnTo>
                    <a:pt x="652539" y="124896"/>
                  </a:lnTo>
                  <a:lnTo>
                    <a:pt x="621370" y="93851"/>
                  </a:lnTo>
                  <a:lnTo>
                    <a:pt x="586715" y="66627"/>
                  </a:lnTo>
                  <a:lnTo>
                    <a:pt x="548923" y="43571"/>
                  </a:lnTo>
                  <a:lnTo>
                    <a:pt x="508344" y="25031"/>
                  </a:lnTo>
                  <a:lnTo>
                    <a:pt x="465327" y="11357"/>
                  </a:lnTo>
                  <a:lnTo>
                    <a:pt x="420223" y="2897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8156" y="1854708"/>
              <a:ext cx="746760" cy="744220"/>
            </a:xfrm>
            <a:custGeom>
              <a:avLst/>
              <a:gdLst/>
              <a:ahLst/>
              <a:cxnLst/>
              <a:rect l="l" t="t" r="r" b="b"/>
              <a:pathLst>
                <a:path w="746760" h="744219">
                  <a:moveTo>
                    <a:pt x="0" y="371855"/>
                  </a:moveTo>
                  <a:lnTo>
                    <a:pt x="2908" y="325213"/>
                  </a:lnTo>
                  <a:lnTo>
                    <a:pt x="11401" y="280299"/>
                  </a:lnTo>
                  <a:lnTo>
                    <a:pt x="25128" y="237461"/>
                  </a:lnTo>
                  <a:lnTo>
                    <a:pt x="43740" y="197049"/>
                  </a:lnTo>
                  <a:lnTo>
                    <a:pt x="66887" y="159411"/>
                  </a:lnTo>
                  <a:lnTo>
                    <a:pt x="94220" y="124896"/>
                  </a:lnTo>
                  <a:lnTo>
                    <a:pt x="125389" y="93851"/>
                  </a:lnTo>
                  <a:lnTo>
                    <a:pt x="160044" y="66627"/>
                  </a:lnTo>
                  <a:lnTo>
                    <a:pt x="197836" y="43571"/>
                  </a:lnTo>
                  <a:lnTo>
                    <a:pt x="238415" y="25031"/>
                  </a:lnTo>
                  <a:lnTo>
                    <a:pt x="281432" y="11357"/>
                  </a:lnTo>
                  <a:lnTo>
                    <a:pt x="326536" y="2897"/>
                  </a:lnTo>
                  <a:lnTo>
                    <a:pt x="373380" y="0"/>
                  </a:lnTo>
                  <a:lnTo>
                    <a:pt x="420223" y="2897"/>
                  </a:lnTo>
                  <a:lnTo>
                    <a:pt x="465327" y="11357"/>
                  </a:lnTo>
                  <a:lnTo>
                    <a:pt x="508344" y="25031"/>
                  </a:lnTo>
                  <a:lnTo>
                    <a:pt x="548923" y="43571"/>
                  </a:lnTo>
                  <a:lnTo>
                    <a:pt x="586715" y="66627"/>
                  </a:lnTo>
                  <a:lnTo>
                    <a:pt x="621370" y="93851"/>
                  </a:lnTo>
                  <a:lnTo>
                    <a:pt x="652539" y="124896"/>
                  </a:lnTo>
                  <a:lnTo>
                    <a:pt x="679872" y="159411"/>
                  </a:lnTo>
                  <a:lnTo>
                    <a:pt x="703019" y="197049"/>
                  </a:lnTo>
                  <a:lnTo>
                    <a:pt x="721631" y="237461"/>
                  </a:lnTo>
                  <a:lnTo>
                    <a:pt x="735358" y="280299"/>
                  </a:lnTo>
                  <a:lnTo>
                    <a:pt x="743851" y="325213"/>
                  </a:lnTo>
                  <a:lnTo>
                    <a:pt x="746760" y="371855"/>
                  </a:lnTo>
                  <a:lnTo>
                    <a:pt x="743851" y="418498"/>
                  </a:lnTo>
                  <a:lnTo>
                    <a:pt x="735358" y="463412"/>
                  </a:lnTo>
                  <a:lnTo>
                    <a:pt x="721631" y="506250"/>
                  </a:lnTo>
                  <a:lnTo>
                    <a:pt x="703019" y="546662"/>
                  </a:lnTo>
                  <a:lnTo>
                    <a:pt x="679872" y="584300"/>
                  </a:lnTo>
                  <a:lnTo>
                    <a:pt x="652539" y="618815"/>
                  </a:lnTo>
                  <a:lnTo>
                    <a:pt x="621370" y="649860"/>
                  </a:lnTo>
                  <a:lnTo>
                    <a:pt x="586715" y="677084"/>
                  </a:lnTo>
                  <a:lnTo>
                    <a:pt x="548923" y="700140"/>
                  </a:lnTo>
                  <a:lnTo>
                    <a:pt x="508344" y="718680"/>
                  </a:lnTo>
                  <a:lnTo>
                    <a:pt x="465327" y="732354"/>
                  </a:lnTo>
                  <a:lnTo>
                    <a:pt x="420223" y="740814"/>
                  </a:lnTo>
                  <a:lnTo>
                    <a:pt x="373380" y="743712"/>
                  </a:lnTo>
                  <a:lnTo>
                    <a:pt x="326536" y="740814"/>
                  </a:lnTo>
                  <a:lnTo>
                    <a:pt x="281432" y="732354"/>
                  </a:lnTo>
                  <a:lnTo>
                    <a:pt x="238415" y="718680"/>
                  </a:lnTo>
                  <a:lnTo>
                    <a:pt x="197836" y="700140"/>
                  </a:lnTo>
                  <a:lnTo>
                    <a:pt x="160044" y="677084"/>
                  </a:lnTo>
                  <a:lnTo>
                    <a:pt x="125389" y="649860"/>
                  </a:lnTo>
                  <a:lnTo>
                    <a:pt x="94220" y="618815"/>
                  </a:lnTo>
                  <a:lnTo>
                    <a:pt x="66887" y="584300"/>
                  </a:lnTo>
                  <a:lnTo>
                    <a:pt x="43740" y="546662"/>
                  </a:lnTo>
                  <a:lnTo>
                    <a:pt x="25128" y="506250"/>
                  </a:lnTo>
                  <a:lnTo>
                    <a:pt x="11401" y="463412"/>
                  </a:lnTo>
                  <a:lnTo>
                    <a:pt x="2908" y="418498"/>
                  </a:lnTo>
                  <a:lnTo>
                    <a:pt x="0" y="371855"/>
                  </a:lnTo>
                  <a:close/>
                </a:path>
              </a:pathLst>
            </a:custGeom>
            <a:ln w="9144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2224" y="2694444"/>
              <a:ext cx="6338189" cy="918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3708" y="2747772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371855" y="0"/>
                  </a:moveTo>
                  <a:lnTo>
                    <a:pt x="325213" y="2908"/>
                  </a:lnTo>
                  <a:lnTo>
                    <a:pt x="280299" y="11401"/>
                  </a:lnTo>
                  <a:lnTo>
                    <a:pt x="237461" y="25128"/>
                  </a:lnTo>
                  <a:lnTo>
                    <a:pt x="197049" y="43740"/>
                  </a:lnTo>
                  <a:lnTo>
                    <a:pt x="159411" y="66887"/>
                  </a:lnTo>
                  <a:lnTo>
                    <a:pt x="124896" y="94220"/>
                  </a:lnTo>
                  <a:lnTo>
                    <a:pt x="93851" y="125389"/>
                  </a:lnTo>
                  <a:lnTo>
                    <a:pt x="66627" y="160044"/>
                  </a:lnTo>
                  <a:lnTo>
                    <a:pt x="43571" y="197836"/>
                  </a:lnTo>
                  <a:lnTo>
                    <a:pt x="25031" y="238415"/>
                  </a:lnTo>
                  <a:lnTo>
                    <a:pt x="11357" y="281432"/>
                  </a:lnTo>
                  <a:lnTo>
                    <a:pt x="2897" y="326536"/>
                  </a:lnTo>
                  <a:lnTo>
                    <a:pt x="0" y="373379"/>
                  </a:lnTo>
                  <a:lnTo>
                    <a:pt x="2897" y="420223"/>
                  </a:lnTo>
                  <a:lnTo>
                    <a:pt x="11357" y="465327"/>
                  </a:lnTo>
                  <a:lnTo>
                    <a:pt x="25031" y="508344"/>
                  </a:lnTo>
                  <a:lnTo>
                    <a:pt x="43571" y="548923"/>
                  </a:lnTo>
                  <a:lnTo>
                    <a:pt x="66627" y="586715"/>
                  </a:lnTo>
                  <a:lnTo>
                    <a:pt x="93851" y="621370"/>
                  </a:lnTo>
                  <a:lnTo>
                    <a:pt x="124896" y="652539"/>
                  </a:lnTo>
                  <a:lnTo>
                    <a:pt x="159411" y="679872"/>
                  </a:lnTo>
                  <a:lnTo>
                    <a:pt x="197049" y="703019"/>
                  </a:lnTo>
                  <a:lnTo>
                    <a:pt x="237461" y="721631"/>
                  </a:lnTo>
                  <a:lnTo>
                    <a:pt x="280299" y="735358"/>
                  </a:lnTo>
                  <a:lnTo>
                    <a:pt x="325213" y="743851"/>
                  </a:lnTo>
                  <a:lnTo>
                    <a:pt x="371855" y="746760"/>
                  </a:lnTo>
                  <a:lnTo>
                    <a:pt x="418498" y="743851"/>
                  </a:lnTo>
                  <a:lnTo>
                    <a:pt x="463412" y="735358"/>
                  </a:lnTo>
                  <a:lnTo>
                    <a:pt x="506250" y="721631"/>
                  </a:lnTo>
                  <a:lnTo>
                    <a:pt x="546662" y="703019"/>
                  </a:lnTo>
                  <a:lnTo>
                    <a:pt x="584300" y="679872"/>
                  </a:lnTo>
                  <a:lnTo>
                    <a:pt x="618815" y="652539"/>
                  </a:lnTo>
                  <a:lnTo>
                    <a:pt x="649860" y="621370"/>
                  </a:lnTo>
                  <a:lnTo>
                    <a:pt x="677084" y="586715"/>
                  </a:lnTo>
                  <a:lnTo>
                    <a:pt x="700140" y="548923"/>
                  </a:lnTo>
                  <a:lnTo>
                    <a:pt x="718680" y="508344"/>
                  </a:lnTo>
                  <a:lnTo>
                    <a:pt x="732354" y="465327"/>
                  </a:lnTo>
                  <a:lnTo>
                    <a:pt x="740814" y="420223"/>
                  </a:lnTo>
                  <a:lnTo>
                    <a:pt x="743712" y="373379"/>
                  </a:lnTo>
                  <a:lnTo>
                    <a:pt x="740814" y="326536"/>
                  </a:lnTo>
                  <a:lnTo>
                    <a:pt x="732354" y="281432"/>
                  </a:lnTo>
                  <a:lnTo>
                    <a:pt x="718680" y="238415"/>
                  </a:lnTo>
                  <a:lnTo>
                    <a:pt x="700140" y="197836"/>
                  </a:lnTo>
                  <a:lnTo>
                    <a:pt x="677084" y="160044"/>
                  </a:lnTo>
                  <a:lnTo>
                    <a:pt x="649860" y="125389"/>
                  </a:lnTo>
                  <a:lnTo>
                    <a:pt x="618815" y="94220"/>
                  </a:lnTo>
                  <a:lnTo>
                    <a:pt x="584300" y="66887"/>
                  </a:lnTo>
                  <a:lnTo>
                    <a:pt x="546662" y="43740"/>
                  </a:lnTo>
                  <a:lnTo>
                    <a:pt x="506250" y="25128"/>
                  </a:lnTo>
                  <a:lnTo>
                    <a:pt x="463412" y="11401"/>
                  </a:lnTo>
                  <a:lnTo>
                    <a:pt x="418498" y="2908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3708" y="2747772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0" y="373379"/>
                  </a:moveTo>
                  <a:lnTo>
                    <a:pt x="2897" y="326536"/>
                  </a:lnTo>
                  <a:lnTo>
                    <a:pt x="11357" y="281432"/>
                  </a:lnTo>
                  <a:lnTo>
                    <a:pt x="25031" y="238415"/>
                  </a:lnTo>
                  <a:lnTo>
                    <a:pt x="43571" y="197836"/>
                  </a:lnTo>
                  <a:lnTo>
                    <a:pt x="66627" y="160044"/>
                  </a:lnTo>
                  <a:lnTo>
                    <a:pt x="93851" y="125389"/>
                  </a:lnTo>
                  <a:lnTo>
                    <a:pt x="124896" y="94220"/>
                  </a:lnTo>
                  <a:lnTo>
                    <a:pt x="159411" y="66887"/>
                  </a:lnTo>
                  <a:lnTo>
                    <a:pt x="197049" y="43740"/>
                  </a:lnTo>
                  <a:lnTo>
                    <a:pt x="237461" y="25128"/>
                  </a:lnTo>
                  <a:lnTo>
                    <a:pt x="280299" y="11401"/>
                  </a:lnTo>
                  <a:lnTo>
                    <a:pt x="325213" y="2908"/>
                  </a:lnTo>
                  <a:lnTo>
                    <a:pt x="371855" y="0"/>
                  </a:lnTo>
                  <a:lnTo>
                    <a:pt x="418498" y="2908"/>
                  </a:lnTo>
                  <a:lnTo>
                    <a:pt x="463412" y="11401"/>
                  </a:lnTo>
                  <a:lnTo>
                    <a:pt x="506250" y="25128"/>
                  </a:lnTo>
                  <a:lnTo>
                    <a:pt x="546662" y="43740"/>
                  </a:lnTo>
                  <a:lnTo>
                    <a:pt x="584300" y="66887"/>
                  </a:lnTo>
                  <a:lnTo>
                    <a:pt x="618815" y="94220"/>
                  </a:lnTo>
                  <a:lnTo>
                    <a:pt x="649860" y="125389"/>
                  </a:lnTo>
                  <a:lnTo>
                    <a:pt x="677084" y="160044"/>
                  </a:lnTo>
                  <a:lnTo>
                    <a:pt x="700140" y="197836"/>
                  </a:lnTo>
                  <a:lnTo>
                    <a:pt x="718680" y="238415"/>
                  </a:lnTo>
                  <a:lnTo>
                    <a:pt x="732354" y="281432"/>
                  </a:lnTo>
                  <a:lnTo>
                    <a:pt x="740814" y="326536"/>
                  </a:lnTo>
                  <a:lnTo>
                    <a:pt x="743712" y="373379"/>
                  </a:lnTo>
                  <a:lnTo>
                    <a:pt x="740814" y="420223"/>
                  </a:lnTo>
                  <a:lnTo>
                    <a:pt x="732354" y="465327"/>
                  </a:lnTo>
                  <a:lnTo>
                    <a:pt x="718680" y="508344"/>
                  </a:lnTo>
                  <a:lnTo>
                    <a:pt x="700140" y="548923"/>
                  </a:lnTo>
                  <a:lnTo>
                    <a:pt x="677084" y="586715"/>
                  </a:lnTo>
                  <a:lnTo>
                    <a:pt x="649860" y="621370"/>
                  </a:lnTo>
                  <a:lnTo>
                    <a:pt x="618815" y="652539"/>
                  </a:lnTo>
                  <a:lnTo>
                    <a:pt x="584300" y="679872"/>
                  </a:lnTo>
                  <a:lnTo>
                    <a:pt x="546662" y="703019"/>
                  </a:lnTo>
                  <a:lnTo>
                    <a:pt x="506250" y="721631"/>
                  </a:lnTo>
                  <a:lnTo>
                    <a:pt x="463412" y="735358"/>
                  </a:lnTo>
                  <a:lnTo>
                    <a:pt x="418498" y="743851"/>
                  </a:lnTo>
                  <a:lnTo>
                    <a:pt x="371855" y="746760"/>
                  </a:lnTo>
                  <a:lnTo>
                    <a:pt x="325213" y="743851"/>
                  </a:lnTo>
                  <a:lnTo>
                    <a:pt x="280299" y="735358"/>
                  </a:lnTo>
                  <a:lnTo>
                    <a:pt x="237461" y="721631"/>
                  </a:lnTo>
                  <a:lnTo>
                    <a:pt x="197049" y="703019"/>
                  </a:lnTo>
                  <a:lnTo>
                    <a:pt x="159411" y="679872"/>
                  </a:lnTo>
                  <a:lnTo>
                    <a:pt x="124896" y="652539"/>
                  </a:lnTo>
                  <a:lnTo>
                    <a:pt x="93851" y="621370"/>
                  </a:lnTo>
                  <a:lnTo>
                    <a:pt x="66627" y="586715"/>
                  </a:lnTo>
                  <a:lnTo>
                    <a:pt x="43571" y="548923"/>
                  </a:lnTo>
                  <a:lnTo>
                    <a:pt x="25031" y="508344"/>
                  </a:lnTo>
                  <a:lnTo>
                    <a:pt x="11357" y="465327"/>
                  </a:lnTo>
                  <a:lnTo>
                    <a:pt x="2897" y="420223"/>
                  </a:lnTo>
                  <a:lnTo>
                    <a:pt x="0" y="373379"/>
                  </a:lnTo>
                  <a:close/>
                </a:path>
              </a:pathLst>
            </a:custGeom>
            <a:ln w="9144">
              <a:solidFill>
                <a:srgbClr val="ED6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2224" y="3675862"/>
              <a:ext cx="6338189" cy="6963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3708" y="3640835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371855" y="0"/>
                  </a:moveTo>
                  <a:lnTo>
                    <a:pt x="325213" y="2908"/>
                  </a:lnTo>
                  <a:lnTo>
                    <a:pt x="280299" y="11401"/>
                  </a:lnTo>
                  <a:lnTo>
                    <a:pt x="237461" y="25128"/>
                  </a:lnTo>
                  <a:lnTo>
                    <a:pt x="197049" y="43740"/>
                  </a:lnTo>
                  <a:lnTo>
                    <a:pt x="159411" y="66887"/>
                  </a:lnTo>
                  <a:lnTo>
                    <a:pt x="124896" y="94220"/>
                  </a:lnTo>
                  <a:lnTo>
                    <a:pt x="93851" y="125389"/>
                  </a:lnTo>
                  <a:lnTo>
                    <a:pt x="66627" y="160044"/>
                  </a:lnTo>
                  <a:lnTo>
                    <a:pt x="43571" y="197836"/>
                  </a:lnTo>
                  <a:lnTo>
                    <a:pt x="25031" y="238415"/>
                  </a:lnTo>
                  <a:lnTo>
                    <a:pt x="11357" y="281432"/>
                  </a:lnTo>
                  <a:lnTo>
                    <a:pt x="2897" y="326536"/>
                  </a:lnTo>
                  <a:lnTo>
                    <a:pt x="0" y="373380"/>
                  </a:lnTo>
                  <a:lnTo>
                    <a:pt x="2897" y="420223"/>
                  </a:lnTo>
                  <a:lnTo>
                    <a:pt x="11357" y="465327"/>
                  </a:lnTo>
                  <a:lnTo>
                    <a:pt x="25031" y="508344"/>
                  </a:lnTo>
                  <a:lnTo>
                    <a:pt x="43571" y="548923"/>
                  </a:lnTo>
                  <a:lnTo>
                    <a:pt x="66627" y="586715"/>
                  </a:lnTo>
                  <a:lnTo>
                    <a:pt x="93851" y="621370"/>
                  </a:lnTo>
                  <a:lnTo>
                    <a:pt x="124896" y="652539"/>
                  </a:lnTo>
                  <a:lnTo>
                    <a:pt x="159411" y="679872"/>
                  </a:lnTo>
                  <a:lnTo>
                    <a:pt x="197049" y="703019"/>
                  </a:lnTo>
                  <a:lnTo>
                    <a:pt x="237461" y="721631"/>
                  </a:lnTo>
                  <a:lnTo>
                    <a:pt x="280299" y="735358"/>
                  </a:lnTo>
                  <a:lnTo>
                    <a:pt x="325213" y="743851"/>
                  </a:lnTo>
                  <a:lnTo>
                    <a:pt x="371855" y="746759"/>
                  </a:lnTo>
                  <a:lnTo>
                    <a:pt x="418498" y="743851"/>
                  </a:lnTo>
                  <a:lnTo>
                    <a:pt x="463412" y="735358"/>
                  </a:lnTo>
                  <a:lnTo>
                    <a:pt x="506250" y="721631"/>
                  </a:lnTo>
                  <a:lnTo>
                    <a:pt x="546662" y="703019"/>
                  </a:lnTo>
                  <a:lnTo>
                    <a:pt x="584300" y="679872"/>
                  </a:lnTo>
                  <a:lnTo>
                    <a:pt x="618815" y="652539"/>
                  </a:lnTo>
                  <a:lnTo>
                    <a:pt x="649860" y="621370"/>
                  </a:lnTo>
                  <a:lnTo>
                    <a:pt x="677084" y="586715"/>
                  </a:lnTo>
                  <a:lnTo>
                    <a:pt x="700140" y="548923"/>
                  </a:lnTo>
                  <a:lnTo>
                    <a:pt x="718680" y="508344"/>
                  </a:lnTo>
                  <a:lnTo>
                    <a:pt x="732354" y="465327"/>
                  </a:lnTo>
                  <a:lnTo>
                    <a:pt x="740814" y="420223"/>
                  </a:lnTo>
                  <a:lnTo>
                    <a:pt x="743712" y="373380"/>
                  </a:lnTo>
                  <a:lnTo>
                    <a:pt x="740814" y="326536"/>
                  </a:lnTo>
                  <a:lnTo>
                    <a:pt x="732354" y="281432"/>
                  </a:lnTo>
                  <a:lnTo>
                    <a:pt x="718680" y="238415"/>
                  </a:lnTo>
                  <a:lnTo>
                    <a:pt x="700140" y="197836"/>
                  </a:lnTo>
                  <a:lnTo>
                    <a:pt x="677084" y="160044"/>
                  </a:lnTo>
                  <a:lnTo>
                    <a:pt x="649860" y="125389"/>
                  </a:lnTo>
                  <a:lnTo>
                    <a:pt x="618815" y="94220"/>
                  </a:lnTo>
                  <a:lnTo>
                    <a:pt x="584300" y="66887"/>
                  </a:lnTo>
                  <a:lnTo>
                    <a:pt x="546662" y="43740"/>
                  </a:lnTo>
                  <a:lnTo>
                    <a:pt x="506250" y="25128"/>
                  </a:lnTo>
                  <a:lnTo>
                    <a:pt x="463412" y="11401"/>
                  </a:lnTo>
                  <a:lnTo>
                    <a:pt x="418498" y="2908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3708" y="3640835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0" y="373380"/>
                  </a:moveTo>
                  <a:lnTo>
                    <a:pt x="2897" y="326536"/>
                  </a:lnTo>
                  <a:lnTo>
                    <a:pt x="11357" y="281432"/>
                  </a:lnTo>
                  <a:lnTo>
                    <a:pt x="25031" y="238415"/>
                  </a:lnTo>
                  <a:lnTo>
                    <a:pt x="43571" y="197836"/>
                  </a:lnTo>
                  <a:lnTo>
                    <a:pt x="66627" y="160044"/>
                  </a:lnTo>
                  <a:lnTo>
                    <a:pt x="93851" y="125389"/>
                  </a:lnTo>
                  <a:lnTo>
                    <a:pt x="124896" y="94220"/>
                  </a:lnTo>
                  <a:lnTo>
                    <a:pt x="159411" y="66887"/>
                  </a:lnTo>
                  <a:lnTo>
                    <a:pt x="197049" y="43740"/>
                  </a:lnTo>
                  <a:lnTo>
                    <a:pt x="237461" y="25128"/>
                  </a:lnTo>
                  <a:lnTo>
                    <a:pt x="280299" y="11401"/>
                  </a:lnTo>
                  <a:lnTo>
                    <a:pt x="325213" y="2908"/>
                  </a:lnTo>
                  <a:lnTo>
                    <a:pt x="371855" y="0"/>
                  </a:lnTo>
                  <a:lnTo>
                    <a:pt x="418498" y="2908"/>
                  </a:lnTo>
                  <a:lnTo>
                    <a:pt x="463412" y="11401"/>
                  </a:lnTo>
                  <a:lnTo>
                    <a:pt x="506250" y="25128"/>
                  </a:lnTo>
                  <a:lnTo>
                    <a:pt x="546662" y="43740"/>
                  </a:lnTo>
                  <a:lnTo>
                    <a:pt x="584300" y="66887"/>
                  </a:lnTo>
                  <a:lnTo>
                    <a:pt x="618815" y="94220"/>
                  </a:lnTo>
                  <a:lnTo>
                    <a:pt x="649860" y="125389"/>
                  </a:lnTo>
                  <a:lnTo>
                    <a:pt x="677084" y="160044"/>
                  </a:lnTo>
                  <a:lnTo>
                    <a:pt x="700140" y="197836"/>
                  </a:lnTo>
                  <a:lnTo>
                    <a:pt x="718680" y="238415"/>
                  </a:lnTo>
                  <a:lnTo>
                    <a:pt x="732354" y="281432"/>
                  </a:lnTo>
                  <a:lnTo>
                    <a:pt x="740814" y="326536"/>
                  </a:lnTo>
                  <a:lnTo>
                    <a:pt x="743712" y="373380"/>
                  </a:lnTo>
                  <a:lnTo>
                    <a:pt x="740814" y="420223"/>
                  </a:lnTo>
                  <a:lnTo>
                    <a:pt x="732354" y="465327"/>
                  </a:lnTo>
                  <a:lnTo>
                    <a:pt x="718680" y="508344"/>
                  </a:lnTo>
                  <a:lnTo>
                    <a:pt x="700140" y="548923"/>
                  </a:lnTo>
                  <a:lnTo>
                    <a:pt x="677084" y="586715"/>
                  </a:lnTo>
                  <a:lnTo>
                    <a:pt x="649860" y="621370"/>
                  </a:lnTo>
                  <a:lnTo>
                    <a:pt x="618815" y="652539"/>
                  </a:lnTo>
                  <a:lnTo>
                    <a:pt x="584300" y="679872"/>
                  </a:lnTo>
                  <a:lnTo>
                    <a:pt x="546662" y="703019"/>
                  </a:lnTo>
                  <a:lnTo>
                    <a:pt x="506250" y="721631"/>
                  </a:lnTo>
                  <a:lnTo>
                    <a:pt x="463412" y="735358"/>
                  </a:lnTo>
                  <a:lnTo>
                    <a:pt x="418498" y="743851"/>
                  </a:lnTo>
                  <a:lnTo>
                    <a:pt x="371855" y="746759"/>
                  </a:lnTo>
                  <a:lnTo>
                    <a:pt x="325213" y="743851"/>
                  </a:lnTo>
                  <a:lnTo>
                    <a:pt x="280299" y="735358"/>
                  </a:lnTo>
                  <a:lnTo>
                    <a:pt x="237461" y="721631"/>
                  </a:lnTo>
                  <a:lnTo>
                    <a:pt x="197049" y="703019"/>
                  </a:lnTo>
                  <a:lnTo>
                    <a:pt x="159411" y="679872"/>
                  </a:lnTo>
                  <a:lnTo>
                    <a:pt x="124896" y="652539"/>
                  </a:lnTo>
                  <a:lnTo>
                    <a:pt x="93851" y="621370"/>
                  </a:lnTo>
                  <a:lnTo>
                    <a:pt x="66627" y="586715"/>
                  </a:lnTo>
                  <a:lnTo>
                    <a:pt x="43571" y="548923"/>
                  </a:lnTo>
                  <a:lnTo>
                    <a:pt x="25031" y="508344"/>
                  </a:lnTo>
                  <a:lnTo>
                    <a:pt x="11357" y="465327"/>
                  </a:lnTo>
                  <a:lnTo>
                    <a:pt x="2897" y="420223"/>
                  </a:lnTo>
                  <a:lnTo>
                    <a:pt x="0" y="373380"/>
                  </a:lnTo>
                  <a:close/>
                </a:path>
              </a:pathLst>
            </a:custGeom>
            <a:ln w="9144">
              <a:solidFill>
                <a:srgbClr val="1AB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9720" y="4480572"/>
              <a:ext cx="6594221" cy="918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01817" y="997457"/>
            <a:ext cx="6384925" cy="4186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90"/>
              </a:spcBef>
            </a:pPr>
            <a:r>
              <a:rPr sz="2000" spc="-65" dirty="0">
                <a:latin typeface="Arial"/>
                <a:cs typeface="Arial"/>
              </a:rPr>
              <a:t>Оценка </a:t>
            </a:r>
            <a:r>
              <a:rPr sz="2000" spc="-60" dirty="0">
                <a:latin typeface="Arial"/>
                <a:cs typeface="Arial"/>
              </a:rPr>
              <a:t>социально-экономического </a:t>
            </a:r>
            <a:r>
              <a:rPr sz="2000" spc="-75" dirty="0">
                <a:latin typeface="Arial"/>
                <a:cs typeface="Arial"/>
              </a:rPr>
              <a:t>положения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регионов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000" spc="-90" dirty="0">
                <a:latin typeface="Arial"/>
                <a:cs typeface="Arial"/>
              </a:rPr>
              <a:t>УрФО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1235"/>
              </a:spcBef>
            </a:pPr>
            <a:r>
              <a:rPr sz="2000" spc="-65" dirty="0">
                <a:latin typeface="Arial"/>
                <a:cs typeface="Arial"/>
              </a:rPr>
              <a:t>Оценка </a:t>
            </a:r>
            <a:r>
              <a:rPr sz="2000" spc="-70" dirty="0">
                <a:latin typeface="Arial"/>
                <a:cs typeface="Arial"/>
              </a:rPr>
              <a:t>электроемкости </a:t>
            </a:r>
            <a:r>
              <a:rPr sz="2000" spc="-50" dirty="0">
                <a:latin typeface="Arial"/>
                <a:cs typeface="Arial"/>
              </a:rPr>
              <a:t>регионов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УрФО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727075">
              <a:lnSpc>
                <a:spcPts val="2305"/>
              </a:lnSpc>
              <a:spcBef>
                <a:spcPts val="1240"/>
              </a:spcBef>
            </a:pPr>
            <a:r>
              <a:rPr sz="2000" spc="-125" dirty="0">
                <a:latin typeface="Arial"/>
                <a:cs typeface="Arial"/>
              </a:rPr>
              <a:t>Сбор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данных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по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критериям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УрФО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для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проведения</a:t>
            </a:r>
            <a:endParaRPr sz="2000">
              <a:latin typeface="Arial"/>
              <a:cs typeface="Arial"/>
            </a:endParaRPr>
          </a:p>
          <a:p>
            <a:pPr marL="727075">
              <a:lnSpc>
                <a:spcPts val="2305"/>
              </a:lnSpc>
            </a:pPr>
            <a:r>
              <a:rPr sz="2000" spc="-55" dirty="0">
                <a:latin typeface="Arial"/>
                <a:cs typeface="Arial"/>
              </a:rPr>
              <a:t>кластерного </a:t>
            </a:r>
            <a:r>
              <a:rPr sz="2000" spc="-95" dirty="0">
                <a:latin typeface="Arial"/>
                <a:cs typeface="Arial"/>
              </a:rPr>
              <a:t>анализа </a:t>
            </a:r>
            <a:r>
              <a:rPr sz="2000" spc="-85" dirty="0">
                <a:latin typeface="Arial"/>
                <a:cs typeface="Arial"/>
              </a:rPr>
              <a:t>(таблица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8)</a:t>
            </a:r>
            <a:endParaRPr sz="2000">
              <a:latin typeface="Arial"/>
              <a:cs typeface="Arial"/>
            </a:endParaRPr>
          </a:p>
          <a:p>
            <a:pPr marL="502920" marR="748665" indent="224154">
              <a:lnSpc>
                <a:spcPts val="5940"/>
              </a:lnSpc>
              <a:spcBef>
                <a:spcPts val="775"/>
              </a:spcBef>
            </a:pPr>
            <a:r>
              <a:rPr sz="2000" spc="-105" dirty="0">
                <a:latin typeface="Arial"/>
                <a:cs typeface="Arial"/>
              </a:rPr>
              <a:t>Создание </a:t>
            </a:r>
            <a:r>
              <a:rPr sz="2000" spc="-110" dirty="0">
                <a:latin typeface="Arial"/>
                <a:cs typeface="Arial"/>
              </a:rPr>
              <a:t>базы </a:t>
            </a:r>
            <a:r>
              <a:rPr sz="2000" spc="-85" dirty="0">
                <a:latin typeface="Arial"/>
                <a:cs typeface="Arial"/>
              </a:rPr>
              <a:t>данных </a:t>
            </a:r>
            <a:r>
              <a:rPr sz="2000" spc="-55" dirty="0">
                <a:latin typeface="Arial"/>
                <a:cs typeface="Arial"/>
              </a:rPr>
              <a:t>по </a:t>
            </a:r>
            <a:r>
              <a:rPr sz="2000" spc="-114" dirty="0">
                <a:latin typeface="Arial"/>
                <a:cs typeface="Arial"/>
              </a:rPr>
              <a:t>всем </a:t>
            </a:r>
            <a:r>
              <a:rPr sz="2000" spc="-65" dirty="0">
                <a:latin typeface="Arial"/>
                <a:cs typeface="Arial"/>
              </a:rPr>
              <a:t>регионам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РФ  </a:t>
            </a:r>
            <a:r>
              <a:rPr sz="2000" spc="-85" dirty="0">
                <a:latin typeface="Arial"/>
                <a:cs typeface="Arial"/>
              </a:rPr>
              <a:t>Проведение </a:t>
            </a:r>
            <a:r>
              <a:rPr sz="2000" spc="-55" dirty="0">
                <a:latin typeface="Arial"/>
                <a:cs typeface="Arial"/>
              </a:rPr>
              <a:t>кластерного </a:t>
            </a:r>
            <a:r>
              <a:rPr sz="2000" spc="-95" dirty="0">
                <a:latin typeface="Arial"/>
                <a:cs typeface="Arial"/>
              </a:rPr>
              <a:t>анализа </a:t>
            </a:r>
            <a:r>
              <a:rPr sz="2000" spc="-50" dirty="0">
                <a:latin typeface="Arial"/>
                <a:cs typeface="Arial"/>
              </a:rPr>
              <a:t>регионов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502920">
              <a:lnSpc>
                <a:spcPts val="1425"/>
              </a:lnSpc>
            </a:pPr>
            <a:r>
              <a:rPr sz="2000" spc="-85" dirty="0">
                <a:latin typeface="Arial"/>
                <a:cs typeface="Arial"/>
              </a:rPr>
              <a:t>использование </a:t>
            </a:r>
            <a:r>
              <a:rPr sz="2000" spc="-50" dirty="0">
                <a:latin typeface="Arial"/>
                <a:cs typeface="Arial"/>
              </a:rPr>
              <a:t>программного </a:t>
            </a:r>
            <a:r>
              <a:rPr sz="2000" spc="-55" dirty="0">
                <a:latin typeface="Arial"/>
                <a:cs typeface="Arial"/>
              </a:rPr>
              <a:t>продукта </a:t>
            </a:r>
            <a:r>
              <a:rPr sz="2000" spc="-45" dirty="0">
                <a:latin typeface="Arial"/>
                <a:cs typeface="Arial"/>
              </a:rPr>
              <a:t>Statistica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13.3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65903" y="4529328"/>
            <a:ext cx="7374890" cy="1766570"/>
            <a:chOff x="4565903" y="4529328"/>
            <a:chExt cx="7374890" cy="1766570"/>
          </a:xfrm>
        </p:grpSpPr>
        <p:sp>
          <p:nvSpPr>
            <p:cNvPr id="19" name="object 19"/>
            <p:cNvSpPr/>
            <p:nvPr/>
          </p:nvSpPr>
          <p:spPr>
            <a:xfrm>
              <a:off x="5058155" y="453390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373380" y="0"/>
                  </a:moveTo>
                  <a:lnTo>
                    <a:pt x="326536" y="2908"/>
                  </a:lnTo>
                  <a:lnTo>
                    <a:pt x="281432" y="11401"/>
                  </a:lnTo>
                  <a:lnTo>
                    <a:pt x="238415" y="25128"/>
                  </a:lnTo>
                  <a:lnTo>
                    <a:pt x="197836" y="43740"/>
                  </a:lnTo>
                  <a:lnTo>
                    <a:pt x="160044" y="66887"/>
                  </a:lnTo>
                  <a:lnTo>
                    <a:pt x="125389" y="94220"/>
                  </a:lnTo>
                  <a:lnTo>
                    <a:pt x="94220" y="125389"/>
                  </a:lnTo>
                  <a:lnTo>
                    <a:pt x="66887" y="160044"/>
                  </a:lnTo>
                  <a:lnTo>
                    <a:pt x="43740" y="197836"/>
                  </a:lnTo>
                  <a:lnTo>
                    <a:pt x="25128" y="238415"/>
                  </a:lnTo>
                  <a:lnTo>
                    <a:pt x="11401" y="281432"/>
                  </a:lnTo>
                  <a:lnTo>
                    <a:pt x="2908" y="326536"/>
                  </a:lnTo>
                  <a:lnTo>
                    <a:pt x="0" y="373380"/>
                  </a:lnTo>
                  <a:lnTo>
                    <a:pt x="2908" y="420223"/>
                  </a:lnTo>
                  <a:lnTo>
                    <a:pt x="11401" y="465327"/>
                  </a:lnTo>
                  <a:lnTo>
                    <a:pt x="25128" y="508344"/>
                  </a:lnTo>
                  <a:lnTo>
                    <a:pt x="43740" y="548923"/>
                  </a:lnTo>
                  <a:lnTo>
                    <a:pt x="66887" y="586715"/>
                  </a:lnTo>
                  <a:lnTo>
                    <a:pt x="94220" y="621370"/>
                  </a:lnTo>
                  <a:lnTo>
                    <a:pt x="125389" y="652539"/>
                  </a:lnTo>
                  <a:lnTo>
                    <a:pt x="160044" y="679872"/>
                  </a:lnTo>
                  <a:lnTo>
                    <a:pt x="197836" y="703019"/>
                  </a:lnTo>
                  <a:lnTo>
                    <a:pt x="238415" y="721631"/>
                  </a:lnTo>
                  <a:lnTo>
                    <a:pt x="281432" y="735358"/>
                  </a:lnTo>
                  <a:lnTo>
                    <a:pt x="326536" y="743851"/>
                  </a:lnTo>
                  <a:lnTo>
                    <a:pt x="373380" y="746760"/>
                  </a:lnTo>
                  <a:lnTo>
                    <a:pt x="420223" y="743851"/>
                  </a:lnTo>
                  <a:lnTo>
                    <a:pt x="465327" y="735358"/>
                  </a:lnTo>
                  <a:lnTo>
                    <a:pt x="508344" y="721631"/>
                  </a:lnTo>
                  <a:lnTo>
                    <a:pt x="548923" y="703019"/>
                  </a:lnTo>
                  <a:lnTo>
                    <a:pt x="586715" y="679872"/>
                  </a:lnTo>
                  <a:lnTo>
                    <a:pt x="621370" y="652539"/>
                  </a:lnTo>
                  <a:lnTo>
                    <a:pt x="652539" y="621370"/>
                  </a:lnTo>
                  <a:lnTo>
                    <a:pt x="679872" y="586715"/>
                  </a:lnTo>
                  <a:lnTo>
                    <a:pt x="703019" y="548923"/>
                  </a:lnTo>
                  <a:lnTo>
                    <a:pt x="721631" y="508344"/>
                  </a:lnTo>
                  <a:lnTo>
                    <a:pt x="735358" y="465327"/>
                  </a:lnTo>
                  <a:lnTo>
                    <a:pt x="743851" y="420223"/>
                  </a:lnTo>
                  <a:lnTo>
                    <a:pt x="746760" y="373380"/>
                  </a:lnTo>
                  <a:lnTo>
                    <a:pt x="743851" y="326536"/>
                  </a:lnTo>
                  <a:lnTo>
                    <a:pt x="735358" y="281432"/>
                  </a:lnTo>
                  <a:lnTo>
                    <a:pt x="721631" y="238415"/>
                  </a:lnTo>
                  <a:lnTo>
                    <a:pt x="703019" y="197836"/>
                  </a:lnTo>
                  <a:lnTo>
                    <a:pt x="679872" y="160044"/>
                  </a:lnTo>
                  <a:lnTo>
                    <a:pt x="652539" y="125389"/>
                  </a:lnTo>
                  <a:lnTo>
                    <a:pt x="621370" y="94220"/>
                  </a:lnTo>
                  <a:lnTo>
                    <a:pt x="586715" y="66887"/>
                  </a:lnTo>
                  <a:lnTo>
                    <a:pt x="548923" y="43740"/>
                  </a:lnTo>
                  <a:lnTo>
                    <a:pt x="508344" y="25128"/>
                  </a:lnTo>
                  <a:lnTo>
                    <a:pt x="465327" y="11401"/>
                  </a:lnTo>
                  <a:lnTo>
                    <a:pt x="420223" y="2908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8155" y="453390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0" y="373380"/>
                  </a:moveTo>
                  <a:lnTo>
                    <a:pt x="2908" y="326536"/>
                  </a:lnTo>
                  <a:lnTo>
                    <a:pt x="11401" y="281432"/>
                  </a:lnTo>
                  <a:lnTo>
                    <a:pt x="25128" y="238415"/>
                  </a:lnTo>
                  <a:lnTo>
                    <a:pt x="43740" y="197836"/>
                  </a:lnTo>
                  <a:lnTo>
                    <a:pt x="66887" y="160044"/>
                  </a:lnTo>
                  <a:lnTo>
                    <a:pt x="94220" y="125389"/>
                  </a:lnTo>
                  <a:lnTo>
                    <a:pt x="125389" y="94220"/>
                  </a:lnTo>
                  <a:lnTo>
                    <a:pt x="160044" y="66887"/>
                  </a:lnTo>
                  <a:lnTo>
                    <a:pt x="197836" y="43740"/>
                  </a:lnTo>
                  <a:lnTo>
                    <a:pt x="238415" y="25128"/>
                  </a:lnTo>
                  <a:lnTo>
                    <a:pt x="281432" y="11401"/>
                  </a:lnTo>
                  <a:lnTo>
                    <a:pt x="326536" y="2908"/>
                  </a:lnTo>
                  <a:lnTo>
                    <a:pt x="373380" y="0"/>
                  </a:lnTo>
                  <a:lnTo>
                    <a:pt x="420223" y="2908"/>
                  </a:lnTo>
                  <a:lnTo>
                    <a:pt x="465327" y="11401"/>
                  </a:lnTo>
                  <a:lnTo>
                    <a:pt x="508344" y="25128"/>
                  </a:lnTo>
                  <a:lnTo>
                    <a:pt x="548923" y="43740"/>
                  </a:lnTo>
                  <a:lnTo>
                    <a:pt x="586715" y="66887"/>
                  </a:lnTo>
                  <a:lnTo>
                    <a:pt x="621370" y="94220"/>
                  </a:lnTo>
                  <a:lnTo>
                    <a:pt x="652539" y="125389"/>
                  </a:lnTo>
                  <a:lnTo>
                    <a:pt x="679872" y="160044"/>
                  </a:lnTo>
                  <a:lnTo>
                    <a:pt x="703019" y="197836"/>
                  </a:lnTo>
                  <a:lnTo>
                    <a:pt x="721631" y="238415"/>
                  </a:lnTo>
                  <a:lnTo>
                    <a:pt x="735358" y="281432"/>
                  </a:lnTo>
                  <a:lnTo>
                    <a:pt x="743851" y="326536"/>
                  </a:lnTo>
                  <a:lnTo>
                    <a:pt x="746760" y="373380"/>
                  </a:lnTo>
                  <a:lnTo>
                    <a:pt x="743851" y="420223"/>
                  </a:lnTo>
                  <a:lnTo>
                    <a:pt x="735358" y="465327"/>
                  </a:lnTo>
                  <a:lnTo>
                    <a:pt x="721631" y="508344"/>
                  </a:lnTo>
                  <a:lnTo>
                    <a:pt x="703019" y="548923"/>
                  </a:lnTo>
                  <a:lnTo>
                    <a:pt x="679872" y="586715"/>
                  </a:lnTo>
                  <a:lnTo>
                    <a:pt x="652539" y="621370"/>
                  </a:lnTo>
                  <a:lnTo>
                    <a:pt x="621370" y="652539"/>
                  </a:lnTo>
                  <a:lnTo>
                    <a:pt x="586715" y="679872"/>
                  </a:lnTo>
                  <a:lnTo>
                    <a:pt x="548923" y="703019"/>
                  </a:lnTo>
                  <a:lnTo>
                    <a:pt x="508344" y="721631"/>
                  </a:lnTo>
                  <a:lnTo>
                    <a:pt x="465327" y="735358"/>
                  </a:lnTo>
                  <a:lnTo>
                    <a:pt x="420223" y="743851"/>
                  </a:lnTo>
                  <a:lnTo>
                    <a:pt x="373380" y="746760"/>
                  </a:lnTo>
                  <a:lnTo>
                    <a:pt x="326536" y="743851"/>
                  </a:lnTo>
                  <a:lnTo>
                    <a:pt x="281432" y="735358"/>
                  </a:lnTo>
                  <a:lnTo>
                    <a:pt x="238415" y="721631"/>
                  </a:lnTo>
                  <a:lnTo>
                    <a:pt x="197836" y="703019"/>
                  </a:lnTo>
                  <a:lnTo>
                    <a:pt x="160044" y="679872"/>
                  </a:lnTo>
                  <a:lnTo>
                    <a:pt x="125389" y="652539"/>
                  </a:lnTo>
                  <a:lnTo>
                    <a:pt x="94220" y="621370"/>
                  </a:lnTo>
                  <a:lnTo>
                    <a:pt x="66887" y="586715"/>
                  </a:lnTo>
                  <a:lnTo>
                    <a:pt x="43740" y="548923"/>
                  </a:lnTo>
                  <a:lnTo>
                    <a:pt x="25128" y="508344"/>
                  </a:lnTo>
                  <a:lnTo>
                    <a:pt x="11401" y="465327"/>
                  </a:lnTo>
                  <a:lnTo>
                    <a:pt x="2908" y="420223"/>
                  </a:lnTo>
                  <a:lnTo>
                    <a:pt x="0" y="373380"/>
                  </a:lnTo>
                  <a:close/>
                </a:path>
              </a:pathLst>
            </a:custGeom>
            <a:ln w="9144">
              <a:solidFill>
                <a:srgbClr val="D43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8991" y="5376672"/>
              <a:ext cx="7051421" cy="9188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0475" y="5430012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371856" y="0"/>
                  </a:moveTo>
                  <a:lnTo>
                    <a:pt x="325213" y="2897"/>
                  </a:lnTo>
                  <a:lnTo>
                    <a:pt x="280299" y="11356"/>
                  </a:lnTo>
                  <a:lnTo>
                    <a:pt x="237461" y="25029"/>
                  </a:lnTo>
                  <a:lnTo>
                    <a:pt x="197049" y="43568"/>
                  </a:lnTo>
                  <a:lnTo>
                    <a:pt x="159411" y="66623"/>
                  </a:lnTo>
                  <a:lnTo>
                    <a:pt x="124896" y="93847"/>
                  </a:lnTo>
                  <a:lnTo>
                    <a:pt x="93851" y="124891"/>
                  </a:lnTo>
                  <a:lnTo>
                    <a:pt x="66627" y="159406"/>
                  </a:lnTo>
                  <a:lnTo>
                    <a:pt x="43571" y="197044"/>
                  </a:lnTo>
                  <a:lnTo>
                    <a:pt x="25031" y="237456"/>
                  </a:lnTo>
                  <a:lnTo>
                    <a:pt x="11357" y="280294"/>
                  </a:lnTo>
                  <a:lnTo>
                    <a:pt x="2897" y="325210"/>
                  </a:lnTo>
                  <a:lnTo>
                    <a:pt x="0" y="371856"/>
                  </a:lnTo>
                  <a:lnTo>
                    <a:pt x="2897" y="418501"/>
                  </a:lnTo>
                  <a:lnTo>
                    <a:pt x="11357" y="463417"/>
                  </a:lnTo>
                  <a:lnTo>
                    <a:pt x="25031" y="506255"/>
                  </a:lnTo>
                  <a:lnTo>
                    <a:pt x="43571" y="546667"/>
                  </a:lnTo>
                  <a:lnTo>
                    <a:pt x="66627" y="584305"/>
                  </a:lnTo>
                  <a:lnTo>
                    <a:pt x="93851" y="618820"/>
                  </a:lnTo>
                  <a:lnTo>
                    <a:pt x="124896" y="649864"/>
                  </a:lnTo>
                  <a:lnTo>
                    <a:pt x="159411" y="677088"/>
                  </a:lnTo>
                  <a:lnTo>
                    <a:pt x="197049" y="700143"/>
                  </a:lnTo>
                  <a:lnTo>
                    <a:pt x="237461" y="718682"/>
                  </a:lnTo>
                  <a:lnTo>
                    <a:pt x="280299" y="732355"/>
                  </a:lnTo>
                  <a:lnTo>
                    <a:pt x="325213" y="740814"/>
                  </a:lnTo>
                  <a:lnTo>
                    <a:pt x="371856" y="743711"/>
                  </a:lnTo>
                  <a:lnTo>
                    <a:pt x="418498" y="740814"/>
                  </a:lnTo>
                  <a:lnTo>
                    <a:pt x="463412" y="732355"/>
                  </a:lnTo>
                  <a:lnTo>
                    <a:pt x="506250" y="718682"/>
                  </a:lnTo>
                  <a:lnTo>
                    <a:pt x="546662" y="700143"/>
                  </a:lnTo>
                  <a:lnTo>
                    <a:pt x="584300" y="677088"/>
                  </a:lnTo>
                  <a:lnTo>
                    <a:pt x="618815" y="649864"/>
                  </a:lnTo>
                  <a:lnTo>
                    <a:pt x="649860" y="618820"/>
                  </a:lnTo>
                  <a:lnTo>
                    <a:pt x="677084" y="584305"/>
                  </a:lnTo>
                  <a:lnTo>
                    <a:pt x="700140" y="546667"/>
                  </a:lnTo>
                  <a:lnTo>
                    <a:pt x="718680" y="506255"/>
                  </a:lnTo>
                  <a:lnTo>
                    <a:pt x="732354" y="463417"/>
                  </a:lnTo>
                  <a:lnTo>
                    <a:pt x="740814" y="418501"/>
                  </a:lnTo>
                  <a:lnTo>
                    <a:pt x="743712" y="371856"/>
                  </a:lnTo>
                  <a:lnTo>
                    <a:pt x="740814" y="325210"/>
                  </a:lnTo>
                  <a:lnTo>
                    <a:pt x="732354" y="280294"/>
                  </a:lnTo>
                  <a:lnTo>
                    <a:pt x="718680" y="237456"/>
                  </a:lnTo>
                  <a:lnTo>
                    <a:pt x="700140" y="197044"/>
                  </a:lnTo>
                  <a:lnTo>
                    <a:pt x="677084" y="159406"/>
                  </a:lnTo>
                  <a:lnTo>
                    <a:pt x="649860" y="124891"/>
                  </a:lnTo>
                  <a:lnTo>
                    <a:pt x="618815" y="93847"/>
                  </a:lnTo>
                  <a:lnTo>
                    <a:pt x="584300" y="66623"/>
                  </a:lnTo>
                  <a:lnTo>
                    <a:pt x="546662" y="43568"/>
                  </a:lnTo>
                  <a:lnTo>
                    <a:pt x="506250" y="25029"/>
                  </a:lnTo>
                  <a:lnTo>
                    <a:pt x="463412" y="11356"/>
                  </a:lnTo>
                  <a:lnTo>
                    <a:pt x="418498" y="2897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0475" y="5430012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371856"/>
                  </a:moveTo>
                  <a:lnTo>
                    <a:pt x="2897" y="325210"/>
                  </a:lnTo>
                  <a:lnTo>
                    <a:pt x="11357" y="280294"/>
                  </a:lnTo>
                  <a:lnTo>
                    <a:pt x="25031" y="237456"/>
                  </a:lnTo>
                  <a:lnTo>
                    <a:pt x="43571" y="197044"/>
                  </a:lnTo>
                  <a:lnTo>
                    <a:pt x="66627" y="159406"/>
                  </a:lnTo>
                  <a:lnTo>
                    <a:pt x="93851" y="124891"/>
                  </a:lnTo>
                  <a:lnTo>
                    <a:pt x="124896" y="93847"/>
                  </a:lnTo>
                  <a:lnTo>
                    <a:pt x="159411" y="66623"/>
                  </a:lnTo>
                  <a:lnTo>
                    <a:pt x="197049" y="43568"/>
                  </a:lnTo>
                  <a:lnTo>
                    <a:pt x="237461" y="25029"/>
                  </a:lnTo>
                  <a:lnTo>
                    <a:pt x="280299" y="11356"/>
                  </a:lnTo>
                  <a:lnTo>
                    <a:pt x="325213" y="2897"/>
                  </a:lnTo>
                  <a:lnTo>
                    <a:pt x="371856" y="0"/>
                  </a:lnTo>
                  <a:lnTo>
                    <a:pt x="418498" y="2897"/>
                  </a:lnTo>
                  <a:lnTo>
                    <a:pt x="463412" y="11356"/>
                  </a:lnTo>
                  <a:lnTo>
                    <a:pt x="506250" y="25029"/>
                  </a:lnTo>
                  <a:lnTo>
                    <a:pt x="546662" y="43568"/>
                  </a:lnTo>
                  <a:lnTo>
                    <a:pt x="584300" y="66623"/>
                  </a:lnTo>
                  <a:lnTo>
                    <a:pt x="618815" y="93847"/>
                  </a:lnTo>
                  <a:lnTo>
                    <a:pt x="649860" y="124891"/>
                  </a:lnTo>
                  <a:lnTo>
                    <a:pt x="677084" y="159406"/>
                  </a:lnTo>
                  <a:lnTo>
                    <a:pt x="700140" y="197044"/>
                  </a:lnTo>
                  <a:lnTo>
                    <a:pt x="718680" y="237456"/>
                  </a:lnTo>
                  <a:lnTo>
                    <a:pt x="732354" y="280294"/>
                  </a:lnTo>
                  <a:lnTo>
                    <a:pt x="740814" y="325210"/>
                  </a:lnTo>
                  <a:lnTo>
                    <a:pt x="743712" y="371856"/>
                  </a:lnTo>
                  <a:lnTo>
                    <a:pt x="740814" y="418501"/>
                  </a:lnTo>
                  <a:lnTo>
                    <a:pt x="732354" y="463417"/>
                  </a:lnTo>
                  <a:lnTo>
                    <a:pt x="718680" y="506255"/>
                  </a:lnTo>
                  <a:lnTo>
                    <a:pt x="700140" y="546667"/>
                  </a:lnTo>
                  <a:lnTo>
                    <a:pt x="677084" y="584305"/>
                  </a:lnTo>
                  <a:lnTo>
                    <a:pt x="649860" y="618820"/>
                  </a:lnTo>
                  <a:lnTo>
                    <a:pt x="618815" y="649864"/>
                  </a:lnTo>
                  <a:lnTo>
                    <a:pt x="584300" y="677088"/>
                  </a:lnTo>
                  <a:lnTo>
                    <a:pt x="546662" y="700143"/>
                  </a:lnTo>
                  <a:lnTo>
                    <a:pt x="506250" y="718682"/>
                  </a:lnTo>
                  <a:lnTo>
                    <a:pt x="463412" y="732355"/>
                  </a:lnTo>
                  <a:lnTo>
                    <a:pt x="418498" y="740814"/>
                  </a:lnTo>
                  <a:lnTo>
                    <a:pt x="371856" y="743711"/>
                  </a:lnTo>
                  <a:lnTo>
                    <a:pt x="325213" y="740814"/>
                  </a:lnTo>
                  <a:lnTo>
                    <a:pt x="280299" y="732355"/>
                  </a:lnTo>
                  <a:lnTo>
                    <a:pt x="237461" y="718682"/>
                  </a:lnTo>
                  <a:lnTo>
                    <a:pt x="197049" y="700143"/>
                  </a:lnTo>
                  <a:lnTo>
                    <a:pt x="159411" y="677088"/>
                  </a:lnTo>
                  <a:lnTo>
                    <a:pt x="124896" y="649864"/>
                  </a:lnTo>
                  <a:lnTo>
                    <a:pt x="93851" y="618820"/>
                  </a:lnTo>
                  <a:lnTo>
                    <a:pt x="66627" y="584305"/>
                  </a:lnTo>
                  <a:lnTo>
                    <a:pt x="43571" y="546667"/>
                  </a:lnTo>
                  <a:lnTo>
                    <a:pt x="25031" y="506255"/>
                  </a:lnTo>
                  <a:lnTo>
                    <a:pt x="11357" y="463417"/>
                  </a:lnTo>
                  <a:lnTo>
                    <a:pt x="2897" y="418501"/>
                  </a:lnTo>
                  <a:lnTo>
                    <a:pt x="0" y="371856"/>
                  </a:lnTo>
                  <a:close/>
                </a:path>
              </a:pathLst>
            </a:custGeom>
            <a:ln w="9144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01817" y="5468518"/>
            <a:ext cx="5840095" cy="889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90"/>
              </a:spcBef>
            </a:pPr>
            <a:r>
              <a:rPr sz="2000" spc="-85" dirty="0">
                <a:latin typeface="Arial"/>
                <a:cs typeface="Arial"/>
              </a:rPr>
              <a:t>Выработка </a:t>
            </a:r>
            <a:r>
              <a:rPr sz="2000" spc="-65" dirty="0">
                <a:latin typeface="Arial"/>
                <a:cs typeface="Arial"/>
              </a:rPr>
              <a:t>рекомендаций </a:t>
            </a:r>
            <a:r>
              <a:rPr sz="2000" spc="-50" dirty="0">
                <a:latin typeface="Arial"/>
                <a:cs typeface="Arial"/>
              </a:rPr>
              <a:t>по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использованию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000" spc="-70" dirty="0">
                <a:latin typeface="Arial"/>
                <a:cs typeface="Arial"/>
              </a:rPr>
              <a:t>инструментов </a:t>
            </a:r>
            <a:r>
              <a:rPr sz="2000" spc="-80" dirty="0">
                <a:latin typeface="Arial"/>
                <a:cs typeface="Arial"/>
              </a:rPr>
              <a:t>управления </a:t>
            </a:r>
            <a:r>
              <a:rPr sz="2000" spc="-90" dirty="0">
                <a:latin typeface="Arial"/>
                <a:cs typeface="Arial"/>
              </a:rPr>
              <a:t>спросом </a:t>
            </a:r>
            <a:r>
              <a:rPr sz="2000" spc="-85" dirty="0">
                <a:latin typeface="Arial"/>
                <a:cs typeface="Arial"/>
              </a:rPr>
              <a:t>в </a:t>
            </a:r>
            <a:r>
              <a:rPr sz="2000" spc="-60" dirty="0">
                <a:latin typeface="Arial"/>
                <a:cs typeface="Arial"/>
              </a:rPr>
              <a:t>регионах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УрФО</a:t>
            </a:r>
            <a:endParaRPr sz="2000">
              <a:latin typeface="Arial"/>
              <a:cs typeface="Arial"/>
            </a:endParaRPr>
          </a:p>
          <a:p>
            <a:pPr marL="1533525">
              <a:lnSpc>
                <a:spcPct val="100000"/>
              </a:lnSpc>
              <a:spcBef>
                <a:spcPts val="765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18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Алгоритм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оценки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энергоэффективности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УрФО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9456" y="1447800"/>
            <a:ext cx="4267200" cy="460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4747" y="6151270"/>
            <a:ext cx="3533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65" dirty="0">
                <a:latin typeface="Arial"/>
                <a:cs typeface="Arial"/>
              </a:rPr>
              <a:t>17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Карта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Уральского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Федерального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Округа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21465" y="6291173"/>
            <a:ext cx="3594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0" dirty="0">
                <a:solidFill>
                  <a:srgbClr val="40B9D2"/>
                </a:solidFill>
                <a:latin typeface="Arial"/>
                <a:cs typeface="Arial"/>
              </a:rPr>
              <a:t>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95" dirty="0">
                <a:latin typeface="Arial"/>
                <a:cs typeface="Arial"/>
              </a:rPr>
              <a:t>АЛГОРИТМ </a:t>
            </a:r>
            <a:r>
              <a:rPr sz="2400" spc="-105" dirty="0">
                <a:latin typeface="Arial"/>
                <a:cs typeface="Arial"/>
              </a:rPr>
              <a:t>ОЦЕНКИ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ЭНЕРГОЭФФЕКТИВНОСТИ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20" dirty="0">
                <a:latin typeface="Arial"/>
                <a:cs typeface="Arial"/>
              </a:rPr>
              <a:t>УРФО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2231" y="1531238"/>
          <a:ext cx="5910580" cy="516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marL="238760">
                        <a:lnSpc>
                          <a:spcPts val="91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№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b="1" spc="-45" dirty="0">
                          <a:latin typeface="Arial"/>
                          <a:cs typeface="Arial"/>
                        </a:rPr>
                        <a:t>Регион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10"/>
                        </a:lnSpc>
                      </a:pPr>
                      <a:r>
                        <a:rPr sz="800" b="1" spc="-40" dirty="0">
                          <a:latin typeface="Arial"/>
                          <a:cs typeface="Arial"/>
                        </a:rPr>
                        <a:t>Доход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 душу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55" dirty="0">
                          <a:latin typeface="Arial"/>
                          <a:cs typeface="Arial"/>
                        </a:rPr>
                        <a:t>населения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910"/>
                        </a:lnSpc>
                      </a:pPr>
                      <a:r>
                        <a:rPr sz="800" b="1" spc="-55" dirty="0">
                          <a:latin typeface="Arial"/>
                          <a:cs typeface="Arial"/>
                        </a:rPr>
                        <a:t>Потребление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электроэнергии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10"/>
                        </a:lnSpc>
                      </a:pPr>
                      <a:r>
                        <a:rPr sz="800" b="1" spc="-55" dirty="0">
                          <a:latin typeface="Arial"/>
                          <a:cs typeface="Arial"/>
                        </a:rPr>
                        <a:t>Потребление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1915" marR="75565" algn="ctr">
                        <a:lnSpc>
                          <a:spcPct val="100000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электроэнергии на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душу 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населения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b="1" spc="-45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энергоемких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70815" marR="161925" algn="ctr">
                        <a:lnSpc>
                          <a:spcPct val="100000"/>
                        </a:lnSpc>
                      </a:pPr>
                      <a:r>
                        <a:rPr sz="800" b="1" spc="-55" dirty="0">
                          <a:latin typeface="Arial"/>
                          <a:cs typeface="Arial"/>
                        </a:rPr>
                        <a:t>предприятий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регионе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Белгородская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760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10530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92117758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52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Брянская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263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1005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1323383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Владимирская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632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998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6793587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Воронежская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070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1024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3652343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Ивановская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536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1006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3896620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Калужская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860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1058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277882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Костромская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270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976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8668032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Курская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982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1068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2640449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Липецкая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969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1052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4876425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77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Московская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997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1003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766699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Орловская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598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3544554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Рязанская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275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986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6338742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0" dirty="0">
                          <a:latin typeface="Arial"/>
                          <a:cs typeface="Arial"/>
                        </a:rPr>
                        <a:t>Смоленская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641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1046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5133843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Тамбовская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970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1041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9077809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Тверская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713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986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0780933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Тульская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593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970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4463917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ярославская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713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1008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5009920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latin typeface="Arial"/>
                          <a:cs typeface="Arial"/>
                        </a:rPr>
                        <a:t>Карелия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516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7737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68566627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69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4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Коми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554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8758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71705868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82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Архангельская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381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7176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65175585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Вологодская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647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972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4146090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75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Калининградская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227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4565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96429353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Ленинградская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430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44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497,00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68386632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83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Мурманская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227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123,00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96799472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Новгородская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499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4435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74949267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14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Псковская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область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680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2268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4409171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10" dirty="0">
                          <a:latin typeface="Times New Roman"/>
                          <a:cs typeface="Times New Roman"/>
                        </a:rPr>
                        <a:t>36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47585" y="1531238"/>
          <a:ext cx="5012055" cy="466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372">
                <a:tc>
                  <a:txBody>
                    <a:bodyPr/>
                    <a:lstStyle/>
                    <a:p>
                      <a:pPr marL="262890">
                        <a:lnSpc>
                          <a:spcPts val="1200"/>
                        </a:lnSpc>
                      </a:pPr>
                      <a:r>
                        <a:rPr sz="1050" b="1" spc="-55" dirty="0">
                          <a:latin typeface="Arial"/>
                          <a:cs typeface="Arial"/>
                        </a:rPr>
                        <a:t>Фактор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Тюменская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255"/>
                        </a:lnSpc>
                      </a:pPr>
                      <a:r>
                        <a:rPr sz="1050" b="1" spc="-90" dirty="0">
                          <a:latin typeface="Arial"/>
                          <a:cs typeface="Arial"/>
                        </a:rPr>
                        <a:t>область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73660" marR="63500" algn="ctr">
                        <a:lnSpc>
                          <a:spcPct val="101000"/>
                        </a:lnSpc>
                      </a:pPr>
                      <a:r>
                        <a:rPr sz="1050" b="1" spc="-75" dirty="0">
                          <a:latin typeface="Arial"/>
                          <a:cs typeface="Arial"/>
                        </a:rPr>
                        <a:t>(включая</a:t>
                      </a:r>
                      <a:r>
                        <a:rPr sz="105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40" dirty="0">
                          <a:latin typeface="Arial"/>
                          <a:cs typeface="Arial"/>
                        </a:rPr>
                        <a:t>ХМАО  </a:t>
                      </a:r>
                      <a:r>
                        <a:rPr sz="1050" b="1" spc="-5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0" dirty="0">
                          <a:latin typeface="Arial"/>
                          <a:cs typeface="Arial"/>
                        </a:rPr>
                        <a:t>ЯНАО)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050" b="1" spc="-85" dirty="0">
                          <a:latin typeface="Arial"/>
                          <a:cs typeface="Arial"/>
                        </a:rPr>
                        <a:t>Свердловская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b="1" spc="-90" dirty="0">
                          <a:latin typeface="Arial"/>
                          <a:cs typeface="Arial"/>
                        </a:rPr>
                        <a:t>область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00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Челябинская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b="1" spc="-90" dirty="0">
                          <a:latin typeface="Arial"/>
                          <a:cs typeface="Arial"/>
                        </a:rPr>
                        <a:t>область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00"/>
                        </a:lnSpc>
                      </a:pPr>
                      <a:r>
                        <a:rPr sz="1050" b="1" spc="-45" dirty="0">
                          <a:latin typeface="Arial"/>
                          <a:cs typeface="Arial"/>
                        </a:rPr>
                        <a:t>Курганская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b="1" spc="-85" dirty="0">
                          <a:latin typeface="Arial"/>
                          <a:cs typeface="Arial"/>
                        </a:rPr>
                        <a:t>область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7">
                <a:tc gridSpan="6">
                  <a:txBody>
                    <a:bodyPr/>
                    <a:lstStyle/>
                    <a:p>
                      <a:pPr marL="3175" algn="ctr">
                        <a:lnSpc>
                          <a:spcPts val="1200"/>
                        </a:lnSpc>
                      </a:pPr>
                      <a:r>
                        <a:rPr sz="1050" b="1" spc="-60" dirty="0">
                          <a:latin typeface="Arial"/>
                          <a:cs typeface="Arial"/>
                        </a:rPr>
                        <a:t>Технологический</a:t>
                      </a:r>
                      <a:r>
                        <a:rPr sz="10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75" dirty="0">
                          <a:latin typeface="Arial"/>
                          <a:cs typeface="Arial"/>
                        </a:rPr>
                        <a:t>фактор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44">
                <a:tc>
                  <a:txBody>
                    <a:bodyPr/>
                    <a:lstStyle/>
                    <a:p>
                      <a:pPr marL="54610">
                        <a:lnSpc>
                          <a:spcPts val="1195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Общее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255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потребление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 marR="96520">
                        <a:lnSpc>
                          <a:spcPct val="101000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5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105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г  </a:t>
                      </a:r>
                      <a:r>
                        <a:rPr sz="1050" b="1" spc="-50" dirty="0">
                          <a:latin typeface="Arial"/>
                          <a:cs typeface="Arial"/>
                        </a:rPr>
                        <a:t>ии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22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2057</a:t>
                      </a:r>
                      <a:r>
                        <a:rPr sz="105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МВт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7055">
                        <a:lnSpc>
                          <a:spcPts val="122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675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МВт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22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582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МВт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22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331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МВт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87">
                <a:tc gridSpan="6">
                  <a:txBody>
                    <a:bodyPr/>
                    <a:lstStyle/>
                    <a:p>
                      <a:pPr marL="4445" algn="ctr">
                        <a:lnSpc>
                          <a:spcPts val="1205"/>
                        </a:lnSpc>
                      </a:pPr>
                      <a:r>
                        <a:rPr sz="1050" b="1" spc="-60" dirty="0">
                          <a:latin typeface="Arial"/>
                          <a:cs typeface="Arial"/>
                        </a:rPr>
                        <a:t>Экономический</a:t>
                      </a:r>
                      <a:r>
                        <a:rPr sz="105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70" dirty="0">
                          <a:latin typeface="Arial"/>
                          <a:cs typeface="Arial"/>
                        </a:rPr>
                        <a:t>фактор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779">
                <a:tc>
                  <a:txBody>
                    <a:bodyPr/>
                    <a:lstStyle/>
                    <a:p>
                      <a:pPr marL="54610">
                        <a:lnSpc>
                          <a:spcPts val="1200"/>
                        </a:lnSpc>
                      </a:pPr>
                      <a:r>
                        <a:rPr sz="1050" b="1" spc="-55" dirty="0">
                          <a:latin typeface="Arial"/>
                          <a:cs typeface="Arial"/>
                        </a:rPr>
                        <a:t>Доля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 marR="127000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105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5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мких  </a:t>
                      </a:r>
                      <a:r>
                        <a:rPr sz="1050" b="1" spc="-75" dirty="0">
                          <a:latin typeface="Arial"/>
                          <a:cs typeface="Arial"/>
                        </a:rPr>
                        <a:t>отраслей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2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82%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2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61%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2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59%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2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41%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558">
                <a:tc>
                  <a:txBody>
                    <a:bodyPr/>
                    <a:lstStyle/>
                    <a:p>
                      <a:pPr marL="54610">
                        <a:lnSpc>
                          <a:spcPts val="1200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Потребление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255"/>
                        </a:lnSpc>
                      </a:pPr>
                      <a:r>
                        <a:rPr sz="1050" b="1" spc="-60" dirty="0">
                          <a:latin typeface="Arial"/>
                          <a:cs typeface="Arial"/>
                        </a:rPr>
                        <a:t>электроэнерг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 marR="133985">
                        <a:lnSpc>
                          <a:spcPct val="100400"/>
                        </a:lnSpc>
                        <a:spcBef>
                          <a:spcPts val="5"/>
                        </a:spcBef>
                      </a:pPr>
                      <a:r>
                        <a:rPr sz="1050" b="1" spc="-50" dirty="0">
                          <a:latin typeface="Arial"/>
                          <a:cs typeface="Arial"/>
                        </a:rPr>
                        <a:t>ии </a:t>
                      </a:r>
                      <a:r>
                        <a:rPr sz="1050" b="1" spc="-114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050" b="1" spc="-65" dirty="0">
                          <a:latin typeface="Arial"/>
                          <a:cs typeface="Arial"/>
                        </a:rPr>
                        <a:t>пересчете</a:t>
                      </a:r>
                      <a:r>
                        <a:rPr sz="105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0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050" b="1" spc="-65" dirty="0">
                          <a:latin typeface="Arial"/>
                          <a:cs typeface="Arial"/>
                        </a:rPr>
                        <a:t>душу  </a:t>
                      </a:r>
                      <a:r>
                        <a:rPr sz="1050" b="1" spc="-70" dirty="0">
                          <a:latin typeface="Arial"/>
                          <a:cs typeface="Arial"/>
                        </a:rPr>
                        <a:t>населения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230"/>
                        </a:lnSpc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23,62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кВт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88645">
                        <a:lnSpc>
                          <a:spcPts val="1230"/>
                        </a:lnSpc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9,44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кВт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230"/>
                        </a:lnSpc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0,92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кВт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230"/>
                        </a:lnSpc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5,39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кВт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87">
                <a:tc gridSpan="6">
                  <a:txBody>
                    <a:bodyPr/>
                    <a:lstStyle/>
                    <a:p>
                      <a:pPr marL="3810" algn="ctr">
                        <a:lnSpc>
                          <a:spcPts val="1210"/>
                        </a:lnSpc>
                      </a:pPr>
                      <a:r>
                        <a:rPr sz="1050" b="1" spc="-90" dirty="0">
                          <a:latin typeface="Arial"/>
                          <a:cs typeface="Arial"/>
                        </a:rPr>
                        <a:t>Социальный</a:t>
                      </a:r>
                      <a:r>
                        <a:rPr sz="10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75" dirty="0">
                          <a:latin typeface="Arial"/>
                          <a:cs typeface="Arial"/>
                        </a:rPr>
                        <a:t>фактор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3066">
                <a:tc>
                  <a:txBody>
                    <a:bodyPr/>
                    <a:lstStyle/>
                    <a:p>
                      <a:pPr marL="54610">
                        <a:lnSpc>
                          <a:spcPts val="1205"/>
                        </a:lnSpc>
                      </a:pPr>
                      <a:r>
                        <a:rPr sz="1050" b="1" spc="-75" dirty="0">
                          <a:latin typeface="Arial"/>
                          <a:cs typeface="Arial"/>
                        </a:rPr>
                        <a:t>Среднедушев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255"/>
                        </a:lnSpc>
                      </a:pPr>
                      <a:r>
                        <a:rPr sz="1050" b="1" spc="-114" dirty="0">
                          <a:latin typeface="Arial"/>
                          <a:cs typeface="Arial"/>
                        </a:rPr>
                        <a:t>ые</a:t>
                      </a:r>
                      <a:r>
                        <a:rPr sz="105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60" dirty="0">
                          <a:latin typeface="Arial"/>
                          <a:cs typeface="Arial"/>
                        </a:rPr>
                        <a:t>денежные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54610" marR="1873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b="1" spc="-80" dirty="0">
                          <a:latin typeface="Arial"/>
                          <a:cs typeface="Arial"/>
                        </a:rPr>
                        <a:t>доходы  </a:t>
                      </a:r>
                      <a:r>
                        <a:rPr sz="1050" b="1" spc="-70" dirty="0">
                          <a:latin typeface="Arial"/>
                          <a:cs typeface="Arial"/>
                        </a:rPr>
                        <a:t>населения</a:t>
                      </a:r>
                      <a:r>
                        <a:rPr sz="105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14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050" b="1" spc="-55" dirty="0">
                          <a:latin typeface="Arial"/>
                          <a:cs typeface="Arial"/>
                        </a:rPr>
                        <a:t>месяц,</a:t>
                      </a:r>
                      <a:r>
                        <a:rPr sz="105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45" dirty="0">
                          <a:latin typeface="Arial"/>
                          <a:cs typeface="Arial"/>
                        </a:rPr>
                        <a:t>руб.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23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46 047</a:t>
                      </a:r>
                      <a:r>
                        <a:rPr sz="10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9420">
                        <a:lnSpc>
                          <a:spcPts val="123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35 711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23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24 201</a:t>
                      </a:r>
                      <a:r>
                        <a:rPr sz="10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235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20 196</a:t>
                      </a:r>
                      <a:r>
                        <a:rPr sz="10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89838" y="1331467"/>
            <a:ext cx="1104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38240" algn="l"/>
              </a:tabLst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50" dirty="0">
                <a:latin typeface="Arial"/>
                <a:cs typeface="Arial"/>
              </a:rPr>
              <a:t>8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35" dirty="0">
                <a:latin typeface="Arial"/>
                <a:cs typeface="Arial"/>
              </a:rPr>
              <a:t>Фрагмент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базы </a:t>
            </a:r>
            <a:r>
              <a:rPr sz="1200" spc="-55" dirty="0">
                <a:latin typeface="Arial"/>
                <a:cs typeface="Arial"/>
              </a:rPr>
              <a:t>данных	</a:t>
            </a: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9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Критерии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данные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для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оценки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энергоэффективности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УрФО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7081" y="6291173"/>
            <a:ext cx="3917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25" dirty="0">
                <a:solidFill>
                  <a:srgbClr val="40B9D2"/>
                </a:solidFill>
                <a:latin typeface="Arial"/>
                <a:cs typeface="Arial"/>
              </a:rPr>
              <a:t>14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121666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9535" marR="421640">
              <a:lnSpc>
                <a:spcPct val="100000"/>
              </a:lnSpc>
              <a:spcBef>
                <a:spcPts val="310"/>
              </a:spcBef>
            </a:pPr>
            <a:r>
              <a:rPr sz="2400" spc="-145" dirty="0"/>
              <a:t>КЛАСТЕРНЫЙ </a:t>
            </a:r>
            <a:r>
              <a:rPr sz="2400" spc="-85" dirty="0"/>
              <a:t>АНАЛИЗ</a:t>
            </a:r>
            <a:r>
              <a:rPr sz="2400" spc="-434" dirty="0"/>
              <a:t> </a:t>
            </a:r>
            <a:r>
              <a:rPr sz="2400" spc="-160" dirty="0"/>
              <a:t>ЭНЕРГОЭФФЕКТИВНОСТИ  </a:t>
            </a:r>
            <a:r>
              <a:rPr sz="2400" spc="-140" dirty="0"/>
              <a:t>РЕГИОНОВ: </a:t>
            </a:r>
            <a:r>
              <a:rPr sz="2400" spc="-135" dirty="0"/>
              <a:t>СОЗДАНИЕ </a:t>
            </a:r>
            <a:r>
              <a:rPr sz="2400" spc="-160" dirty="0"/>
              <a:t>БАЗЫ </a:t>
            </a:r>
            <a:r>
              <a:rPr sz="2400" spc="-100" dirty="0"/>
              <a:t>ДАННЫХ </a:t>
            </a:r>
            <a:r>
              <a:rPr sz="2400" spc="-55" dirty="0"/>
              <a:t>И </a:t>
            </a:r>
            <a:r>
              <a:rPr sz="2400" spc="-155" dirty="0"/>
              <a:t>ОТБОР  КРИТЕРИЕВ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220" dirty="0">
                <a:latin typeface="Arial"/>
                <a:cs typeface="Arial"/>
              </a:rPr>
              <a:t>РЕЗУЛЬТАТЫ </a:t>
            </a:r>
            <a:r>
              <a:rPr sz="2400" spc="-140" dirty="0">
                <a:latin typeface="Arial"/>
                <a:cs typeface="Arial"/>
              </a:rPr>
              <a:t>КЛАСТЕРНОГО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АНАЛИЗА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5484" y="6398463"/>
            <a:ext cx="530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26</a:t>
            </a:r>
            <a:r>
              <a:rPr sz="1200" spc="-85" dirty="0">
                <a:latin typeface="Arial"/>
                <a:cs typeface="Arial"/>
              </a:rPr>
              <a:t> –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Кластерный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анализ </a:t>
            </a:r>
            <a:r>
              <a:rPr sz="1200" spc="-25" dirty="0">
                <a:latin typeface="Arial"/>
                <a:cs typeface="Arial"/>
              </a:rPr>
              <a:t>регионов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уровню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энергоэффективности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2320" y="6291173"/>
            <a:ext cx="3778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75" dirty="0">
                <a:solidFill>
                  <a:srgbClr val="40B9D2"/>
                </a:solidFill>
                <a:latin typeface="Arial"/>
                <a:cs typeface="Arial"/>
              </a:rPr>
              <a:t>15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0970" y="1188466"/>
          <a:ext cx="11936095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7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596265">
                        <a:lnSpc>
                          <a:spcPts val="1605"/>
                        </a:lnSpc>
                      </a:pPr>
                      <a:r>
                        <a:rPr sz="1400" b="1" spc="-85" dirty="0">
                          <a:latin typeface="Arial"/>
                          <a:cs typeface="Arial"/>
                        </a:rPr>
                        <a:t>Кластер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605"/>
                        </a:lnSpc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Количество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90220">
                        <a:lnSpc>
                          <a:spcPts val="1655"/>
                        </a:lnSpc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субъектов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Среднедушевой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655"/>
                        </a:lnSpc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доход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Годовое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потребление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электроэнергии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655"/>
                        </a:lnSpc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расчете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человека,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МВт/чел.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</a:pPr>
                      <a:r>
                        <a:rPr sz="1400" b="1" spc="-85" dirty="0">
                          <a:latin typeface="Arial"/>
                          <a:cs typeface="Arial"/>
                        </a:rPr>
                        <a:t>Процент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энергоемких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предприятий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1655"/>
                        </a:lnSpc>
                      </a:pPr>
                      <a:r>
                        <a:rPr sz="1400" b="1" spc="-16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регионе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1-й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2-й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082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43%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3-й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772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399" y="2702432"/>
          <a:ext cx="11974195" cy="403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14">
                <a:tc>
                  <a:txBody>
                    <a:bodyPr/>
                    <a:lstStyle/>
                    <a:p>
                      <a:pPr marL="116205">
                        <a:lnSpc>
                          <a:spcPts val="1610"/>
                        </a:lnSpc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Номер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кластера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610"/>
                        </a:lnSpc>
                      </a:pPr>
                      <a:r>
                        <a:rPr sz="1400" b="1" spc="-135" dirty="0">
                          <a:latin typeface="Arial"/>
                          <a:cs typeface="Arial"/>
                        </a:rPr>
                        <a:t>Субъекты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РФ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39">
                <a:tc>
                  <a:txBody>
                    <a:bodyPr/>
                    <a:lstStyle/>
                    <a:p>
                      <a:pPr marL="58419">
                        <a:lnSpc>
                          <a:spcPts val="1610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1-й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–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промышленный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2065">
                        <a:lnSpc>
                          <a:spcPts val="1610"/>
                        </a:lnSpc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Тюменская 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область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(включая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ХМАО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ЯНАО),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Челябинская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область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Пермский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край,</a:t>
                      </a:r>
                      <a:r>
                        <a:rPr sz="14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Башкортостан,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9055" marR="12065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Хакасия,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Коми,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Карелия,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Красноярский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Ленинградская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Волгоградская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9055" marR="563880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Оренбургская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Вологодская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Липецкая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Иркутская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Кемеровская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Омская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область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8419">
                        <a:lnSpc>
                          <a:spcPts val="1614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2-й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низко-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энергоемкий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2065">
                        <a:lnSpc>
                          <a:spcPts val="1614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Свердловская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область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Московская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Хабаровский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Хабаровский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Саха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(Якутия),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Самарская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9055" marR="316230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Белгородская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Камчатский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Мурманская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Архангельская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Магаданская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Белгородская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Нижегородская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Чукотский</a:t>
                      </a:r>
                      <a:r>
                        <a:rPr sz="140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автономный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округ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664">
                <a:tc>
                  <a:txBody>
                    <a:bodyPr/>
                    <a:lstStyle/>
                    <a:p>
                      <a:pPr marL="58419">
                        <a:lnSpc>
                          <a:spcPts val="1614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3-й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кластер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–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индустриально-аграрный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2065">
                        <a:lnSpc>
                          <a:spcPts val="1614"/>
                        </a:lnSpc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Курганская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область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Калининградская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Смоленская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Астраханская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Воронежская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9055" marR="196850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Ярославская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Брянская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Владимирская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Ульяновская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Ивановская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Тамбовская 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Тверская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Кировская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Новгородская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Костромская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Калужская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Орловская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Томская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Ростовская область, Рязанская область,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Саратовская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Пензенская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Ставропольский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Краснодарский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Северная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Осетия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Алания,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Дагестан,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Ингушетия,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Кабардино-Балкария,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Чеченская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республика,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Карачаево-Черкессия,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Адыгея,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Марий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Эл,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Калмыкия,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Мордовия,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Чувашия,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Тыва,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54500"/>
                        </a:lnSpc>
                        <a:spcBef>
                          <a:spcPts val="770"/>
                        </a:spcBef>
                        <a:tabLst>
                          <a:tab pos="9151620" algn="l"/>
                        </a:tabLst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Удмуртия,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Алтай,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Бурятия, Алтайский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край,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Курская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Новосибирская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область,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мор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ки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Кр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мн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йк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ки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	</a:t>
                      </a:r>
                      <a:r>
                        <a:rPr sz="4200" b="1" baseline="-18849" dirty="0">
                          <a:solidFill>
                            <a:srgbClr val="40B9D2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4200" baseline="-18849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220" dirty="0"/>
              <a:t>РЕЗУЛЬТАТЫ </a:t>
            </a:r>
            <a:r>
              <a:rPr sz="2400" spc="-140" dirty="0"/>
              <a:t>КЛАСТЕРНОГО</a:t>
            </a:r>
            <a:r>
              <a:rPr sz="2400" spc="-355" dirty="0"/>
              <a:t> </a:t>
            </a:r>
            <a:r>
              <a:rPr sz="2400" spc="-85" dirty="0"/>
              <a:t>АНАЛИЗА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26263" y="865378"/>
            <a:ext cx="351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100" dirty="0">
                <a:latin typeface="Arial"/>
                <a:cs typeface="Arial"/>
              </a:rPr>
              <a:t>10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40" dirty="0">
                <a:latin typeface="Arial"/>
                <a:cs typeface="Arial"/>
              </a:rPr>
              <a:t>Характеристика, </a:t>
            </a:r>
            <a:r>
              <a:rPr sz="1200" spc="-50" dirty="0">
                <a:latin typeface="Arial"/>
                <a:cs typeface="Arial"/>
              </a:rPr>
              <a:t>полученных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кластеров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263" y="2456764"/>
            <a:ext cx="3663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140" dirty="0">
                <a:latin typeface="Arial"/>
                <a:cs typeface="Arial"/>
              </a:rPr>
              <a:t>11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65" dirty="0">
                <a:latin typeface="Arial"/>
                <a:cs typeface="Arial"/>
              </a:rPr>
              <a:t>Распределение </a:t>
            </a:r>
            <a:r>
              <a:rPr sz="1200" spc="-50" dirty="0">
                <a:latin typeface="Arial"/>
                <a:cs typeface="Arial"/>
              </a:rPr>
              <a:t>субъектов </a:t>
            </a:r>
            <a:r>
              <a:rPr sz="1200" spc="-60" dirty="0">
                <a:latin typeface="Arial"/>
                <a:cs typeface="Arial"/>
              </a:rPr>
              <a:t>РФ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кластеры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7865" y="1551432"/>
          <a:ext cx="11602720" cy="4950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076">
                <a:tc>
                  <a:txBody>
                    <a:bodyPr/>
                    <a:lstStyle/>
                    <a:p>
                      <a:pPr marL="202565">
                        <a:lnSpc>
                          <a:spcPts val="1725"/>
                        </a:lnSpc>
                      </a:pPr>
                      <a:r>
                        <a:rPr sz="1500" b="1" spc="-80" dirty="0">
                          <a:latin typeface="Arial"/>
                          <a:cs typeface="Arial"/>
                        </a:rPr>
                        <a:t>Кластер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</a:pPr>
                      <a:r>
                        <a:rPr sz="1500" b="1" spc="-100" dirty="0">
                          <a:latin typeface="Arial"/>
                          <a:cs typeface="Arial"/>
                        </a:rPr>
                        <a:t>Регионы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</a:pPr>
                      <a:r>
                        <a:rPr sz="1500" b="1" spc="-90" dirty="0">
                          <a:latin typeface="Arial"/>
                          <a:cs typeface="Arial"/>
                        </a:rPr>
                        <a:t>Рекомендации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947">
                <a:tc>
                  <a:txBody>
                    <a:bodyPr/>
                    <a:lstStyle/>
                    <a:p>
                      <a:pPr marL="67945">
                        <a:lnSpc>
                          <a:spcPts val="1725"/>
                        </a:lnSpc>
                      </a:pPr>
                      <a:r>
                        <a:rPr sz="1500" b="1" spc="-114" dirty="0">
                          <a:latin typeface="Arial"/>
                          <a:cs typeface="Arial"/>
                        </a:rPr>
                        <a:t>Промышле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7945" marR="357505">
                        <a:lnSpc>
                          <a:spcPct val="100000"/>
                        </a:lnSpc>
                      </a:pPr>
                      <a:r>
                        <a:rPr sz="1500" b="1" spc="-114" dirty="0">
                          <a:latin typeface="Arial"/>
                          <a:cs typeface="Arial"/>
                        </a:rPr>
                        <a:t>нный 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р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25"/>
                        </a:lnSpc>
                      </a:pPr>
                      <a:r>
                        <a:rPr sz="1500" spc="-40" dirty="0">
                          <a:latin typeface="Arial"/>
                          <a:cs typeface="Arial"/>
                        </a:rPr>
                        <a:t>Ханты-Мансийский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автономный</a:t>
                      </a:r>
                      <a:r>
                        <a:rPr sz="15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округ,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Ямало-Ненецкий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0810">
                        <a:lnSpc>
                          <a:spcPct val="100000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автономный</a:t>
                      </a:r>
                      <a:r>
                        <a:rPr sz="15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округ, 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Тюменская 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область,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60" dirty="0">
                          <a:latin typeface="Arial"/>
                          <a:cs typeface="Arial"/>
                        </a:rPr>
                        <a:t>Челябинская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Arial"/>
                          <a:cs typeface="Arial"/>
                        </a:rPr>
                        <a:t>область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25"/>
                        </a:lnSpc>
                      </a:pPr>
                      <a:r>
                        <a:rPr sz="1500" spc="-60" dirty="0">
                          <a:latin typeface="Arial"/>
                          <a:cs typeface="Arial"/>
                        </a:rPr>
                        <a:t>Разработка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ограничения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нагрузки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сокращения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потребления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электроэнергии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с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60" dirty="0">
                          <a:latin typeface="Arial"/>
                          <a:cs typeface="Arial"/>
                        </a:rPr>
                        <a:t>механизмами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спросом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энергопотребление: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использовать</a:t>
                      </a:r>
                      <a:r>
                        <a:rPr sz="15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инструмент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спросом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электроэнергия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выходного</a:t>
                      </a:r>
                      <a:r>
                        <a:rPr sz="15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дня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снижения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спроса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электропотребление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дни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повышения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выходные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праздничные;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50" dirty="0">
                          <a:latin typeface="Arial"/>
                          <a:cs typeface="Arial"/>
                        </a:rPr>
                        <a:t>применение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инструмента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спросом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фактического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максимум,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помощью</a:t>
                      </a:r>
                      <a:r>
                        <a:rPr sz="15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которого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можно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экономить</a:t>
                      </a:r>
                      <a:r>
                        <a:rPr sz="15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затраты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электроэнергию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промышленного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производства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счет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переноса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части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15" dirty="0">
                          <a:latin typeface="Arial"/>
                          <a:cs typeface="Arial"/>
                        </a:rPr>
                        <a:t>нагрузки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часы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минимальной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нагрузки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50" dirty="0">
                          <a:latin typeface="Arial"/>
                          <a:cs typeface="Arial"/>
                        </a:rPr>
                        <a:t>адаптация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инструмента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показатель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рабочего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дня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5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производств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589">
                <a:tc>
                  <a:txBody>
                    <a:bodyPr/>
                    <a:lstStyle/>
                    <a:p>
                      <a:pPr marL="67945">
                        <a:lnSpc>
                          <a:spcPts val="1730"/>
                        </a:lnSpc>
                      </a:pPr>
                      <a:r>
                        <a:rPr sz="1500" b="1" spc="-80" dirty="0">
                          <a:latin typeface="Arial"/>
                          <a:cs typeface="Arial"/>
                        </a:rPr>
                        <a:t>Кластер</a:t>
                      </a:r>
                      <a:r>
                        <a:rPr sz="15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70" dirty="0">
                          <a:latin typeface="Arial"/>
                          <a:cs typeface="Arial"/>
                        </a:rPr>
                        <a:t>с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500" b="1" spc="-65" dirty="0">
                          <a:latin typeface="Arial"/>
                          <a:cs typeface="Arial"/>
                        </a:rPr>
                        <a:t>низкой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500" b="1" spc="-70" dirty="0">
                          <a:latin typeface="Arial"/>
                          <a:cs typeface="Arial"/>
                        </a:rPr>
                        <a:t>энергоемк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500" b="1" spc="-125" dirty="0">
                          <a:latin typeface="Arial"/>
                          <a:cs typeface="Arial"/>
                        </a:rPr>
                        <a:t>остью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30"/>
                        </a:lnSpc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Свердловская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Arial"/>
                          <a:cs typeface="Arial"/>
                        </a:rPr>
                        <a:t>область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30"/>
                        </a:lnSpc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Необходимо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постепенное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внедрение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инструментов</a:t>
                      </a:r>
                      <a:r>
                        <a:rPr sz="15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спросом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энергопотребление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на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бытовом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уровне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некоторых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предприятий: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50" dirty="0">
                          <a:latin typeface="Arial"/>
                          <a:cs typeface="Arial"/>
                        </a:rPr>
                        <a:t>Электроэнергия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выходного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дня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поможет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снизить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спрос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электропотребление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дни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35" dirty="0">
                          <a:latin typeface="Arial"/>
                          <a:cs typeface="Arial"/>
                        </a:rPr>
                        <a:t>прогнозировать</a:t>
                      </a:r>
                      <a:r>
                        <a:rPr sz="15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повышение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выходные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праздничные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дни;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60" dirty="0">
                          <a:latin typeface="Arial"/>
                          <a:cs typeface="Arial"/>
                        </a:rPr>
                        <a:t>план 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пиковой</a:t>
                      </a:r>
                      <a:r>
                        <a:rPr sz="1500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нагрузке;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69545" indent="-100965">
                        <a:lnSpc>
                          <a:spcPct val="100000"/>
                        </a:lnSpc>
                        <a:buChar char="-"/>
                        <a:tabLst>
                          <a:tab pos="170180" algn="l"/>
                        </a:tabLst>
                      </a:pPr>
                      <a:r>
                        <a:rPr sz="1500" spc="-35" dirty="0">
                          <a:latin typeface="Arial"/>
                          <a:cs typeface="Arial"/>
                        </a:rPr>
                        <a:t>контроль</a:t>
                      </a:r>
                      <a:r>
                        <a:rPr sz="15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переизбытком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потребляемой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заявленной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мощности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537">
                <a:tc>
                  <a:txBody>
                    <a:bodyPr/>
                    <a:lstStyle/>
                    <a:p>
                      <a:pPr marL="67945">
                        <a:lnSpc>
                          <a:spcPts val="1735"/>
                        </a:lnSpc>
                      </a:pPr>
                      <a:r>
                        <a:rPr sz="1500" b="1" spc="-90" dirty="0">
                          <a:latin typeface="Arial"/>
                          <a:cs typeface="Arial"/>
                        </a:rPr>
                        <a:t>индустриа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7945" marR="192405">
                        <a:lnSpc>
                          <a:spcPct val="100000"/>
                        </a:lnSpc>
                      </a:pPr>
                      <a:r>
                        <a:rPr sz="1500" b="1" spc="-90" dirty="0">
                          <a:latin typeface="Arial"/>
                          <a:cs typeface="Arial"/>
                        </a:rPr>
                        <a:t>льно- 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гр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рн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ый  </a:t>
                      </a:r>
                      <a:r>
                        <a:rPr sz="1500" b="1" spc="-90" dirty="0">
                          <a:latin typeface="Arial"/>
                          <a:cs typeface="Arial"/>
                        </a:rPr>
                        <a:t>кластер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5"/>
                        </a:lnSpc>
                      </a:pPr>
                      <a:r>
                        <a:rPr sz="1500" spc="-35" dirty="0">
                          <a:latin typeface="Arial"/>
                          <a:cs typeface="Arial"/>
                        </a:rPr>
                        <a:t>Курганская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область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35"/>
                        </a:lnSpc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Важным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условием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внедрения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разработок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управлению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спросом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является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успешная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апробация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на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 marR="116205">
                        <a:lnSpc>
                          <a:spcPct val="100000"/>
                        </a:lnSpc>
                      </a:pPr>
                      <a:r>
                        <a:rPr sz="1500" spc="-35" dirty="0">
                          <a:latin typeface="Arial"/>
                          <a:cs typeface="Arial"/>
                        </a:rPr>
                        <a:t>регионах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округа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других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кластеров,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однако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начальных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этапах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введения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могут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быть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использованы 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следующие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инструменты: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 marR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выбор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одноставочного</a:t>
                      </a:r>
                      <a:r>
                        <a:rPr sz="15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двуставочного</a:t>
                      </a:r>
                      <a:r>
                        <a:rPr sz="15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тарифа,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который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способен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повлиять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нагрузки 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часы</a:t>
                      </a:r>
                      <a:r>
                        <a:rPr sz="15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пика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23" y="92964"/>
            <a:ext cx="7343140" cy="1106805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760"/>
              </a:lnSpc>
            </a:pPr>
            <a:r>
              <a:rPr sz="2400" spc="-105" dirty="0">
                <a:latin typeface="Arial"/>
                <a:cs typeface="Arial"/>
              </a:rPr>
              <a:t>РЕКОМЕНДАЦИИ </a:t>
            </a:r>
            <a:r>
              <a:rPr sz="2400" spc="-130" dirty="0">
                <a:latin typeface="Arial"/>
                <a:cs typeface="Arial"/>
              </a:rPr>
              <a:t>ПО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ПОВЫШЕНИЮ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60" dirty="0">
                <a:latin typeface="Arial"/>
                <a:cs typeface="Arial"/>
              </a:rPr>
              <a:t>ЭНЕРГОЭФФЕКТИВНОСТИ </a:t>
            </a:r>
            <a:r>
              <a:rPr sz="2400" spc="-320" dirty="0">
                <a:latin typeface="Arial"/>
                <a:cs typeface="Arial"/>
              </a:rPr>
              <a:t>С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ИСПОЛЬЗОВАНИЕМ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60" dirty="0">
                <a:latin typeface="Arial"/>
                <a:cs typeface="Arial"/>
              </a:rPr>
              <a:t>ИНСТРУМЕНТОВ </a:t>
            </a:r>
            <a:r>
              <a:rPr sz="2400" spc="-170" dirty="0">
                <a:latin typeface="Arial"/>
                <a:cs typeface="Arial"/>
              </a:rPr>
              <a:t>УПРАВЛЕНИЯ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СПРОСОМ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679" y="1285494"/>
            <a:ext cx="6395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0" dirty="0">
                <a:latin typeface="Arial"/>
                <a:cs typeface="Arial"/>
              </a:rPr>
              <a:t>12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Рекомендации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внедрению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технологий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Управления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Спросом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для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регионов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УрФО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18417" y="6291173"/>
            <a:ext cx="3657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25" dirty="0">
                <a:solidFill>
                  <a:srgbClr val="40B9D2"/>
                </a:solidFill>
                <a:latin typeface="Arial"/>
                <a:cs typeface="Arial"/>
              </a:rPr>
              <a:t>17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8952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3444240" cy="5331460"/>
            </a:xfrm>
            <a:custGeom>
              <a:avLst/>
              <a:gdLst/>
              <a:ahLst/>
              <a:cxnLst/>
              <a:rect l="l" t="t" r="r" b="b"/>
              <a:pathLst>
                <a:path w="3444240" h="5331460">
                  <a:moveTo>
                    <a:pt x="3444240" y="0"/>
                  </a:moveTo>
                  <a:lnTo>
                    <a:pt x="0" y="0"/>
                  </a:lnTo>
                  <a:lnTo>
                    <a:pt x="0" y="5330952"/>
                  </a:lnTo>
                  <a:lnTo>
                    <a:pt x="3444240" y="5330952"/>
                  </a:lnTo>
                  <a:lnTo>
                    <a:pt x="3444240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4" y="1045463"/>
              <a:ext cx="3191510" cy="4678680"/>
            </a:xfrm>
            <a:custGeom>
              <a:avLst/>
              <a:gdLst/>
              <a:ahLst/>
              <a:cxnLst/>
              <a:rect l="l" t="t" r="r" b="b"/>
              <a:pathLst>
                <a:path w="3191510" h="4678680">
                  <a:moveTo>
                    <a:pt x="0" y="4678680"/>
                  </a:moveTo>
                  <a:lnTo>
                    <a:pt x="3191255" y="4678680"/>
                  </a:lnTo>
                  <a:lnTo>
                    <a:pt x="3191255" y="0"/>
                  </a:lnTo>
                  <a:lnTo>
                    <a:pt x="0" y="0"/>
                  </a:lnTo>
                  <a:lnTo>
                    <a:pt x="0" y="4678680"/>
                  </a:lnTo>
                  <a:close/>
                </a:path>
              </a:pathLst>
            </a:custGeom>
            <a:ln w="1219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1724" y="2301621"/>
            <a:ext cx="2876550" cy="20561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spc="-350" dirty="0">
                <a:latin typeface="Arial"/>
                <a:cs typeface="Arial"/>
              </a:rPr>
              <a:t>ОСНОВНЫЕ  </a:t>
            </a:r>
            <a:r>
              <a:rPr sz="3600" spc="-395" dirty="0">
                <a:latin typeface="Arial"/>
                <a:cs typeface="Arial"/>
              </a:rPr>
              <a:t>РЕЗУЛЬТАТЫ  </a:t>
            </a:r>
            <a:r>
              <a:rPr sz="3600" spc="-165" dirty="0">
                <a:latin typeface="Arial"/>
                <a:cs typeface="Arial"/>
              </a:rPr>
              <a:t>И</a:t>
            </a:r>
            <a:r>
              <a:rPr sz="3600" spc="-590" dirty="0">
                <a:latin typeface="Arial"/>
                <a:cs typeface="Arial"/>
              </a:rPr>
              <a:t>С</a:t>
            </a:r>
            <a:r>
              <a:rPr sz="3600" spc="-565" dirty="0">
                <a:latin typeface="Arial"/>
                <a:cs typeface="Arial"/>
              </a:rPr>
              <a:t>С</a:t>
            </a:r>
            <a:r>
              <a:rPr sz="3600" spc="-85" dirty="0">
                <a:latin typeface="Arial"/>
                <a:cs typeface="Arial"/>
              </a:rPr>
              <a:t>Л</a:t>
            </a:r>
            <a:r>
              <a:rPr sz="3600" spc="-490" dirty="0">
                <a:latin typeface="Arial"/>
                <a:cs typeface="Arial"/>
              </a:rPr>
              <a:t>Е</a:t>
            </a:r>
            <a:r>
              <a:rPr sz="3600" spc="50" dirty="0">
                <a:latin typeface="Arial"/>
                <a:cs typeface="Arial"/>
              </a:rPr>
              <a:t>Д</a:t>
            </a:r>
            <a:r>
              <a:rPr sz="3600" spc="-235" dirty="0">
                <a:latin typeface="Arial"/>
                <a:cs typeface="Arial"/>
              </a:rPr>
              <a:t>О</a:t>
            </a:r>
            <a:r>
              <a:rPr sz="3600" spc="-340" dirty="0">
                <a:latin typeface="Arial"/>
                <a:cs typeface="Arial"/>
              </a:rPr>
              <a:t>В</a:t>
            </a:r>
            <a:r>
              <a:rPr sz="3600" spc="-170" dirty="0">
                <a:latin typeface="Arial"/>
                <a:cs typeface="Arial"/>
              </a:rPr>
              <a:t>А</a:t>
            </a:r>
            <a:r>
              <a:rPr sz="3600" spc="-120" dirty="0">
                <a:latin typeface="Arial"/>
                <a:cs typeface="Arial"/>
              </a:rPr>
              <a:t>Н  </a:t>
            </a:r>
            <a:r>
              <a:rPr sz="3600" spc="-325" dirty="0">
                <a:latin typeface="Arial"/>
                <a:cs typeface="Arial"/>
              </a:rPr>
              <a:t>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7223" y="752855"/>
            <a:ext cx="7863840" cy="5337175"/>
          </a:xfrm>
          <a:custGeom>
            <a:avLst/>
            <a:gdLst/>
            <a:ahLst/>
            <a:cxnLst/>
            <a:rect l="l" t="t" r="r" b="b"/>
            <a:pathLst>
              <a:path w="7863840" h="5337175">
                <a:moveTo>
                  <a:pt x="7863840" y="0"/>
                </a:moveTo>
                <a:lnTo>
                  <a:pt x="0" y="0"/>
                </a:lnTo>
                <a:lnTo>
                  <a:pt x="0" y="5337048"/>
                </a:lnTo>
                <a:lnTo>
                  <a:pt x="7863840" y="5337048"/>
                </a:lnTo>
                <a:lnTo>
                  <a:pt x="786384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6075" y="1464944"/>
            <a:ext cx="6849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450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800" spc="-34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Проанализирована </a:t>
            </a:r>
            <a:r>
              <a:rPr sz="2800" spc="-75" dirty="0">
                <a:latin typeface="Arial"/>
                <a:cs typeface="Arial"/>
              </a:rPr>
              <a:t>динамика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потребления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энергоресурсов</a:t>
            </a:r>
            <a:r>
              <a:rPr spc="-240" dirty="0"/>
              <a:t> </a:t>
            </a:r>
            <a:r>
              <a:rPr spc="-30" dirty="0"/>
              <a:t>и</a:t>
            </a:r>
            <a:r>
              <a:rPr spc="-215" dirty="0"/>
              <a:t> </a:t>
            </a:r>
            <a:r>
              <a:rPr spc="-90" dirty="0"/>
              <a:t>электроемкость</a:t>
            </a:r>
            <a:r>
              <a:rPr spc="-260" dirty="0"/>
              <a:t> </a:t>
            </a:r>
            <a:r>
              <a:rPr spc="-110" dirty="0"/>
              <a:t>в</a:t>
            </a:r>
            <a:r>
              <a:rPr spc="-225" dirty="0"/>
              <a:t> </a:t>
            </a:r>
            <a:r>
              <a:rPr spc="-100" dirty="0"/>
              <a:t>сравнении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6075" y="2309317"/>
            <a:ext cx="6947534" cy="29876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4945" marR="1012825" indent="-182880">
              <a:lnSpc>
                <a:spcPts val="3030"/>
              </a:lnSpc>
              <a:spcBef>
                <a:spcPts val="484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800" spc="-105" dirty="0">
                <a:latin typeface="Arial"/>
                <a:cs typeface="Arial"/>
              </a:rPr>
              <a:t>проанализированы </a:t>
            </a:r>
            <a:r>
              <a:rPr sz="2800" spc="-75" dirty="0">
                <a:latin typeface="Arial"/>
                <a:cs typeface="Arial"/>
              </a:rPr>
              <a:t>методики </a:t>
            </a:r>
            <a:r>
              <a:rPr sz="2800" spc="-95" dirty="0">
                <a:latin typeface="Arial"/>
                <a:cs typeface="Arial"/>
              </a:rPr>
              <a:t>оценки  </a:t>
            </a:r>
            <a:r>
              <a:rPr sz="2800" spc="-110" dirty="0">
                <a:latin typeface="Arial"/>
                <a:cs typeface="Arial"/>
              </a:rPr>
              <a:t>энергоэффективности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ts val="3195"/>
              </a:lnSpc>
              <a:spcBef>
                <a:spcPts val="21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800" spc="-125" dirty="0">
                <a:latin typeface="Arial"/>
                <a:cs typeface="Arial"/>
              </a:rPr>
              <a:t>Систематизированы </a:t>
            </a:r>
            <a:r>
              <a:rPr sz="2800" spc="-145" dirty="0">
                <a:latin typeface="Arial"/>
                <a:cs typeface="Arial"/>
              </a:rPr>
              <a:t>меры </a:t>
            </a:r>
            <a:r>
              <a:rPr sz="2800" spc="-60" dirty="0">
                <a:latin typeface="Arial"/>
                <a:cs typeface="Arial"/>
              </a:rPr>
              <a:t>по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повышению</a:t>
            </a:r>
            <a:endParaRPr sz="2800">
              <a:latin typeface="Arial"/>
              <a:cs typeface="Arial"/>
            </a:endParaRPr>
          </a:p>
          <a:p>
            <a:pPr marL="194945">
              <a:lnSpc>
                <a:spcPts val="3195"/>
              </a:lnSpc>
            </a:pPr>
            <a:r>
              <a:rPr sz="2800" spc="-110" dirty="0">
                <a:latin typeface="Arial"/>
                <a:cs typeface="Arial"/>
              </a:rPr>
              <a:t>энергоэффективности в страновом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разрезе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800" spc="-110" dirty="0">
                <a:latin typeface="Arial"/>
                <a:cs typeface="Arial"/>
              </a:rPr>
              <a:t>Проведен </a:t>
            </a:r>
            <a:r>
              <a:rPr sz="2800" spc="-105" dirty="0">
                <a:latin typeface="Arial"/>
                <a:cs typeface="Arial"/>
              </a:rPr>
              <a:t>кластерный </a:t>
            </a:r>
            <a:r>
              <a:rPr sz="2800" spc="-125" dirty="0">
                <a:latin typeface="Arial"/>
                <a:cs typeface="Arial"/>
              </a:rPr>
              <a:t>анализ </a:t>
            </a:r>
            <a:r>
              <a:rPr sz="2800" spc="-60" dirty="0">
                <a:latin typeface="Arial"/>
                <a:cs typeface="Arial"/>
              </a:rPr>
              <a:t>регионов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РФ</a:t>
            </a:r>
            <a:endParaRPr sz="2800">
              <a:latin typeface="Arial"/>
              <a:cs typeface="Arial"/>
            </a:endParaRPr>
          </a:p>
          <a:p>
            <a:pPr marL="194945" marR="5080" indent="-182880">
              <a:lnSpc>
                <a:spcPts val="3030"/>
              </a:lnSpc>
              <a:spcBef>
                <a:spcPts val="64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800" spc="-140" dirty="0">
                <a:latin typeface="Arial"/>
                <a:cs typeface="Arial"/>
              </a:rPr>
              <a:t>Разработаны </a:t>
            </a:r>
            <a:r>
              <a:rPr sz="2800" spc="-85" dirty="0">
                <a:latin typeface="Arial"/>
                <a:cs typeface="Arial"/>
              </a:rPr>
              <a:t>рекомендации </a:t>
            </a:r>
            <a:r>
              <a:rPr sz="2800" spc="-60" dirty="0">
                <a:latin typeface="Arial"/>
                <a:cs typeface="Arial"/>
              </a:rPr>
              <a:t>по </a:t>
            </a:r>
            <a:r>
              <a:rPr sz="2800" spc="-145" dirty="0">
                <a:latin typeface="Arial"/>
                <a:cs typeface="Arial"/>
              </a:rPr>
              <a:t>повышению  </a:t>
            </a:r>
            <a:r>
              <a:rPr sz="2800" spc="-110" dirty="0">
                <a:latin typeface="Arial"/>
                <a:cs typeface="Arial"/>
              </a:rPr>
              <a:t>энергоэффективности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регионов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17095" y="758951"/>
            <a:ext cx="375285" cy="5331460"/>
          </a:xfrm>
          <a:custGeom>
            <a:avLst/>
            <a:gdLst/>
            <a:ahLst/>
            <a:cxnLst/>
            <a:rect l="l" t="t" r="r" b="b"/>
            <a:pathLst>
              <a:path w="375284" h="5331460">
                <a:moveTo>
                  <a:pt x="0" y="5330952"/>
                </a:moveTo>
                <a:lnTo>
                  <a:pt x="374903" y="5330952"/>
                </a:lnTo>
                <a:lnTo>
                  <a:pt x="374903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87936" y="6291173"/>
            <a:ext cx="4019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85" dirty="0">
                <a:solidFill>
                  <a:srgbClr val="40B9D2"/>
                </a:solidFill>
                <a:latin typeface="Arial"/>
                <a:cs typeface="Arial"/>
              </a:rPr>
              <a:t>18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658" y="2878023"/>
            <a:ext cx="6912609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spc="-390" dirty="0"/>
              <a:t>Спасибо </a:t>
            </a:r>
            <a:r>
              <a:rPr sz="5900" spc="-325" dirty="0"/>
              <a:t>за</a:t>
            </a:r>
            <a:r>
              <a:rPr sz="5900" spc="-1060" dirty="0"/>
              <a:t> </a:t>
            </a:r>
            <a:r>
              <a:rPr sz="5900" spc="-275" dirty="0"/>
              <a:t>внимание!</a:t>
            </a:r>
            <a:endParaRPr sz="5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1641348"/>
            <a:ext cx="5419725" cy="0"/>
          </a:xfrm>
          <a:custGeom>
            <a:avLst/>
            <a:gdLst/>
            <a:ahLst/>
            <a:cxnLst/>
            <a:rect l="l" t="t" r="r" b="b"/>
            <a:pathLst>
              <a:path w="5419725">
                <a:moveTo>
                  <a:pt x="0" y="0"/>
                </a:moveTo>
                <a:lnTo>
                  <a:pt x="5419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284732"/>
            <a:ext cx="5419725" cy="0"/>
          </a:xfrm>
          <a:custGeom>
            <a:avLst/>
            <a:gdLst/>
            <a:ahLst/>
            <a:cxnLst/>
            <a:rect l="l" t="t" r="r" b="b"/>
            <a:pathLst>
              <a:path w="5419725">
                <a:moveTo>
                  <a:pt x="0" y="0"/>
                </a:moveTo>
                <a:lnTo>
                  <a:pt x="5419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928116"/>
            <a:ext cx="5419725" cy="0"/>
          </a:xfrm>
          <a:custGeom>
            <a:avLst/>
            <a:gdLst/>
            <a:ahLst/>
            <a:cxnLst/>
            <a:rect l="l" t="t" r="r" b="b"/>
            <a:pathLst>
              <a:path w="5419725">
                <a:moveTo>
                  <a:pt x="0" y="0"/>
                </a:moveTo>
                <a:lnTo>
                  <a:pt x="5419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4527" y="966241"/>
            <a:ext cx="5419725" cy="1039494"/>
            <a:chOff x="414527" y="966241"/>
            <a:chExt cx="5419725" cy="1039494"/>
          </a:xfrm>
        </p:grpSpPr>
        <p:sp>
          <p:nvSpPr>
            <p:cNvPr id="6" name="object 6"/>
            <p:cNvSpPr/>
            <p:nvPr/>
          </p:nvSpPr>
          <p:spPr>
            <a:xfrm>
              <a:off x="430146" y="1831787"/>
              <a:ext cx="5380232" cy="173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623" y="1414310"/>
              <a:ext cx="5399278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0623" y="1338110"/>
              <a:ext cx="5399278" cy="4402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623" y="1277162"/>
              <a:ext cx="5399278" cy="412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3" y="1094282"/>
              <a:ext cx="5399278" cy="5560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3" y="1039393"/>
              <a:ext cx="5399278" cy="4585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623" y="978357"/>
              <a:ext cx="5399278" cy="5011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23" y="966241"/>
              <a:ext cx="5399278" cy="486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247" y="1441704"/>
              <a:ext cx="5320284" cy="5593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247" y="1365504"/>
              <a:ext cx="5320284" cy="3611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247" y="1304544"/>
              <a:ext cx="5320284" cy="333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247" y="1121651"/>
              <a:ext cx="5317109" cy="4738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0247" y="1066800"/>
              <a:ext cx="5320284" cy="3794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247" y="1005840"/>
              <a:ext cx="5320284" cy="4221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247" y="993648"/>
              <a:ext cx="5320284" cy="4069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527" y="1996439"/>
              <a:ext cx="5419725" cy="0"/>
            </a:xfrm>
            <a:custGeom>
              <a:avLst/>
              <a:gdLst/>
              <a:ahLst/>
              <a:cxnLst/>
              <a:rect l="l" t="t" r="r" b="b"/>
              <a:pathLst>
                <a:path w="5419725">
                  <a:moveTo>
                    <a:pt x="0" y="0"/>
                  </a:moveTo>
                  <a:lnTo>
                    <a:pt x="5419344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1152" y="1877059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334" y="1520139"/>
            <a:ext cx="990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877" y="1164082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754" y="807161"/>
            <a:ext cx="165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4189" y="2080469"/>
            <a:ext cx="5411470" cy="340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0320">
              <a:lnSpc>
                <a:spcPts val="1230"/>
              </a:lnSpc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0"/>
              </a:spcBef>
            </a:pP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30"/>
              </a:spcBef>
            </a:pPr>
            <a:r>
              <a:rPr sz="1200" spc="-60" dirty="0">
                <a:latin typeface="Arial"/>
                <a:cs typeface="Arial"/>
              </a:rPr>
              <a:t>2002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3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sz="1200" spc="-85" dirty="0">
                <a:latin typeface="Arial"/>
                <a:cs typeface="Arial"/>
              </a:rPr>
              <a:t>2007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3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3346" y="2579370"/>
            <a:ext cx="89153" cy="891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29129" y="2579370"/>
            <a:ext cx="86410" cy="891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2473" y="2579370"/>
            <a:ext cx="89153" cy="891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346" y="2841193"/>
            <a:ext cx="89153" cy="864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9129" y="2841193"/>
            <a:ext cx="86410" cy="864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2473" y="2841193"/>
            <a:ext cx="89153" cy="864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3346" y="3100577"/>
            <a:ext cx="89153" cy="891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9129" y="3100577"/>
            <a:ext cx="86410" cy="891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951534" y="2521282"/>
          <a:ext cx="4077335" cy="73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11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Европа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80"/>
                        </a:lnSpc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Азия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380"/>
                        </a:lnSpc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СНГ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Латинская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Америка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Северная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Америка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Ближний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восток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Африка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Тихий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океан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1234846" y="3236416"/>
            <a:ext cx="3787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1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Динамика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потребления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энергии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1990-2018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гг.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23304" y="1057605"/>
            <a:ext cx="5262880" cy="908685"/>
            <a:chOff x="6623304" y="1057605"/>
            <a:chExt cx="5262880" cy="908685"/>
          </a:xfrm>
        </p:grpSpPr>
        <p:sp>
          <p:nvSpPr>
            <p:cNvPr id="38" name="object 38"/>
            <p:cNvSpPr/>
            <p:nvPr/>
          </p:nvSpPr>
          <p:spPr>
            <a:xfrm>
              <a:off x="6624828" y="1272540"/>
              <a:ext cx="5260975" cy="548640"/>
            </a:xfrm>
            <a:custGeom>
              <a:avLst/>
              <a:gdLst/>
              <a:ahLst/>
              <a:cxnLst/>
              <a:rect l="l" t="t" r="r" b="b"/>
              <a:pathLst>
                <a:path w="5260975" h="548639">
                  <a:moveTo>
                    <a:pt x="0" y="548639"/>
                  </a:moveTo>
                  <a:lnTo>
                    <a:pt x="5260848" y="548639"/>
                  </a:lnTo>
                </a:path>
                <a:path w="5260975" h="548639">
                  <a:moveTo>
                    <a:pt x="0" y="274320"/>
                  </a:moveTo>
                  <a:lnTo>
                    <a:pt x="5260848" y="274320"/>
                  </a:lnTo>
                </a:path>
                <a:path w="5260975" h="548639">
                  <a:moveTo>
                    <a:pt x="0" y="137160"/>
                  </a:moveTo>
                  <a:lnTo>
                    <a:pt x="5260848" y="137160"/>
                  </a:lnTo>
                </a:path>
                <a:path w="5260975" h="548639">
                  <a:moveTo>
                    <a:pt x="0" y="0"/>
                  </a:moveTo>
                  <a:lnTo>
                    <a:pt x="52608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6352" y="1231455"/>
              <a:ext cx="5128133" cy="7345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24828" y="1138428"/>
              <a:ext cx="5260975" cy="0"/>
            </a:xfrm>
            <a:custGeom>
              <a:avLst/>
              <a:gdLst/>
              <a:ahLst/>
              <a:cxnLst/>
              <a:rect l="l" t="t" r="r" b="b"/>
              <a:pathLst>
                <a:path w="5260975">
                  <a:moveTo>
                    <a:pt x="0" y="0"/>
                  </a:moveTo>
                  <a:lnTo>
                    <a:pt x="52608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51320" y="1057605"/>
              <a:ext cx="5128133" cy="90835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69024" y="1258836"/>
              <a:ext cx="5045837" cy="7024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93992" y="1085075"/>
              <a:ext cx="5045836" cy="87618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23304" y="1956816"/>
              <a:ext cx="5260975" cy="0"/>
            </a:xfrm>
            <a:custGeom>
              <a:avLst/>
              <a:gdLst/>
              <a:ahLst/>
              <a:cxnLst/>
              <a:rect l="l" t="t" r="r" b="b"/>
              <a:pathLst>
                <a:path w="5260975">
                  <a:moveTo>
                    <a:pt x="0" y="0"/>
                  </a:moveTo>
                  <a:lnTo>
                    <a:pt x="5260848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6624828" y="1001267"/>
            <a:ext cx="5260975" cy="0"/>
          </a:xfrm>
          <a:custGeom>
            <a:avLst/>
            <a:gdLst/>
            <a:ahLst/>
            <a:cxnLst/>
            <a:rect l="l" t="t" r="r" b="b"/>
            <a:pathLst>
              <a:path w="5260975">
                <a:moveTo>
                  <a:pt x="0" y="0"/>
                </a:moveTo>
                <a:lnTo>
                  <a:pt x="5260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158610" y="880998"/>
            <a:ext cx="5768340" cy="116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ts val="1255"/>
              </a:lnSpc>
              <a:spcBef>
                <a:spcPts val="100"/>
              </a:spcBef>
            </a:pPr>
            <a:r>
              <a:rPr sz="1200" spc="-85" dirty="0">
                <a:latin typeface="Arial"/>
                <a:cs typeface="Arial"/>
              </a:rPr>
              <a:t>3500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ts val="1075"/>
              </a:lnSpc>
            </a:pPr>
            <a:r>
              <a:rPr sz="1200" spc="-75" dirty="0"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  <a:p>
            <a:pPr marL="17780">
              <a:lnSpc>
                <a:spcPts val="1075"/>
              </a:lnSpc>
            </a:pPr>
            <a:r>
              <a:rPr sz="1200" spc="-70" dirty="0"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</a:pPr>
            <a:r>
              <a:rPr sz="1200" spc="-55" dirty="0"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  <a:p>
            <a:pPr marL="26670">
              <a:lnSpc>
                <a:spcPts val="1075"/>
              </a:lnSpc>
              <a:tabLst>
                <a:tab pos="466090" algn="l"/>
                <a:tab pos="5754370" algn="l"/>
              </a:tabLst>
            </a:pPr>
            <a:r>
              <a:rPr sz="1200" spc="-85" dirty="0">
                <a:latin typeface="Arial"/>
                <a:cs typeface="Arial"/>
              </a:rPr>
              <a:t>1500	</a:t>
            </a:r>
            <a:r>
              <a:rPr sz="1200" u="sng" spc="-18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8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L="21590">
              <a:lnSpc>
                <a:spcPts val="1075"/>
              </a:lnSpc>
            </a:pPr>
            <a:r>
              <a:rPr sz="1200" spc="-75" dirty="0"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  <a:p>
            <a:pPr marL="95250">
              <a:lnSpc>
                <a:spcPts val="1075"/>
              </a:lnSpc>
            </a:pPr>
            <a:r>
              <a:rPr sz="1200" spc="-65" dirty="0"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  <a:p>
            <a:pPr marL="246379">
              <a:lnSpc>
                <a:spcPts val="1255"/>
              </a:lnSpc>
            </a:pP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23659" y="2114423"/>
            <a:ext cx="1053464" cy="4851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9331" y="2112136"/>
            <a:ext cx="177800" cy="1780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81873" y="2104517"/>
            <a:ext cx="214756" cy="2420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93658" y="2070989"/>
            <a:ext cx="3559937" cy="8575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64881" y="3139897"/>
            <a:ext cx="86410" cy="8641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17609" y="3139897"/>
            <a:ext cx="86410" cy="864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07809" y="3024885"/>
            <a:ext cx="5006975" cy="461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375"/>
              </a:spcBef>
              <a:tabLst>
                <a:tab pos="1332865" algn="l"/>
              </a:tabLst>
            </a:pPr>
            <a:r>
              <a:rPr sz="1200" spc="-40" dirty="0">
                <a:latin typeface="Arial"/>
                <a:cs typeface="Arial"/>
              </a:rPr>
              <a:t>Производство	</a:t>
            </a:r>
            <a:r>
              <a:rPr sz="1200" spc="-55" dirty="0">
                <a:latin typeface="Arial"/>
                <a:cs typeface="Arial"/>
              </a:rPr>
              <a:t>Потребление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2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Соотношение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производства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потребления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энергии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2018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год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882128" y="3947475"/>
            <a:ext cx="2523490" cy="1475740"/>
            <a:chOff x="7882128" y="3947475"/>
            <a:chExt cx="2523490" cy="1475740"/>
          </a:xfrm>
        </p:grpSpPr>
        <p:sp>
          <p:nvSpPr>
            <p:cNvPr id="55" name="object 55"/>
            <p:cNvSpPr/>
            <p:nvPr/>
          </p:nvSpPr>
          <p:spPr>
            <a:xfrm>
              <a:off x="7887407" y="3947475"/>
              <a:ext cx="2517988" cy="147568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86700" y="4125467"/>
              <a:ext cx="387350" cy="73660"/>
            </a:xfrm>
            <a:custGeom>
              <a:avLst/>
              <a:gdLst/>
              <a:ahLst/>
              <a:cxnLst/>
              <a:rect l="l" t="t" r="r" b="b"/>
              <a:pathLst>
                <a:path w="387350" h="73660">
                  <a:moveTo>
                    <a:pt x="387096" y="0"/>
                  </a:moveTo>
                  <a:lnTo>
                    <a:pt x="57911" y="73151"/>
                  </a:lnTo>
                  <a:lnTo>
                    <a:pt x="0" y="73151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927717" y="3733622"/>
            <a:ext cx="107505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Природный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газ,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sz="1200" spc="-90" dirty="0"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102342" y="5205221"/>
            <a:ext cx="78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Нефть,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32%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19619" y="4887595"/>
            <a:ext cx="763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Уголь,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26%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17918" y="3939920"/>
            <a:ext cx="1365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Электроэнергетик…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67573" y="3672078"/>
            <a:ext cx="2107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89" baseline="-25462" dirty="0">
                <a:latin typeface="Arial"/>
                <a:cs typeface="Arial"/>
              </a:rPr>
              <a:t>Биомассы,</a:t>
            </a:r>
            <a:r>
              <a:rPr sz="1800" spc="-179" baseline="-25462" dirty="0">
                <a:latin typeface="Arial"/>
                <a:cs typeface="Arial"/>
              </a:rPr>
              <a:t> </a:t>
            </a:r>
            <a:r>
              <a:rPr sz="1800" spc="-97" baseline="-25462" dirty="0">
                <a:latin typeface="Arial"/>
                <a:cs typeface="Arial"/>
              </a:rPr>
              <a:t>9%</a:t>
            </a:r>
            <a:r>
              <a:rPr sz="1200" spc="-65" dirty="0">
                <a:latin typeface="Arial"/>
                <a:cs typeface="Arial"/>
              </a:rPr>
              <a:t>Теплоэнергетика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19361" y="3858259"/>
            <a:ext cx="284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,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013447" y="58003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124192" y="5645911"/>
            <a:ext cx="1322070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35" dirty="0">
                <a:latin typeface="Arial"/>
                <a:cs typeface="Arial"/>
              </a:rPr>
              <a:t>Природный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газ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135" dirty="0">
                <a:latin typeface="Arial"/>
                <a:cs typeface="Arial"/>
              </a:rPr>
              <a:t>Э</a:t>
            </a:r>
            <a:r>
              <a:rPr sz="1200" spc="-114" dirty="0">
                <a:latin typeface="Arial"/>
                <a:cs typeface="Arial"/>
              </a:rPr>
              <a:t>л</a:t>
            </a:r>
            <a:r>
              <a:rPr sz="1200" spc="-15" dirty="0">
                <a:latin typeface="Arial"/>
                <a:cs typeface="Arial"/>
              </a:rPr>
              <a:t>е</a:t>
            </a:r>
            <a:r>
              <a:rPr sz="1200" spc="-10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тро</a:t>
            </a:r>
            <a:r>
              <a:rPr sz="1200" spc="-45" dirty="0">
                <a:latin typeface="Arial"/>
                <a:cs typeface="Arial"/>
              </a:rPr>
              <a:t>э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55" dirty="0">
                <a:latin typeface="Arial"/>
                <a:cs typeface="Arial"/>
              </a:rPr>
              <a:t>е</a:t>
            </a: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60" dirty="0">
                <a:latin typeface="Arial"/>
                <a:cs typeface="Arial"/>
              </a:rPr>
              <a:t>г</a:t>
            </a:r>
            <a:r>
              <a:rPr sz="1200" spc="-35" dirty="0">
                <a:latin typeface="Arial"/>
                <a:cs typeface="Arial"/>
              </a:rPr>
              <a:t>ет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80" dirty="0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67343" y="58003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F9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578342" y="5645911"/>
            <a:ext cx="685165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85" dirty="0">
                <a:latin typeface="Arial"/>
                <a:cs typeface="Arial"/>
              </a:rPr>
              <a:t>Нефть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45" dirty="0">
                <a:latin typeface="Arial"/>
                <a:cs typeface="Arial"/>
              </a:rPr>
              <a:t>Б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60" dirty="0">
                <a:latin typeface="Arial"/>
                <a:cs typeface="Arial"/>
              </a:rPr>
              <a:t>м</a:t>
            </a:r>
            <a:r>
              <a:rPr sz="1200" spc="-95" dirty="0">
                <a:latin typeface="Arial"/>
                <a:cs typeface="Arial"/>
              </a:rPr>
              <a:t>а</a:t>
            </a:r>
            <a:r>
              <a:rPr sz="1200" spc="-80" dirty="0">
                <a:latin typeface="Arial"/>
                <a:cs typeface="Arial"/>
              </a:rPr>
              <a:t>с</a:t>
            </a:r>
            <a:r>
              <a:rPr sz="1200" spc="-75" dirty="0">
                <a:latin typeface="Arial"/>
                <a:cs typeface="Arial"/>
              </a:rPr>
              <a:t>с</a:t>
            </a:r>
            <a:r>
              <a:rPr sz="1200" spc="-85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921240" y="58003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90B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032618" y="5645911"/>
            <a:ext cx="1176020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30" dirty="0">
                <a:latin typeface="Arial"/>
                <a:cs typeface="Arial"/>
              </a:rPr>
              <a:t>Уголь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70" dirty="0">
                <a:latin typeface="Arial"/>
                <a:cs typeface="Arial"/>
              </a:rPr>
              <a:t>Т</a:t>
            </a:r>
            <a:r>
              <a:rPr sz="1200" spc="-55" dirty="0">
                <a:latin typeface="Arial"/>
                <a:cs typeface="Arial"/>
              </a:rPr>
              <a:t>еп</a:t>
            </a:r>
            <a:r>
              <a:rPr sz="1200" spc="-70" dirty="0">
                <a:latin typeface="Arial"/>
                <a:cs typeface="Arial"/>
              </a:rPr>
              <a:t>л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45" dirty="0">
                <a:latin typeface="Arial"/>
                <a:cs typeface="Arial"/>
              </a:rPr>
              <a:t>э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55" dirty="0">
                <a:latin typeface="Arial"/>
                <a:cs typeface="Arial"/>
              </a:rPr>
              <a:t>е</a:t>
            </a: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60" dirty="0">
                <a:latin typeface="Arial"/>
                <a:cs typeface="Arial"/>
              </a:rPr>
              <a:t>г</a:t>
            </a:r>
            <a:r>
              <a:rPr sz="1200" spc="-35" dirty="0">
                <a:latin typeface="Arial"/>
                <a:cs typeface="Arial"/>
              </a:rPr>
              <a:t>ет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80" dirty="0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013447" y="6062471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5"/>
                </a:lnTo>
                <a:lnTo>
                  <a:pt x="85344" y="82295"/>
                </a:lnTo>
                <a:lnTo>
                  <a:pt x="85344" y="0"/>
                </a:lnTo>
                <a:close/>
              </a:path>
            </a:pathLst>
          </a:custGeom>
          <a:solidFill>
            <a:srgbClr val="ED6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7343" y="6062471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5"/>
                </a:lnTo>
                <a:lnTo>
                  <a:pt x="85344" y="82295"/>
                </a:lnTo>
                <a:lnTo>
                  <a:pt x="85344" y="0"/>
                </a:lnTo>
                <a:close/>
              </a:path>
            </a:pathLst>
          </a:custGeom>
          <a:solidFill>
            <a:srgbClr val="1AB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921240" y="6062471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5"/>
                </a:lnTo>
                <a:lnTo>
                  <a:pt x="85344" y="82295"/>
                </a:lnTo>
                <a:lnTo>
                  <a:pt x="85344" y="0"/>
                </a:lnTo>
                <a:close/>
              </a:path>
            </a:pathLst>
          </a:custGeom>
          <a:solidFill>
            <a:srgbClr val="D43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537195" y="6471310"/>
            <a:ext cx="3717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25" dirty="0">
                <a:latin typeface="Arial"/>
                <a:cs typeface="Arial"/>
              </a:rPr>
              <a:t>3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Типы,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потребляемых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энергоресурсов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мире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243687" y="4096384"/>
          <a:ext cx="6127750" cy="275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639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Сектор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Твт/ч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Процентное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соотношение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Промышленность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Транспорт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79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760095" algn="l"/>
                          <a:tab pos="1824355" algn="l"/>
                        </a:tabLst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Личное	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потребление	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сфера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услуг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Неэнергетическое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использование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Всего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555142" y="3805808"/>
            <a:ext cx="4986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1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Мировое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потребление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отраслям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экономики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886438" y="6291173"/>
            <a:ext cx="2038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55" dirty="0">
                <a:solidFill>
                  <a:srgbClr val="40B9D2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125" dirty="0"/>
              <a:t>АКТУАЛЬНОСТЬ</a:t>
            </a:r>
            <a:r>
              <a:rPr sz="2400" spc="-260" dirty="0"/>
              <a:t> </a:t>
            </a:r>
            <a:r>
              <a:rPr sz="2400" spc="-150" dirty="0"/>
              <a:t>ИССЛЕДОВАНИЯ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7095" y="758951"/>
            <a:ext cx="375285" cy="5331460"/>
          </a:xfrm>
          <a:custGeom>
            <a:avLst/>
            <a:gdLst/>
            <a:ahLst/>
            <a:cxnLst/>
            <a:rect l="l" t="t" r="r" b="b"/>
            <a:pathLst>
              <a:path w="375284" h="5331460">
                <a:moveTo>
                  <a:pt x="0" y="5330952"/>
                </a:moveTo>
                <a:lnTo>
                  <a:pt x="374903" y="5330952"/>
                </a:lnTo>
                <a:lnTo>
                  <a:pt x="374903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125" y="2885643"/>
            <a:ext cx="2505710" cy="9848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550"/>
              </a:spcBef>
            </a:pPr>
            <a:r>
              <a:rPr sz="3300" spc="-225" dirty="0">
                <a:latin typeface="Arial"/>
                <a:cs typeface="Arial"/>
              </a:rPr>
              <a:t>Цель </a:t>
            </a:r>
            <a:r>
              <a:rPr sz="3300" spc="-30" dirty="0">
                <a:latin typeface="Arial"/>
                <a:cs typeface="Arial"/>
              </a:rPr>
              <a:t>и</a:t>
            </a:r>
            <a:r>
              <a:rPr sz="3300" spc="-635" dirty="0">
                <a:latin typeface="Arial"/>
                <a:cs typeface="Arial"/>
              </a:rPr>
              <a:t> </a:t>
            </a:r>
            <a:r>
              <a:rPr sz="3300" spc="-180" dirty="0">
                <a:latin typeface="Arial"/>
                <a:cs typeface="Arial"/>
              </a:rPr>
              <a:t>задачи  </a:t>
            </a:r>
            <a:r>
              <a:rPr sz="3300" spc="-195" dirty="0">
                <a:latin typeface="Arial"/>
                <a:cs typeface="Arial"/>
              </a:rPr>
              <a:t>исследования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4570" y="608960"/>
            <a:ext cx="7809230" cy="50869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spc="-100" dirty="0">
                <a:latin typeface="Arial"/>
                <a:cs typeface="Arial"/>
              </a:rPr>
              <a:t>Цель: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960"/>
              </a:spcBef>
            </a:pPr>
            <a:r>
              <a:rPr sz="2000" spc="-75" dirty="0">
                <a:latin typeface="Arial"/>
                <a:cs typeface="Arial"/>
              </a:rPr>
              <a:t>провести </a:t>
            </a:r>
            <a:r>
              <a:rPr sz="2000" spc="-95" dirty="0">
                <a:latin typeface="Arial"/>
                <a:cs typeface="Arial"/>
              </a:rPr>
              <a:t>исследование </a:t>
            </a:r>
            <a:r>
              <a:rPr sz="2000" spc="-125" dirty="0">
                <a:latin typeface="Arial"/>
                <a:cs typeface="Arial"/>
              </a:rPr>
              <a:t>феномена </a:t>
            </a:r>
            <a:r>
              <a:rPr sz="2000" spc="-80" dirty="0">
                <a:latin typeface="Arial"/>
                <a:cs typeface="Arial"/>
              </a:rPr>
              <a:t>управления </a:t>
            </a:r>
            <a:r>
              <a:rPr sz="2000" spc="-90" dirty="0">
                <a:latin typeface="Arial"/>
                <a:cs typeface="Arial"/>
              </a:rPr>
              <a:t>спросом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на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75" dirty="0">
                <a:latin typeface="Arial"/>
                <a:cs typeface="Arial"/>
              </a:rPr>
              <a:t>энергопотребление </a:t>
            </a:r>
            <a:r>
              <a:rPr sz="2000" spc="-85" dirty="0">
                <a:latin typeface="Arial"/>
                <a:cs typeface="Arial"/>
              </a:rPr>
              <a:t>в </a:t>
            </a:r>
            <a:r>
              <a:rPr sz="2000" spc="-95" dirty="0">
                <a:latin typeface="Arial"/>
                <a:cs typeface="Arial"/>
              </a:rPr>
              <a:t>Российской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Федерации.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90" dirty="0">
                <a:latin typeface="Arial"/>
                <a:cs typeface="Arial"/>
              </a:rPr>
              <a:t>Задачи: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ts val="228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75" dirty="0">
                <a:latin typeface="Arial"/>
                <a:cs typeface="Arial"/>
              </a:rPr>
              <a:t>проанализировать </a:t>
            </a:r>
            <a:r>
              <a:rPr sz="2000" spc="-40" dirty="0">
                <a:latin typeface="Arial"/>
                <a:cs typeface="Arial"/>
              </a:rPr>
              <a:t>структуру </a:t>
            </a:r>
            <a:r>
              <a:rPr sz="2000" spc="-30" dirty="0">
                <a:latin typeface="Arial"/>
                <a:cs typeface="Arial"/>
              </a:rPr>
              <a:t>и </a:t>
            </a:r>
            <a:r>
              <a:rPr sz="2000" spc="-70" dirty="0">
                <a:latin typeface="Arial"/>
                <a:cs typeface="Arial"/>
              </a:rPr>
              <a:t>функционирование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отрасли</a:t>
            </a:r>
            <a:endParaRPr sz="2000">
              <a:latin typeface="Arial"/>
              <a:cs typeface="Arial"/>
            </a:endParaRPr>
          </a:p>
          <a:p>
            <a:pPr marL="194945">
              <a:lnSpc>
                <a:spcPts val="2280"/>
              </a:lnSpc>
            </a:pPr>
            <a:r>
              <a:rPr sz="2000" spc="-55" dirty="0">
                <a:latin typeface="Arial"/>
                <a:cs typeface="Arial"/>
              </a:rPr>
              <a:t>электроэнергетики </a:t>
            </a:r>
            <a:r>
              <a:rPr sz="2000" spc="-95" dirty="0">
                <a:latin typeface="Arial"/>
                <a:cs typeface="Arial"/>
              </a:rPr>
              <a:t>Российской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Федерации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ts val="228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80" dirty="0">
                <a:latin typeface="Arial"/>
                <a:cs typeface="Arial"/>
              </a:rPr>
              <a:t>систематизировать </a:t>
            </a:r>
            <a:r>
              <a:rPr sz="2000" spc="-90" dirty="0">
                <a:latin typeface="Arial"/>
                <a:cs typeface="Arial"/>
              </a:rPr>
              <a:t>основные </a:t>
            </a:r>
            <a:r>
              <a:rPr sz="2000" spc="-75" dirty="0">
                <a:latin typeface="Arial"/>
                <a:cs typeface="Arial"/>
              </a:rPr>
              <a:t>подходы </a:t>
            </a:r>
            <a:r>
              <a:rPr sz="2000" spc="-30" dirty="0">
                <a:latin typeface="Arial"/>
                <a:cs typeface="Arial"/>
              </a:rPr>
              <a:t>и </a:t>
            </a:r>
            <a:r>
              <a:rPr sz="2000" spc="-100" dirty="0">
                <a:latin typeface="Arial"/>
                <a:cs typeface="Arial"/>
              </a:rPr>
              <a:t>методы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оценки</a:t>
            </a:r>
            <a:endParaRPr sz="2000">
              <a:latin typeface="Arial"/>
              <a:cs typeface="Arial"/>
            </a:endParaRPr>
          </a:p>
          <a:p>
            <a:pPr marL="194945">
              <a:lnSpc>
                <a:spcPts val="2280"/>
              </a:lnSpc>
            </a:pPr>
            <a:r>
              <a:rPr sz="2000" spc="-80" dirty="0">
                <a:latin typeface="Arial"/>
                <a:cs typeface="Arial"/>
              </a:rPr>
              <a:t>энергоэффективности;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ts val="228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70" dirty="0">
                <a:latin typeface="Arial"/>
                <a:cs typeface="Arial"/>
              </a:rPr>
              <a:t>провести </a:t>
            </a:r>
            <a:r>
              <a:rPr sz="2000" spc="-90" dirty="0">
                <a:latin typeface="Arial"/>
                <a:cs typeface="Arial"/>
              </a:rPr>
              <a:t>анализ </a:t>
            </a:r>
            <a:r>
              <a:rPr sz="2000" spc="-60" dirty="0">
                <a:latin typeface="Arial"/>
                <a:cs typeface="Arial"/>
              </a:rPr>
              <a:t>тенденций </a:t>
            </a:r>
            <a:r>
              <a:rPr sz="2000" spc="-80" dirty="0">
                <a:latin typeface="Arial"/>
                <a:cs typeface="Arial"/>
              </a:rPr>
              <a:t>потребления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электроэнергетических</a:t>
            </a:r>
            <a:endParaRPr sz="2000">
              <a:latin typeface="Arial"/>
              <a:cs typeface="Arial"/>
            </a:endParaRPr>
          </a:p>
          <a:p>
            <a:pPr marL="194945">
              <a:lnSpc>
                <a:spcPts val="2280"/>
              </a:lnSpc>
            </a:pPr>
            <a:r>
              <a:rPr sz="2000" spc="-90" dirty="0">
                <a:latin typeface="Arial"/>
                <a:cs typeface="Arial"/>
              </a:rPr>
              <a:t>ресурсов </a:t>
            </a:r>
            <a:r>
              <a:rPr sz="2000" spc="-85" dirty="0">
                <a:latin typeface="Arial"/>
                <a:cs typeface="Arial"/>
              </a:rPr>
              <a:t>в </a:t>
            </a:r>
            <a:r>
              <a:rPr sz="2000" spc="-70" dirty="0">
                <a:latin typeface="Arial"/>
                <a:cs typeface="Arial"/>
              </a:rPr>
              <a:t>мировом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масштабе;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ts val="228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80" dirty="0">
                <a:latin typeface="Arial"/>
                <a:cs typeface="Arial"/>
              </a:rPr>
              <a:t>систематизировать </a:t>
            </a:r>
            <a:r>
              <a:rPr sz="2000" spc="-75" dirty="0">
                <a:latin typeface="Arial"/>
                <a:cs typeface="Arial"/>
              </a:rPr>
              <a:t>опыт </a:t>
            </a:r>
            <a:r>
              <a:rPr sz="2000" spc="-80" dirty="0">
                <a:latin typeface="Arial"/>
                <a:cs typeface="Arial"/>
              </a:rPr>
              <a:t>стран </a:t>
            </a:r>
            <a:r>
              <a:rPr sz="2000" spc="-85" dirty="0">
                <a:latin typeface="Arial"/>
                <a:cs typeface="Arial"/>
              </a:rPr>
              <a:t>в </a:t>
            </a:r>
            <a:r>
              <a:rPr sz="2000" spc="-90" dirty="0">
                <a:latin typeface="Arial"/>
                <a:cs typeface="Arial"/>
              </a:rPr>
              <a:t>области</a:t>
            </a:r>
            <a:r>
              <a:rPr sz="2000" spc="-4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повышения</a:t>
            </a:r>
            <a:endParaRPr sz="2000">
              <a:latin typeface="Arial"/>
              <a:cs typeface="Arial"/>
            </a:endParaRPr>
          </a:p>
          <a:p>
            <a:pPr marL="194945">
              <a:lnSpc>
                <a:spcPts val="2280"/>
              </a:lnSpc>
            </a:pPr>
            <a:r>
              <a:rPr sz="2000" spc="-80" dirty="0">
                <a:latin typeface="Arial"/>
                <a:cs typeface="Arial"/>
              </a:rPr>
              <a:t>энергоэффективности </a:t>
            </a:r>
            <a:r>
              <a:rPr sz="2000" spc="-30" dirty="0">
                <a:latin typeface="Arial"/>
                <a:cs typeface="Arial"/>
              </a:rPr>
              <a:t>и </a:t>
            </a:r>
            <a:r>
              <a:rPr sz="2000" spc="-80" dirty="0">
                <a:latin typeface="Arial"/>
                <a:cs typeface="Arial"/>
              </a:rPr>
              <a:t>управления </a:t>
            </a:r>
            <a:r>
              <a:rPr sz="2000" spc="-85" dirty="0">
                <a:latin typeface="Arial"/>
                <a:cs typeface="Arial"/>
              </a:rPr>
              <a:t>спросом </a:t>
            </a:r>
            <a:r>
              <a:rPr sz="2000" spc="-90" dirty="0">
                <a:latin typeface="Arial"/>
                <a:cs typeface="Arial"/>
              </a:rPr>
              <a:t>на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энергопотребление;</a:t>
            </a:r>
            <a:endParaRPr sz="2000">
              <a:latin typeface="Arial"/>
              <a:cs typeface="Arial"/>
            </a:endParaRPr>
          </a:p>
          <a:p>
            <a:pPr marL="194945" marR="1113155" indent="-182880">
              <a:lnSpc>
                <a:spcPts val="2160"/>
              </a:lnSpc>
              <a:spcBef>
                <a:spcPts val="123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70" dirty="0">
                <a:latin typeface="Arial"/>
                <a:cs typeface="Arial"/>
              </a:rPr>
              <a:t>провести </a:t>
            </a:r>
            <a:r>
              <a:rPr sz="2000" spc="-90" dirty="0">
                <a:latin typeface="Arial"/>
                <a:cs typeface="Arial"/>
              </a:rPr>
              <a:t>анализ </a:t>
            </a:r>
            <a:r>
              <a:rPr sz="2000" spc="-65" dirty="0">
                <a:latin typeface="Arial"/>
                <a:cs typeface="Arial"/>
              </a:rPr>
              <a:t>уровня </a:t>
            </a:r>
            <a:r>
              <a:rPr sz="2000" spc="-80" dirty="0">
                <a:latin typeface="Arial"/>
                <a:cs typeface="Arial"/>
              </a:rPr>
              <a:t>энергоэффективности </a:t>
            </a:r>
            <a:r>
              <a:rPr sz="2000" spc="-90" dirty="0">
                <a:latin typeface="Arial"/>
                <a:cs typeface="Arial"/>
              </a:rPr>
              <a:t>Уральского  </a:t>
            </a:r>
            <a:r>
              <a:rPr sz="2000" spc="-70" dirty="0">
                <a:latin typeface="Arial"/>
                <a:cs typeface="Arial"/>
              </a:rPr>
              <a:t>Федерального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Округа.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9485" y="6291173"/>
            <a:ext cx="2000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90" dirty="0">
                <a:solidFill>
                  <a:srgbClr val="40B9D2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8643" y="2199132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8643" y="187299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8643" y="154686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8643" y="122072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8643" y="894588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8643" y="2525267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504176" y="1011936"/>
            <a:ext cx="4441190" cy="969644"/>
            <a:chOff x="7504176" y="1011936"/>
            <a:chExt cx="4441190" cy="969644"/>
          </a:xfrm>
        </p:grpSpPr>
        <p:sp>
          <p:nvSpPr>
            <p:cNvPr id="9" name="object 9"/>
            <p:cNvSpPr/>
            <p:nvPr/>
          </p:nvSpPr>
          <p:spPr>
            <a:xfrm>
              <a:off x="7517892" y="1333500"/>
              <a:ext cx="4413885" cy="634365"/>
            </a:xfrm>
            <a:custGeom>
              <a:avLst/>
              <a:gdLst/>
              <a:ahLst/>
              <a:cxnLst/>
              <a:rect l="l" t="t" r="r" b="b"/>
              <a:pathLst>
                <a:path w="4413884" h="634364">
                  <a:moveTo>
                    <a:pt x="0" y="633984"/>
                  </a:moveTo>
                  <a:lnTo>
                    <a:pt x="158496" y="606551"/>
                  </a:lnTo>
                  <a:lnTo>
                    <a:pt x="316991" y="585215"/>
                  </a:lnTo>
                  <a:lnTo>
                    <a:pt x="472439" y="579120"/>
                  </a:lnTo>
                  <a:lnTo>
                    <a:pt x="630935" y="576072"/>
                  </a:lnTo>
                  <a:lnTo>
                    <a:pt x="789431" y="569976"/>
                  </a:lnTo>
                  <a:lnTo>
                    <a:pt x="944879" y="563879"/>
                  </a:lnTo>
                  <a:lnTo>
                    <a:pt x="1103376" y="560832"/>
                  </a:lnTo>
                  <a:lnTo>
                    <a:pt x="1261872" y="557784"/>
                  </a:lnTo>
                  <a:lnTo>
                    <a:pt x="1420367" y="548639"/>
                  </a:lnTo>
                  <a:lnTo>
                    <a:pt x="1575815" y="539496"/>
                  </a:lnTo>
                  <a:lnTo>
                    <a:pt x="1734311" y="539496"/>
                  </a:lnTo>
                  <a:lnTo>
                    <a:pt x="1892807" y="533400"/>
                  </a:lnTo>
                  <a:lnTo>
                    <a:pt x="2051303" y="524255"/>
                  </a:lnTo>
                  <a:lnTo>
                    <a:pt x="2206752" y="475488"/>
                  </a:lnTo>
                  <a:lnTo>
                    <a:pt x="2365248" y="457200"/>
                  </a:lnTo>
                  <a:lnTo>
                    <a:pt x="2523743" y="441960"/>
                  </a:lnTo>
                  <a:lnTo>
                    <a:pt x="2679191" y="368808"/>
                  </a:lnTo>
                  <a:lnTo>
                    <a:pt x="2837687" y="344424"/>
                  </a:lnTo>
                  <a:lnTo>
                    <a:pt x="2996183" y="368808"/>
                  </a:lnTo>
                  <a:lnTo>
                    <a:pt x="3154679" y="292608"/>
                  </a:lnTo>
                  <a:lnTo>
                    <a:pt x="3310128" y="271272"/>
                  </a:lnTo>
                  <a:lnTo>
                    <a:pt x="3468624" y="188975"/>
                  </a:lnTo>
                  <a:lnTo>
                    <a:pt x="3627119" y="185927"/>
                  </a:lnTo>
                  <a:lnTo>
                    <a:pt x="3782567" y="155448"/>
                  </a:lnTo>
                  <a:lnTo>
                    <a:pt x="3941063" y="109727"/>
                  </a:lnTo>
                  <a:lnTo>
                    <a:pt x="4099559" y="30479"/>
                  </a:lnTo>
                  <a:lnTo>
                    <a:pt x="4258056" y="24384"/>
                  </a:lnTo>
                  <a:lnTo>
                    <a:pt x="4413504" y="0"/>
                  </a:lnTo>
                </a:path>
              </a:pathLst>
            </a:custGeom>
            <a:ln w="2743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7892" y="1025652"/>
              <a:ext cx="4413885" cy="838200"/>
            </a:xfrm>
            <a:custGeom>
              <a:avLst/>
              <a:gdLst/>
              <a:ahLst/>
              <a:cxnLst/>
              <a:rect l="l" t="t" r="r" b="b"/>
              <a:pathLst>
                <a:path w="4413884" h="838200">
                  <a:moveTo>
                    <a:pt x="0" y="838200"/>
                  </a:moveTo>
                  <a:lnTo>
                    <a:pt x="158496" y="804672"/>
                  </a:lnTo>
                  <a:lnTo>
                    <a:pt x="316991" y="813815"/>
                  </a:lnTo>
                  <a:lnTo>
                    <a:pt x="472439" y="801624"/>
                  </a:lnTo>
                  <a:lnTo>
                    <a:pt x="630935" y="774192"/>
                  </a:lnTo>
                  <a:lnTo>
                    <a:pt x="789431" y="758951"/>
                  </a:lnTo>
                  <a:lnTo>
                    <a:pt x="944879" y="716280"/>
                  </a:lnTo>
                  <a:lnTo>
                    <a:pt x="1103376" y="704088"/>
                  </a:lnTo>
                  <a:lnTo>
                    <a:pt x="1261872" y="685800"/>
                  </a:lnTo>
                  <a:lnTo>
                    <a:pt x="1420367" y="664463"/>
                  </a:lnTo>
                  <a:lnTo>
                    <a:pt x="1575815" y="646176"/>
                  </a:lnTo>
                  <a:lnTo>
                    <a:pt x="1734311" y="633984"/>
                  </a:lnTo>
                  <a:lnTo>
                    <a:pt x="1892807" y="609600"/>
                  </a:lnTo>
                  <a:lnTo>
                    <a:pt x="2051303" y="566927"/>
                  </a:lnTo>
                  <a:lnTo>
                    <a:pt x="2206752" y="521208"/>
                  </a:lnTo>
                  <a:lnTo>
                    <a:pt x="2365248" y="499872"/>
                  </a:lnTo>
                  <a:lnTo>
                    <a:pt x="2523743" y="445008"/>
                  </a:lnTo>
                  <a:lnTo>
                    <a:pt x="2679191" y="405384"/>
                  </a:lnTo>
                  <a:lnTo>
                    <a:pt x="2837687" y="399288"/>
                  </a:lnTo>
                  <a:lnTo>
                    <a:pt x="2996183" y="417575"/>
                  </a:lnTo>
                  <a:lnTo>
                    <a:pt x="3154679" y="384048"/>
                  </a:lnTo>
                  <a:lnTo>
                    <a:pt x="3310128" y="316992"/>
                  </a:lnTo>
                  <a:lnTo>
                    <a:pt x="3468624" y="240792"/>
                  </a:lnTo>
                  <a:lnTo>
                    <a:pt x="3627119" y="185927"/>
                  </a:lnTo>
                  <a:lnTo>
                    <a:pt x="3782567" y="182880"/>
                  </a:lnTo>
                  <a:lnTo>
                    <a:pt x="3941063" y="118872"/>
                  </a:lnTo>
                  <a:lnTo>
                    <a:pt x="4099559" y="97536"/>
                  </a:lnTo>
                  <a:lnTo>
                    <a:pt x="4258056" y="45720"/>
                  </a:lnTo>
                  <a:lnTo>
                    <a:pt x="4413504" y="0"/>
                  </a:lnTo>
                </a:path>
              </a:pathLst>
            </a:custGeom>
            <a:ln w="27432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8901" y="2404948"/>
            <a:ext cx="10413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9157" y="207949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5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5625" y="1753361"/>
            <a:ext cx="40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0831" y="1426921"/>
            <a:ext cx="402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latin typeface="Arial"/>
                <a:cs typeface="Arial"/>
              </a:rPr>
              <a:t>1</a:t>
            </a:r>
            <a:r>
              <a:rPr sz="1200" spc="-70" dirty="0">
                <a:latin typeface="Arial"/>
                <a:cs typeface="Arial"/>
              </a:rPr>
              <a:t>50</a:t>
            </a:r>
            <a:r>
              <a:rPr sz="1200" spc="-4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6227" y="1101344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1433" y="775208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</a:t>
            </a:r>
            <a:r>
              <a:rPr sz="1200" spc="-75" dirty="0">
                <a:latin typeface="Arial"/>
                <a:cs typeface="Arial"/>
              </a:rPr>
              <a:t>5</a:t>
            </a:r>
            <a:r>
              <a:rPr sz="1200" spc="-9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01230" y="2691892"/>
            <a:ext cx="238505" cy="24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6825" y="2692780"/>
            <a:ext cx="248666" cy="24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1404" y="2695955"/>
            <a:ext cx="262255" cy="238760"/>
          </a:xfrm>
          <a:custGeom>
            <a:avLst/>
            <a:gdLst/>
            <a:ahLst/>
            <a:cxnLst/>
            <a:rect l="l" t="t" r="r" b="b"/>
            <a:pathLst>
              <a:path w="262254" h="238760">
                <a:moveTo>
                  <a:pt x="36826" y="181610"/>
                </a:moveTo>
                <a:lnTo>
                  <a:pt x="20700" y="181610"/>
                </a:lnTo>
                <a:lnTo>
                  <a:pt x="54482" y="214630"/>
                </a:lnTo>
                <a:lnTo>
                  <a:pt x="37592" y="232410"/>
                </a:lnTo>
                <a:lnTo>
                  <a:pt x="45212" y="238760"/>
                </a:lnTo>
                <a:lnTo>
                  <a:pt x="77491" y="207010"/>
                </a:lnTo>
                <a:lnTo>
                  <a:pt x="62611" y="207010"/>
                </a:lnTo>
                <a:lnTo>
                  <a:pt x="36826" y="181610"/>
                </a:lnTo>
                <a:close/>
              </a:path>
              <a:path w="262254" h="238760">
                <a:moveTo>
                  <a:pt x="130937" y="144780"/>
                </a:moveTo>
                <a:lnTo>
                  <a:pt x="115950" y="144780"/>
                </a:lnTo>
                <a:lnTo>
                  <a:pt x="120269" y="149860"/>
                </a:lnTo>
                <a:lnTo>
                  <a:pt x="123571" y="154939"/>
                </a:lnTo>
                <a:lnTo>
                  <a:pt x="125729" y="160020"/>
                </a:lnTo>
                <a:lnTo>
                  <a:pt x="127889" y="163830"/>
                </a:lnTo>
                <a:lnTo>
                  <a:pt x="129031" y="168910"/>
                </a:lnTo>
                <a:lnTo>
                  <a:pt x="129286" y="172720"/>
                </a:lnTo>
                <a:lnTo>
                  <a:pt x="129413" y="176530"/>
                </a:lnTo>
                <a:lnTo>
                  <a:pt x="128650" y="180339"/>
                </a:lnTo>
                <a:lnTo>
                  <a:pt x="127126" y="184150"/>
                </a:lnTo>
                <a:lnTo>
                  <a:pt x="125475" y="187960"/>
                </a:lnTo>
                <a:lnTo>
                  <a:pt x="123063" y="190500"/>
                </a:lnTo>
                <a:lnTo>
                  <a:pt x="117475" y="196850"/>
                </a:lnTo>
                <a:lnTo>
                  <a:pt x="114935" y="198120"/>
                </a:lnTo>
                <a:lnTo>
                  <a:pt x="112141" y="200660"/>
                </a:lnTo>
                <a:lnTo>
                  <a:pt x="109347" y="201930"/>
                </a:lnTo>
                <a:lnTo>
                  <a:pt x="104013" y="204470"/>
                </a:lnTo>
                <a:lnTo>
                  <a:pt x="110998" y="210820"/>
                </a:lnTo>
                <a:lnTo>
                  <a:pt x="113665" y="209550"/>
                </a:lnTo>
                <a:lnTo>
                  <a:pt x="119252" y="207010"/>
                </a:lnTo>
                <a:lnTo>
                  <a:pt x="136017" y="189230"/>
                </a:lnTo>
                <a:lnTo>
                  <a:pt x="138049" y="185420"/>
                </a:lnTo>
                <a:lnTo>
                  <a:pt x="139319" y="181610"/>
                </a:lnTo>
                <a:lnTo>
                  <a:pt x="140335" y="172720"/>
                </a:lnTo>
                <a:lnTo>
                  <a:pt x="140207" y="168910"/>
                </a:lnTo>
                <a:lnTo>
                  <a:pt x="139319" y="165100"/>
                </a:lnTo>
                <a:lnTo>
                  <a:pt x="138556" y="161289"/>
                </a:lnTo>
                <a:lnTo>
                  <a:pt x="137160" y="157480"/>
                </a:lnTo>
                <a:lnTo>
                  <a:pt x="135254" y="153670"/>
                </a:lnTo>
                <a:lnTo>
                  <a:pt x="133350" y="148589"/>
                </a:lnTo>
                <a:lnTo>
                  <a:pt x="130937" y="144780"/>
                </a:lnTo>
                <a:close/>
              </a:path>
              <a:path w="262254" h="238760">
                <a:moveTo>
                  <a:pt x="76326" y="193039"/>
                </a:moveTo>
                <a:lnTo>
                  <a:pt x="62611" y="207010"/>
                </a:lnTo>
                <a:lnTo>
                  <a:pt x="77491" y="207010"/>
                </a:lnTo>
                <a:lnTo>
                  <a:pt x="83947" y="200660"/>
                </a:lnTo>
                <a:lnTo>
                  <a:pt x="76326" y="193039"/>
                </a:lnTo>
                <a:close/>
              </a:path>
              <a:path w="262254" h="238760">
                <a:moveTo>
                  <a:pt x="20066" y="165100"/>
                </a:moveTo>
                <a:lnTo>
                  <a:pt x="13080" y="171450"/>
                </a:lnTo>
                <a:lnTo>
                  <a:pt x="0" y="198120"/>
                </a:lnTo>
                <a:lnTo>
                  <a:pt x="7620" y="205739"/>
                </a:lnTo>
                <a:lnTo>
                  <a:pt x="20700" y="181610"/>
                </a:lnTo>
                <a:lnTo>
                  <a:pt x="36826" y="181610"/>
                </a:lnTo>
                <a:lnTo>
                  <a:pt x="20066" y="165100"/>
                </a:lnTo>
                <a:close/>
              </a:path>
              <a:path w="262254" h="238760">
                <a:moveTo>
                  <a:pt x="82676" y="110489"/>
                </a:moveTo>
                <a:lnTo>
                  <a:pt x="52324" y="135889"/>
                </a:lnTo>
                <a:lnTo>
                  <a:pt x="51773" y="142239"/>
                </a:lnTo>
                <a:lnTo>
                  <a:pt x="51900" y="144780"/>
                </a:lnTo>
                <a:lnTo>
                  <a:pt x="52070" y="147320"/>
                </a:lnTo>
                <a:lnTo>
                  <a:pt x="53086" y="151130"/>
                </a:lnTo>
                <a:lnTo>
                  <a:pt x="54991" y="154939"/>
                </a:lnTo>
                <a:lnTo>
                  <a:pt x="56769" y="158750"/>
                </a:lnTo>
                <a:lnTo>
                  <a:pt x="59309" y="162560"/>
                </a:lnTo>
                <a:lnTo>
                  <a:pt x="62484" y="165100"/>
                </a:lnTo>
                <a:lnTo>
                  <a:pt x="65913" y="168910"/>
                </a:lnTo>
                <a:lnTo>
                  <a:pt x="69469" y="171450"/>
                </a:lnTo>
                <a:lnTo>
                  <a:pt x="80518" y="175260"/>
                </a:lnTo>
                <a:lnTo>
                  <a:pt x="87756" y="175260"/>
                </a:lnTo>
                <a:lnTo>
                  <a:pt x="91186" y="173989"/>
                </a:lnTo>
                <a:lnTo>
                  <a:pt x="98044" y="170180"/>
                </a:lnTo>
                <a:lnTo>
                  <a:pt x="101219" y="168910"/>
                </a:lnTo>
                <a:lnTo>
                  <a:pt x="104013" y="165100"/>
                </a:lnTo>
                <a:lnTo>
                  <a:pt x="105409" y="163830"/>
                </a:lnTo>
                <a:lnTo>
                  <a:pt x="82676" y="163830"/>
                </a:lnTo>
                <a:lnTo>
                  <a:pt x="75438" y="160020"/>
                </a:lnTo>
                <a:lnTo>
                  <a:pt x="72898" y="158750"/>
                </a:lnTo>
                <a:lnTo>
                  <a:pt x="67818" y="153670"/>
                </a:lnTo>
                <a:lnTo>
                  <a:pt x="66040" y="151130"/>
                </a:lnTo>
                <a:lnTo>
                  <a:pt x="63500" y="146050"/>
                </a:lnTo>
                <a:lnTo>
                  <a:pt x="62865" y="143510"/>
                </a:lnTo>
                <a:lnTo>
                  <a:pt x="62611" y="138430"/>
                </a:lnTo>
                <a:lnTo>
                  <a:pt x="62992" y="135889"/>
                </a:lnTo>
                <a:lnTo>
                  <a:pt x="75819" y="123189"/>
                </a:lnTo>
                <a:lnTo>
                  <a:pt x="78613" y="121920"/>
                </a:lnTo>
                <a:lnTo>
                  <a:pt x="109474" y="121920"/>
                </a:lnTo>
                <a:lnTo>
                  <a:pt x="107696" y="120650"/>
                </a:lnTo>
                <a:lnTo>
                  <a:pt x="102489" y="118110"/>
                </a:lnTo>
                <a:lnTo>
                  <a:pt x="97409" y="114300"/>
                </a:lnTo>
                <a:lnTo>
                  <a:pt x="92328" y="111760"/>
                </a:lnTo>
                <a:lnTo>
                  <a:pt x="87502" y="111760"/>
                </a:lnTo>
                <a:lnTo>
                  <a:pt x="82676" y="110489"/>
                </a:lnTo>
                <a:close/>
              </a:path>
              <a:path w="262254" h="238760">
                <a:moveTo>
                  <a:pt x="109474" y="121920"/>
                </a:moveTo>
                <a:lnTo>
                  <a:pt x="81788" y="121920"/>
                </a:lnTo>
                <a:lnTo>
                  <a:pt x="85090" y="123189"/>
                </a:lnTo>
                <a:lnTo>
                  <a:pt x="88519" y="123189"/>
                </a:lnTo>
                <a:lnTo>
                  <a:pt x="92075" y="124460"/>
                </a:lnTo>
                <a:lnTo>
                  <a:pt x="99949" y="129539"/>
                </a:lnTo>
                <a:lnTo>
                  <a:pt x="104140" y="133350"/>
                </a:lnTo>
                <a:lnTo>
                  <a:pt x="108585" y="137160"/>
                </a:lnTo>
                <a:lnTo>
                  <a:pt x="107823" y="140970"/>
                </a:lnTo>
                <a:lnTo>
                  <a:pt x="106425" y="144780"/>
                </a:lnTo>
                <a:lnTo>
                  <a:pt x="104648" y="147320"/>
                </a:lnTo>
                <a:lnTo>
                  <a:pt x="102870" y="151130"/>
                </a:lnTo>
                <a:lnTo>
                  <a:pt x="89407" y="162560"/>
                </a:lnTo>
                <a:lnTo>
                  <a:pt x="87249" y="163830"/>
                </a:lnTo>
                <a:lnTo>
                  <a:pt x="105409" y="163830"/>
                </a:lnTo>
                <a:lnTo>
                  <a:pt x="106806" y="162560"/>
                </a:lnTo>
                <a:lnTo>
                  <a:pt x="108076" y="161289"/>
                </a:lnTo>
                <a:lnTo>
                  <a:pt x="109220" y="158750"/>
                </a:lnTo>
                <a:lnTo>
                  <a:pt x="110363" y="157480"/>
                </a:lnTo>
                <a:lnTo>
                  <a:pt x="111378" y="156210"/>
                </a:lnTo>
                <a:lnTo>
                  <a:pt x="112395" y="153670"/>
                </a:lnTo>
                <a:lnTo>
                  <a:pt x="113284" y="152400"/>
                </a:lnTo>
                <a:lnTo>
                  <a:pt x="115316" y="147320"/>
                </a:lnTo>
                <a:lnTo>
                  <a:pt x="115697" y="146050"/>
                </a:lnTo>
                <a:lnTo>
                  <a:pt x="115950" y="144780"/>
                </a:lnTo>
                <a:lnTo>
                  <a:pt x="130937" y="144780"/>
                </a:lnTo>
                <a:lnTo>
                  <a:pt x="128016" y="140970"/>
                </a:lnTo>
                <a:lnTo>
                  <a:pt x="125222" y="137160"/>
                </a:lnTo>
                <a:lnTo>
                  <a:pt x="121920" y="133350"/>
                </a:lnTo>
                <a:lnTo>
                  <a:pt x="118364" y="130810"/>
                </a:lnTo>
                <a:lnTo>
                  <a:pt x="113029" y="124460"/>
                </a:lnTo>
                <a:lnTo>
                  <a:pt x="109474" y="121920"/>
                </a:lnTo>
                <a:close/>
              </a:path>
              <a:path w="262254" h="238760">
                <a:moveTo>
                  <a:pt x="189102" y="86360"/>
                </a:moveTo>
                <a:lnTo>
                  <a:pt x="174117" y="86360"/>
                </a:lnTo>
                <a:lnTo>
                  <a:pt x="178435" y="92710"/>
                </a:lnTo>
                <a:lnTo>
                  <a:pt x="181737" y="96520"/>
                </a:lnTo>
                <a:lnTo>
                  <a:pt x="183896" y="101600"/>
                </a:lnTo>
                <a:lnTo>
                  <a:pt x="186054" y="105410"/>
                </a:lnTo>
                <a:lnTo>
                  <a:pt x="187198" y="110489"/>
                </a:lnTo>
                <a:lnTo>
                  <a:pt x="187451" y="114300"/>
                </a:lnTo>
                <a:lnTo>
                  <a:pt x="187578" y="118110"/>
                </a:lnTo>
                <a:lnTo>
                  <a:pt x="186944" y="121920"/>
                </a:lnTo>
                <a:lnTo>
                  <a:pt x="183642" y="129539"/>
                </a:lnTo>
                <a:lnTo>
                  <a:pt x="181228" y="132080"/>
                </a:lnTo>
                <a:lnTo>
                  <a:pt x="175641" y="138430"/>
                </a:lnTo>
                <a:lnTo>
                  <a:pt x="173100" y="139700"/>
                </a:lnTo>
                <a:lnTo>
                  <a:pt x="170306" y="142239"/>
                </a:lnTo>
                <a:lnTo>
                  <a:pt x="167513" y="143510"/>
                </a:lnTo>
                <a:lnTo>
                  <a:pt x="162178" y="146050"/>
                </a:lnTo>
                <a:lnTo>
                  <a:pt x="169164" y="152400"/>
                </a:lnTo>
                <a:lnTo>
                  <a:pt x="171830" y="152400"/>
                </a:lnTo>
                <a:lnTo>
                  <a:pt x="174625" y="151130"/>
                </a:lnTo>
                <a:lnTo>
                  <a:pt x="177546" y="148589"/>
                </a:lnTo>
                <a:lnTo>
                  <a:pt x="180340" y="147320"/>
                </a:lnTo>
                <a:lnTo>
                  <a:pt x="198500" y="115570"/>
                </a:lnTo>
                <a:lnTo>
                  <a:pt x="198374" y="110489"/>
                </a:lnTo>
                <a:lnTo>
                  <a:pt x="197485" y="106680"/>
                </a:lnTo>
                <a:lnTo>
                  <a:pt x="196723" y="102870"/>
                </a:lnTo>
                <a:lnTo>
                  <a:pt x="195325" y="99060"/>
                </a:lnTo>
                <a:lnTo>
                  <a:pt x="191516" y="91439"/>
                </a:lnTo>
                <a:lnTo>
                  <a:pt x="189102" y="86360"/>
                </a:lnTo>
                <a:close/>
              </a:path>
              <a:path w="262254" h="238760">
                <a:moveTo>
                  <a:pt x="140970" y="52070"/>
                </a:moveTo>
                <a:lnTo>
                  <a:pt x="110490" y="77470"/>
                </a:lnTo>
                <a:lnTo>
                  <a:pt x="109981" y="85089"/>
                </a:lnTo>
                <a:lnTo>
                  <a:pt x="110236" y="88900"/>
                </a:lnTo>
                <a:lnTo>
                  <a:pt x="111251" y="92710"/>
                </a:lnTo>
                <a:lnTo>
                  <a:pt x="113156" y="96520"/>
                </a:lnTo>
                <a:lnTo>
                  <a:pt x="114935" y="100330"/>
                </a:lnTo>
                <a:lnTo>
                  <a:pt x="117475" y="104139"/>
                </a:lnTo>
                <a:lnTo>
                  <a:pt x="120776" y="106680"/>
                </a:lnTo>
                <a:lnTo>
                  <a:pt x="124078" y="110489"/>
                </a:lnTo>
                <a:lnTo>
                  <a:pt x="127635" y="113030"/>
                </a:lnTo>
                <a:lnTo>
                  <a:pt x="138684" y="116839"/>
                </a:lnTo>
                <a:lnTo>
                  <a:pt x="145923" y="116839"/>
                </a:lnTo>
                <a:lnTo>
                  <a:pt x="149478" y="115570"/>
                </a:lnTo>
                <a:lnTo>
                  <a:pt x="152780" y="114300"/>
                </a:lnTo>
                <a:lnTo>
                  <a:pt x="156210" y="111760"/>
                </a:lnTo>
                <a:lnTo>
                  <a:pt x="159385" y="110489"/>
                </a:lnTo>
                <a:lnTo>
                  <a:pt x="162178" y="106680"/>
                </a:lnTo>
                <a:lnTo>
                  <a:pt x="163702" y="105410"/>
                </a:lnTo>
                <a:lnTo>
                  <a:pt x="140843" y="105410"/>
                </a:lnTo>
                <a:lnTo>
                  <a:pt x="138429" y="104139"/>
                </a:lnTo>
                <a:lnTo>
                  <a:pt x="136017" y="104139"/>
                </a:lnTo>
                <a:lnTo>
                  <a:pt x="133603" y="101600"/>
                </a:lnTo>
                <a:lnTo>
                  <a:pt x="120776" y="80010"/>
                </a:lnTo>
                <a:lnTo>
                  <a:pt x="121157" y="78739"/>
                </a:lnTo>
                <a:lnTo>
                  <a:pt x="122936" y="73660"/>
                </a:lnTo>
                <a:lnTo>
                  <a:pt x="124460" y="71120"/>
                </a:lnTo>
                <a:lnTo>
                  <a:pt x="126365" y="69850"/>
                </a:lnTo>
                <a:lnTo>
                  <a:pt x="128524" y="67310"/>
                </a:lnTo>
                <a:lnTo>
                  <a:pt x="131191" y="66039"/>
                </a:lnTo>
                <a:lnTo>
                  <a:pt x="136778" y="63500"/>
                </a:lnTo>
                <a:lnTo>
                  <a:pt x="167195" y="63500"/>
                </a:lnTo>
                <a:lnTo>
                  <a:pt x="165862" y="62230"/>
                </a:lnTo>
                <a:lnTo>
                  <a:pt x="160781" y="59689"/>
                </a:lnTo>
                <a:lnTo>
                  <a:pt x="155575" y="55880"/>
                </a:lnTo>
                <a:lnTo>
                  <a:pt x="140970" y="52070"/>
                </a:lnTo>
                <a:close/>
              </a:path>
              <a:path w="262254" h="238760">
                <a:moveTo>
                  <a:pt x="167195" y="63500"/>
                </a:moveTo>
                <a:lnTo>
                  <a:pt x="139953" y="63500"/>
                </a:lnTo>
                <a:lnTo>
                  <a:pt x="143255" y="64770"/>
                </a:lnTo>
                <a:lnTo>
                  <a:pt x="146685" y="64770"/>
                </a:lnTo>
                <a:lnTo>
                  <a:pt x="150368" y="67310"/>
                </a:lnTo>
                <a:lnTo>
                  <a:pt x="154304" y="68580"/>
                </a:lnTo>
                <a:lnTo>
                  <a:pt x="158115" y="71120"/>
                </a:lnTo>
                <a:lnTo>
                  <a:pt x="162305" y="74930"/>
                </a:lnTo>
                <a:lnTo>
                  <a:pt x="166877" y="80010"/>
                </a:lnTo>
                <a:lnTo>
                  <a:pt x="165989" y="82550"/>
                </a:lnTo>
                <a:lnTo>
                  <a:pt x="154050" y="100330"/>
                </a:lnTo>
                <a:lnTo>
                  <a:pt x="152019" y="102870"/>
                </a:lnTo>
                <a:lnTo>
                  <a:pt x="147700" y="104139"/>
                </a:lnTo>
                <a:lnTo>
                  <a:pt x="145415" y="105410"/>
                </a:lnTo>
                <a:lnTo>
                  <a:pt x="163702" y="105410"/>
                </a:lnTo>
                <a:lnTo>
                  <a:pt x="167513" y="101600"/>
                </a:lnTo>
                <a:lnTo>
                  <a:pt x="169545" y="97789"/>
                </a:lnTo>
                <a:lnTo>
                  <a:pt x="170688" y="95250"/>
                </a:lnTo>
                <a:lnTo>
                  <a:pt x="171450" y="93980"/>
                </a:lnTo>
                <a:lnTo>
                  <a:pt x="173481" y="88900"/>
                </a:lnTo>
                <a:lnTo>
                  <a:pt x="173863" y="87630"/>
                </a:lnTo>
                <a:lnTo>
                  <a:pt x="174117" y="86360"/>
                </a:lnTo>
                <a:lnTo>
                  <a:pt x="189102" y="86360"/>
                </a:lnTo>
                <a:lnTo>
                  <a:pt x="186309" y="82550"/>
                </a:lnTo>
                <a:lnTo>
                  <a:pt x="183388" y="80010"/>
                </a:lnTo>
                <a:lnTo>
                  <a:pt x="180213" y="76200"/>
                </a:lnTo>
                <a:lnTo>
                  <a:pt x="171196" y="67310"/>
                </a:lnTo>
                <a:lnTo>
                  <a:pt x="167195" y="63500"/>
                </a:lnTo>
                <a:close/>
              </a:path>
              <a:path w="262254" h="238760">
                <a:moveTo>
                  <a:pt x="184276" y="0"/>
                </a:moveTo>
                <a:lnTo>
                  <a:pt x="175387" y="8889"/>
                </a:lnTo>
                <a:lnTo>
                  <a:pt x="198754" y="73660"/>
                </a:lnTo>
                <a:lnTo>
                  <a:pt x="204724" y="80010"/>
                </a:lnTo>
                <a:lnTo>
                  <a:pt x="220875" y="63500"/>
                </a:lnTo>
                <a:lnTo>
                  <a:pt x="207010" y="63500"/>
                </a:lnTo>
                <a:lnTo>
                  <a:pt x="184276" y="0"/>
                </a:lnTo>
                <a:close/>
              </a:path>
              <a:path w="262254" h="238760">
                <a:moveTo>
                  <a:pt x="249094" y="50800"/>
                </a:moveTo>
                <a:lnTo>
                  <a:pt x="233299" y="50800"/>
                </a:lnTo>
                <a:lnTo>
                  <a:pt x="253746" y="71120"/>
                </a:lnTo>
                <a:lnTo>
                  <a:pt x="261874" y="63500"/>
                </a:lnTo>
                <a:lnTo>
                  <a:pt x="249094" y="50800"/>
                </a:lnTo>
                <a:close/>
              </a:path>
              <a:path w="262254" h="238760">
                <a:moveTo>
                  <a:pt x="218440" y="20320"/>
                </a:moveTo>
                <a:lnTo>
                  <a:pt x="210312" y="27939"/>
                </a:lnTo>
                <a:lnTo>
                  <a:pt x="226314" y="44450"/>
                </a:lnTo>
                <a:lnTo>
                  <a:pt x="214756" y="55880"/>
                </a:lnTo>
                <a:lnTo>
                  <a:pt x="207264" y="63500"/>
                </a:lnTo>
                <a:lnTo>
                  <a:pt x="220875" y="63500"/>
                </a:lnTo>
                <a:lnTo>
                  <a:pt x="233299" y="50800"/>
                </a:lnTo>
                <a:lnTo>
                  <a:pt x="249094" y="50800"/>
                </a:lnTo>
                <a:lnTo>
                  <a:pt x="241426" y="43180"/>
                </a:lnTo>
                <a:lnTo>
                  <a:pt x="249237" y="35560"/>
                </a:lnTo>
                <a:lnTo>
                  <a:pt x="234442" y="35560"/>
                </a:lnTo>
                <a:lnTo>
                  <a:pt x="218440" y="20320"/>
                </a:lnTo>
                <a:close/>
              </a:path>
              <a:path w="262254" h="238760">
                <a:moveTo>
                  <a:pt x="244855" y="25400"/>
                </a:moveTo>
                <a:lnTo>
                  <a:pt x="234442" y="35560"/>
                </a:lnTo>
                <a:lnTo>
                  <a:pt x="249237" y="35560"/>
                </a:lnTo>
                <a:lnTo>
                  <a:pt x="251841" y="33020"/>
                </a:lnTo>
                <a:lnTo>
                  <a:pt x="24485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856" y="2665095"/>
            <a:ext cx="240665" cy="270510"/>
          </a:xfrm>
          <a:custGeom>
            <a:avLst/>
            <a:gdLst/>
            <a:ahLst/>
            <a:cxnLst/>
            <a:rect l="l" t="t" r="r" b="b"/>
            <a:pathLst>
              <a:path w="240665" h="270510">
                <a:moveTo>
                  <a:pt x="36776" y="213360"/>
                </a:moveTo>
                <a:lnTo>
                  <a:pt x="20574" y="213360"/>
                </a:lnTo>
                <a:lnTo>
                  <a:pt x="54355" y="246380"/>
                </a:lnTo>
                <a:lnTo>
                  <a:pt x="37592" y="264160"/>
                </a:lnTo>
                <a:lnTo>
                  <a:pt x="45085" y="270510"/>
                </a:lnTo>
                <a:lnTo>
                  <a:pt x="77364" y="238760"/>
                </a:lnTo>
                <a:lnTo>
                  <a:pt x="62484" y="238760"/>
                </a:lnTo>
                <a:lnTo>
                  <a:pt x="36776" y="213360"/>
                </a:lnTo>
                <a:close/>
              </a:path>
              <a:path w="240665" h="270510">
                <a:moveTo>
                  <a:pt x="130937" y="176530"/>
                </a:moveTo>
                <a:lnTo>
                  <a:pt x="115950" y="176530"/>
                </a:lnTo>
                <a:lnTo>
                  <a:pt x="120269" y="181610"/>
                </a:lnTo>
                <a:lnTo>
                  <a:pt x="123571" y="186689"/>
                </a:lnTo>
                <a:lnTo>
                  <a:pt x="125729" y="191770"/>
                </a:lnTo>
                <a:lnTo>
                  <a:pt x="127762" y="195580"/>
                </a:lnTo>
                <a:lnTo>
                  <a:pt x="129032" y="200660"/>
                </a:lnTo>
                <a:lnTo>
                  <a:pt x="129116" y="203200"/>
                </a:lnTo>
                <a:lnTo>
                  <a:pt x="129243" y="205739"/>
                </a:lnTo>
                <a:lnTo>
                  <a:pt x="129413" y="208280"/>
                </a:lnTo>
                <a:lnTo>
                  <a:pt x="128650" y="212089"/>
                </a:lnTo>
                <a:lnTo>
                  <a:pt x="125349" y="219710"/>
                </a:lnTo>
                <a:lnTo>
                  <a:pt x="122936" y="222250"/>
                </a:lnTo>
                <a:lnTo>
                  <a:pt x="119761" y="226060"/>
                </a:lnTo>
                <a:lnTo>
                  <a:pt x="117348" y="228600"/>
                </a:lnTo>
                <a:lnTo>
                  <a:pt x="114808" y="229870"/>
                </a:lnTo>
                <a:lnTo>
                  <a:pt x="112141" y="232410"/>
                </a:lnTo>
                <a:lnTo>
                  <a:pt x="109347" y="233680"/>
                </a:lnTo>
                <a:lnTo>
                  <a:pt x="104013" y="236220"/>
                </a:lnTo>
                <a:lnTo>
                  <a:pt x="110998" y="242570"/>
                </a:lnTo>
                <a:lnTo>
                  <a:pt x="113665" y="241300"/>
                </a:lnTo>
                <a:lnTo>
                  <a:pt x="119252" y="238760"/>
                </a:lnTo>
                <a:lnTo>
                  <a:pt x="136017" y="220980"/>
                </a:lnTo>
                <a:lnTo>
                  <a:pt x="138049" y="217170"/>
                </a:lnTo>
                <a:lnTo>
                  <a:pt x="139319" y="213360"/>
                </a:lnTo>
                <a:lnTo>
                  <a:pt x="140335" y="204470"/>
                </a:lnTo>
                <a:lnTo>
                  <a:pt x="140080" y="200660"/>
                </a:lnTo>
                <a:lnTo>
                  <a:pt x="138557" y="193039"/>
                </a:lnTo>
                <a:lnTo>
                  <a:pt x="137160" y="189230"/>
                </a:lnTo>
                <a:lnTo>
                  <a:pt x="133350" y="180339"/>
                </a:lnTo>
                <a:lnTo>
                  <a:pt x="130937" y="176530"/>
                </a:lnTo>
                <a:close/>
              </a:path>
              <a:path w="240665" h="270510">
                <a:moveTo>
                  <a:pt x="76326" y="224789"/>
                </a:moveTo>
                <a:lnTo>
                  <a:pt x="62484" y="238760"/>
                </a:lnTo>
                <a:lnTo>
                  <a:pt x="77364" y="238760"/>
                </a:lnTo>
                <a:lnTo>
                  <a:pt x="83820" y="232410"/>
                </a:lnTo>
                <a:lnTo>
                  <a:pt x="76326" y="224789"/>
                </a:lnTo>
                <a:close/>
              </a:path>
              <a:path w="240665" h="270510">
                <a:moveTo>
                  <a:pt x="20066" y="196850"/>
                </a:moveTo>
                <a:lnTo>
                  <a:pt x="13080" y="203200"/>
                </a:lnTo>
                <a:lnTo>
                  <a:pt x="0" y="229870"/>
                </a:lnTo>
                <a:lnTo>
                  <a:pt x="7620" y="237489"/>
                </a:lnTo>
                <a:lnTo>
                  <a:pt x="20574" y="213360"/>
                </a:lnTo>
                <a:lnTo>
                  <a:pt x="36776" y="213360"/>
                </a:lnTo>
                <a:lnTo>
                  <a:pt x="20066" y="196850"/>
                </a:lnTo>
                <a:close/>
              </a:path>
              <a:path w="240665" h="270510">
                <a:moveTo>
                  <a:pt x="82676" y="142239"/>
                </a:moveTo>
                <a:lnTo>
                  <a:pt x="52324" y="167639"/>
                </a:lnTo>
                <a:lnTo>
                  <a:pt x="51562" y="171450"/>
                </a:lnTo>
                <a:lnTo>
                  <a:pt x="52070" y="179070"/>
                </a:lnTo>
                <a:lnTo>
                  <a:pt x="80518" y="207010"/>
                </a:lnTo>
                <a:lnTo>
                  <a:pt x="84074" y="207010"/>
                </a:lnTo>
                <a:lnTo>
                  <a:pt x="87629" y="205739"/>
                </a:lnTo>
                <a:lnTo>
                  <a:pt x="91186" y="205739"/>
                </a:lnTo>
                <a:lnTo>
                  <a:pt x="98044" y="201930"/>
                </a:lnTo>
                <a:lnTo>
                  <a:pt x="101092" y="199389"/>
                </a:lnTo>
                <a:lnTo>
                  <a:pt x="104013" y="196850"/>
                </a:lnTo>
                <a:lnTo>
                  <a:pt x="105410" y="195580"/>
                </a:lnTo>
                <a:lnTo>
                  <a:pt x="82550" y="195580"/>
                </a:lnTo>
                <a:lnTo>
                  <a:pt x="80264" y="194310"/>
                </a:lnTo>
                <a:lnTo>
                  <a:pt x="77724" y="193039"/>
                </a:lnTo>
                <a:lnTo>
                  <a:pt x="75311" y="191770"/>
                </a:lnTo>
                <a:lnTo>
                  <a:pt x="72771" y="190500"/>
                </a:lnTo>
                <a:lnTo>
                  <a:pt x="62484" y="170180"/>
                </a:lnTo>
                <a:lnTo>
                  <a:pt x="62865" y="167639"/>
                </a:lnTo>
                <a:lnTo>
                  <a:pt x="63880" y="166370"/>
                </a:lnTo>
                <a:lnTo>
                  <a:pt x="64770" y="163830"/>
                </a:lnTo>
                <a:lnTo>
                  <a:pt x="66167" y="161289"/>
                </a:lnTo>
                <a:lnTo>
                  <a:pt x="68072" y="160020"/>
                </a:lnTo>
                <a:lnTo>
                  <a:pt x="70358" y="157480"/>
                </a:lnTo>
                <a:lnTo>
                  <a:pt x="72898" y="156210"/>
                </a:lnTo>
                <a:lnTo>
                  <a:pt x="75819" y="154939"/>
                </a:lnTo>
                <a:lnTo>
                  <a:pt x="78613" y="153670"/>
                </a:lnTo>
                <a:lnTo>
                  <a:pt x="109431" y="153670"/>
                </a:lnTo>
                <a:lnTo>
                  <a:pt x="107696" y="152400"/>
                </a:lnTo>
                <a:lnTo>
                  <a:pt x="97282" y="146050"/>
                </a:lnTo>
                <a:lnTo>
                  <a:pt x="92328" y="143510"/>
                </a:lnTo>
                <a:lnTo>
                  <a:pt x="87502" y="143510"/>
                </a:lnTo>
                <a:lnTo>
                  <a:pt x="82676" y="142239"/>
                </a:lnTo>
                <a:close/>
              </a:path>
              <a:path w="240665" h="270510">
                <a:moveTo>
                  <a:pt x="109431" y="153670"/>
                </a:moveTo>
                <a:lnTo>
                  <a:pt x="81661" y="153670"/>
                </a:lnTo>
                <a:lnTo>
                  <a:pt x="85090" y="154939"/>
                </a:lnTo>
                <a:lnTo>
                  <a:pt x="88392" y="154939"/>
                </a:lnTo>
                <a:lnTo>
                  <a:pt x="92075" y="156210"/>
                </a:lnTo>
                <a:lnTo>
                  <a:pt x="99949" y="161289"/>
                </a:lnTo>
                <a:lnTo>
                  <a:pt x="104140" y="165100"/>
                </a:lnTo>
                <a:lnTo>
                  <a:pt x="108585" y="168910"/>
                </a:lnTo>
                <a:lnTo>
                  <a:pt x="87249" y="195580"/>
                </a:lnTo>
                <a:lnTo>
                  <a:pt x="105410" y="195580"/>
                </a:lnTo>
                <a:lnTo>
                  <a:pt x="107950" y="193039"/>
                </a:lnTo>
                <a:lnTo>
                  <a:pt x="109220" y="190500"/>
                </a:lnTo>
                <a:lnTo>
                  <a:pt x="110363" y="189230"/>
                </a:lnTo>
                <a:lnTo>
                  <a:pt x="112395" y="185420"/>
                </a:lnTo>
                <a:lnTo>
                  <a:pt x="113284" y="184150"/>
                </a:lnTo>
                <a:lnTo>
                  <a:pt x="115316" y="179070"/>
                </a:lnTo>
                <a:lnTo>
                  <a:pt x="115697" y="176530"/>
                </a:lnTo>
                <a:lnTo>
                  <a:pt x="130937" y="176530"/>
                </a:lnTo>
                <a:lnTo>
                  <a:pt x="128016" y="172720"/>
                </a:lnTo>
                <a:lnTo>
                  <a:pt x="125222" y="168910"/>
                </a:lnTo>
                <a:lnTo>
                  <a:pt x="121920" y="165100"/>
                </a:lnTo>
                <a:lnTo>
                  <a:pt x="118364" y="162560"/>
                </a:lnTo>
                <a:lnTo>
                  <a:pt x="112902" y="156210"/>
                </a:lnTo>
                <a:lnTo>
                  <a:pt x="109431" y="153670"/>
                </a:lnTo>
                <a:close/>
              </a:path>
              <a:path w="240665" h="270510">
                <a:moveTo>
                  <a:pt x="189102" y="118110"/>
                </a:moveTo>
                <a:lnTo>
                  <a:pt x="174117" y="118110"/>
                </a:lnTo>
                <a:lnTo>
                  <a:pt x="178435" y="123189"/>
                </a:lnTo>
                <a:lnTo>
                  <a:pt x="181737" y="128270"/>
                </a:lnTo>
                <a:lnTo>
                  <a:pt x="183896" y="133350"/>
                </a:lnTo>
                <a:lnTo>
                  <a:pt x="186054" y="137160"/>
                </a:lnTo>
                <a:lnTo>
                  <a:pt x="187198" y="142239"/>
                </a:lnTo>
                <a:lnTo>
                  <a:pt x="187282" y="144780"/>
                </a:lnTo>
                <a:lnTo>
                  <a:pt x="187409" y="147320"/>
                </a:lnTo>
                <a:lnTo>
                  <a:pt x="187578" y="149860"/>
                </a:lnTo>
                <a:lnTo>
                  <a:pt x="186817" y="153670"/>
                </a:lnTo>
                <a:lnTo>
                  <a:pt x="185166" y="157480"/>
                </a:lnTo>
                <a:lnTo>
                  <a:pt x="183642" y="161289"/>
                </a:lnTo>
                <a:lnTo>
                  <a:pt x="181228" y="163830"/>
                </a:lnTo>
                <a:lnTo>
                  <a:pt x="177926" y="167639"/>
                </a:lnTo>
                <a:lnTo>
                  <a:pt x="175641" y="170180"/>
                </a:lnTo>
                <a:lnTo>
                  <a:pt x="173100" y="171450"/>
                </a:lnTo>
                <a:lnTo>
                  <a:pt x="170307" y="173989"/>
                </a:lnTo>
                <a:lnTo>
                  <a:pt x="167513" y="175260"/>
                </a:lnTo>
                <a:lnTo>
                  <a:pt x="162178" y="177800"/>
                </a:lnTo>
                <a:lnTo>
                  <a:pt x="169164" y="184150"/>
                </a:lnTo>
                <a:lnTo>
                  <a:pt x="171830" y="184150"/>
                </a:lnTo>
                <a:lnTo>
                  <a:pt x="174625" y="182880"/>
                </a:lnTo>
                <a:lnTo>
                  <a:pt x="177419" y="180339"/>
                </a:lnTo>
                <a:lnTo>
                  <a:pt x="180340" y="179070"/>
                </a:lnTo>
                <a:lnTo>
                  <a:pt x="185674" y="173989"/>
                </a:lnTo>
                <a:lnTo>
                  <a:pt x="189357" y="170180"/>
                </a:lnTo>
                <a:lnTo>
                  <a:pt x="192277" y="166370"/>
                </a:lnTo>
                <a:lnTo>
                  <a:pt x="194183" y="162560"/>
                </a:lnTo>
                <a:lnTo>
                  <a:pt x="196215" y="158750"/>
                </a:lnTo>
                <a:lnTo>
                  <a:pt x="197485" y="154939"/>
                </a:lnTo>
                <a:lnTo>
                  <a:pt x="198500" y="147320"/>
                </a:lnTo>
                <a:lnTo>
                  <a:pt x="198374" y="142239"/>
                </a:lnTo>
                <a:lnTo>
                  <a:pt x="197485" y="138430"/>
                </a:lnTo>
                <a:lnTo>
                  <a:pt x="196723" y="134620"/>
                </a:lnTo>
                <a:lnTo>
                  <a:pt x="195325" y="130810"/>
                </a:lnTo>
                <a:lnTo>
                  <a:pt x="191516" y="123189"/>
                </a:lnTo>
                <a:lnTo>
                  <a:pt x="189102" y="118110"/>
                </a:lnTo>
                <a:close/>
              </a:path>
              <a:path w="240665" h="270510">
                <a:moveTo>
                  <a:pt x="140843" y="83820"/>
                </a:moveTo>
                <a:lnTo>
                  <a:pt x="110490" y="109220"/>
                </a:lnTo>
                <a:lnTo>
                  <a:pt x="109939" y="115570"/>
                </a:lnTo>
                <a:lnTo>
                  <a:pt x="110066" y="118110"/>
                </a:lnTo>
                <a:lnTo>
                  <a:pt x="138684" y="148589"/>
                </a:lnTo>
                <a:lnTo>
                  <a:pt x="145923" y="148589"/>
                </a:lnTo>
                <a:lnTo>
                  <a:pt x="152780" y="146050"/>
                </a:lnTo>
                <a:lnTo>
                  <a:pt x="156210" y="143510"/>
                </a:lnTo>
                <a:lnTo>
                  <a:pt x="159385" y="142239"/>
                </a:lnTo>
                <a:lnTo>
                  <a:pt x="163575" y="137160"/>
                </a:lnTo>
                <a:lnTo>
                  <a:pt x="140843" y="137160"/>
                </a:lnTo>
                <a:lnTo>
                  <a:pt x="136017" y="134620"/>
                </a:lnTo>
                <a:lnTo>
                  <a:pt x="133476" y="134620"/>
                </a:lnTo>
                <a:lnTo>
                  <a:pt x="131064" y="132080"/>
                </a:lnTo>
                <a:lnTo>
                  <a:pt x="128397" y="129539"/>
                </a:lnTo>
                <a:lnTo>
                  <a:pt x="120903" y="114300"/>
                </a:lnTo>
                <a:lnTo>
                  <a:pt x="120650" y="111760"/>
                </a:lnTo>
                <a:lnTo>
                  <a:pt x="121158" y="109220"/>
                </a:lnTo>
                <a:lnTo>
                  <a:pt x="122047" y="107950"/>
                </a:lnTo>
                <a:lnTo>
                  <a:pt x="122936" y="105410"/>
                </a:lnTo>
                <a:lnTo>
                  <a:pt x="124333" y="102870"/>
                </a:lnTo>
                <a:lnTo>
                  <a:pt x="128524" y="99060"/>
                </a:lnTo>
                <a:lnTo>
                  <a:pt x="131064" y="97789"/>
                </a:lnTo>
                <a:lnTo>
                  <a:pt x="133985" y="96520"/>
                </a:lnTo>
                <a:lnTo>
                  <a:pt x="136778" y="95250"/>
                </a:lnTo>
                <a:lnTo>
                  <a:pt x="167195" y="95250"/>
                </a:lnTo>
                <a:lnTo>
                  <a:pt x="165862" y="93980"/>
                </a:lnTo>
                <a:lnTo>
                  <a:pt x="160654" y="91439"/>
                </a:lnTo>
                <a:lnTo>
                  <a:pt x="155575" y="87630"/>
                </a:lnTo>
                <a:lnTo>
                  <a:pt x="150495" y="86360"/>
                </a:lnTo>
                <a:lnTo>
                  <a:pt x="140843" y="83820"/>
                </a:lnTo>
                <a:close/>
              </a:path>
              <a:path w="240665" h="270510">
                <a:moveTo>
                  <a:pt x="167195" y="95250"/>
                </a:moveTo>
                <a:lnTo>
                  <a:pt x="139953" y="95250"/>
                </a:lnTo>
                <a:lnTo>
                  <a:pt x="143255" y="96520"/>
                </a:lnTo>
                <a:lnTo>
                  <a:pt x="146685" y="96520"/>
                </a:lnTo>
                <a:lnTo>
                  <a:pt x="150241" y="99060"/>
                </a:lnTo>
                <a:lnTo>
                  <a:pt x="158115" y="102870"/>
                </a:lnTo>
                <a:lnTo>
                  <a:pt x="162305" y="106680"/>
                </a:lnTo>
                <a:lnTo>
                  <a:pt x="166750" y="110489"/>
                </a:lnTo>
                <a:lnTo>
                  <a:pt x="154050" y="132080"/>
                </a:lnTo>
                <a:lnTo>
                  <a:pt x="152019" y="134620"/>
                </a:lnTo>
                <a:lnTo>
                  <a:pt x="149733" y="135889"/>
                </a:lnTo>
                <a:lnTo>
                  <a:pt x="147574" y="135889"/>
                </a:lnTo>
                <a:lnTo>
                  <a:pt x="145415" y="137160"/>
                </a:lnTo>
                <a:lnTo>
                  <a:pt x="163575" y="137160"/>
                </a:lnTo>
                <a:lnTo>
                  <a:pt x="164973" y="135889"/>
                </a:lnTo>
                <a:lnTo>
                  <a:pt x="166116" y="134620"/>
                </a:lnTo>
                <a:lnTo>
                  <a:pt x="167386" y="132080"/>
                </a:lnTo>
                <a:lnTo>
                  <a:pt x="168528" y="130810"/>
                </a:lnTo>
                <a:lnTo>
                  <a:pt x="170561" y="127000"/>
                </a:lnTo>
                <a:lnTo>
                  <a:pt x="171450" y="125730"/>
                </a:lnTo>
                <a:lnTo>
                  <a:pt x="172212" y="124460"/>
                </a:lnTo>
                <a:lnTo>
                  <a:pt x="172974" y="121920"/>
                </a:lnTo>
                <a:lnTo>
                  <a:pt x="173482" y="120650"/>
                </a:lnTo>
                <a:lnTo>
                  <a:pt x="173863" y="119380"/>
                </a:lnTo>
                <a:lnTo>
                  <a:pt x="174117" y="118110"/>
                </a:lnTo>
                <a:lnTo>
                  <a:pt x="189102" y="118110"/>
                </a:lnTo>
                <a:lnTo>
                  <a:pt x="186182" y="115570"/>
                </a:lnTo>
                <a:lnTo>
                  <a:pt x="183388" y="111760"/>
                </a:lnTo>
                <a:lnTo>
                  <a:pt x="180086" y="107950"/>
                </a:lnTo>
                <a:lnTo>
                  <a:pt x="171196" y="99060"/>
                </a:lnTo>
                <a:lnTo>
                  <a:pt x="167195" y="95250"/>
                </a:lnTo>
                <a:close/>
              </a:path>
              <a:path w="240665" h="270510">
                <a:moveTo>
                  <a:pt x="177926" y="0"/>
                </a:moveTo>
                <a:lnTo>
                  <a:pt x="176022" y="0"/>
                </a:lnTo>
                <a:lnTo>
                  <a:pt x="173863" y="1270"/>
                </a:lnTo>
                <a:lnTo>
                  <a:pt x="169037" y="3810"/>
                </a:lnTo>
                <a:lnTo>
                  <a:pt x="163702" y="8889"/>
                </a:lnTo>
                <a:lnTo>
                  <a:pt x="160527" y="12700"/>
                </a:lnTo>
                <a:lnTo>
                  <a:pt x="157988" y="15239"/>
                </a:lnTo>
                <a:lnTo>
                  <a:pt x="156337" y="19050"/>
                </a:lnTo>
                <a:lnTo>
                  <a:pt x="154559" y="22860"/>
                </a:lnTo>
                <a:lnTo>
                  <a:pt x="153543" y="26670"/>
                </a:lnTo>
                <a:lnTo>
                  <a:pt x="152889" y="34289"/>
                </a:lnTo>
                <a:lnTo>
                  <a:pt x="152865" y="36830"/>
                </a:lnTo>
                <a:lnTo>
                  <a:pt x="153035" y="39370"/>
                </a:lnTo>
                <a:lnTo>
                  <a:pt x="171703" y="76200"/>
                </a:lnTo>
                <a:lnTo>
                  <a:pt x="189992" y="91439"/>
                </a:lnTo>
                <a:lnTo>
                  <a:pt x="194945" y="95250"/>
                </a:lnTo>
                <a:lnTo>
                  <a:pt x="199771" y="96520"/>
                </a:lnTo>
                <a:lnTo>
                  <a:pt x="209296" y="97789"/>
                </a:lnTo>
                <a:lnTo>
                  <a:pt x="213868" y="97789"/>
                </a:lnTo>
                <a:lnTo>
                  <a:pt x="222630" y="95250"/>
                </a:lnTo>
                <a:lnTo>
                  <a:pt x="226568" y="92710"/>
                </a:lnTo>
                <a:lnTo>
                  <a:pt x="232600" y="86360"/>
                </a:lnTo>
                <a:lnTo>
                  <a:pt x="206501" y="86360"/>
                </a:lnTo>
                <a:lnTo>
                  <a:pt x="203200" y="85089"/>
                </a:lnTo>
                <a:lnTo>
                  <a:pt x="199517" y="83820"/>
                </a:lnTo>
                <a:lnTo>
                  <a:pt x="195579" y="81280"/>
                </a:lnTo>
                <a:lnTo>
                  <a:pt x="191770" y="78739"/>
                </a:lnTo>
                <a:lnTo>
                  <a:pt x="187705" y="76200"/>
                </a:lnTo>
                <a:lnTo>
                  <a:pt x="183515" y="71120"/>
                </a:lnTo>
                <a:lnTo>
                  <a:pt x="184403" y="68580"/>
                </a:lnTo>
                <a:lnTo>
                  <a:pt x="185674" y="64770"/>
                </a:lnTo>
                <a:lnTo>
                  <a:pt x="186224" y="63500"/>
                </a:lnTo>
                <a:lnTo>
                  <a:pt x="176275" y="63500"/>
                </a:lnTo>
                <a:lnTo>
                  <a:pt x="172212" y="58420"/>
                </a:lnTo>
                <a:lnTo>
                  <a:pt x="169164" y="53339"/>
                </a:lnTo>
                <a:lnTo>
                  <a:pt x="167259" y="48260"/>
                </a:lnTo>
                <a:lnTo>
                  <a:pt x="165353" y="44450"/>
                </a:lnTo>
                <a:lnTo>
                  <a:pt x="164211" y="39370"/>
                </a:lnTo>
                <a:lnTo>
                  <a:pt x="163702" y="31750"/>
                </a:lnTo>
                <a:lnTo>
                  <a:pt x="164338" y="27939"/>
                </a:lnTo>
                <a:lnTo>
                  <a:pt x="165608" y="24130"/>
                </a:lnTo>
                <a:lnTo>
                  <a:pt x="167004" y="21589"/>
                </a:lnTo>
                <a:lnTo>
                  <a:pt x="168910" y="17780"/>
                </a:lnTo>
                <a:lnTo>
                  <a:pt x="171450" y="15239"/>
                </a:lnTo>
                <a:lnTo>
                  <a:pt x="173482" y="13970"/>
                </a:lnTo>
                <a:lnTo>
                  <a:pt x="175768" y="11430"/>
                </a:lnTo>
                <a:lnTo>
                  <a:pt x="180594" y="8889"/>
                </a:lnTo>
                <a:lnTo>
                  <a:pt x="182752" y="7620"/>
                </a:lnTo>
                <a:lnTo>
                  <a:pt x="184785" y="6350"/>
                </a:lnTo>
                <a:lnTo>
                  <a:pt x="177926" y="0"/>
                </a:lnTo>
                <a:close/>
              </a:path>
              <a:path w="240665" h="270510">
                <a:moveTo>
                  <a:pt x="231444" y="45720"/>
                </a:moveTo>
                <a:lnTo>
                  <a:pt x="211327" y="45720"/>
                </a:lnTo>
                <a:lnTo>
                  <a:pt x="216408" y="48260"/>
                </a:lnTo>
                <a:lnTo>
                  <a:pt x="218948" y="50800"/>
                </a:lnTo>
                <a:lnTo>
                  <a:pt x="221615" y="53339"/>
                </a:lnTo>
                <a:lnTo>
                  <a:pt x="224027" y="54610"/>
                </a:lnTo>
                <a:lnTo>
                  <a:pt x="225933" y="58420"/>
                </a:lnTo>
                <a:lnTo>
                  <a:pt x="227075" y="60960"/>
                </a:lnTo>
                <a:lnTo>
                  <a:pt x="228346" y="63500"/>
                </a:lnTo>
                <a:lnTo>
                  <a:pt x="228980" y="66039"/>
                </a:lnTo>
                <a:lnTo>
                  <a:pt x="229235" y="71120"/>
                </a:lnTo>
                <a:lnTo>
                  <a:pt x="228853" y="72389"/>
                </a:lnTo>
                <a:lnTo>
                  <a:pt x="227838" y="74930"/>
                </a:lnTo>
                <a:lnTo>
                  <a:pt x="226949" y="77470"/>
                </a:lnTo>
                <a:lnTo>
                  <a:pt x="225551" y="80010"/>
                </a:lnTo>
                <a:lnTo>
                  <a:pt x="223647" y="81280"/>
                </a:lnTo>
                <a:lnTo>
                  <a:pt x="221488" y="83820"/>
                </a:lnTo>
                <a:lnTo>
                  <a:pt x="218948" y="85089"/>
                </a:lnTo>
                <a:lnTo>
                  <a:pt x="216026" y="86360"/>
                </a:lnTo>
                <a:lnTo>
                  <a:pt x="232600" y="86360"/>
                </a:lnTo>
                <a:lnTo>
                  <a:pt x="233807" y="85089"/>
                </a:lnTo>
                <a:lnTo>
                  <a:pt x="236347" y="81280"/>
                </a:lnTo>
                <a:lnTo>
                  <a:pt x="237871" y="77470"/>
                </a:lnTo>
                <a:lnTo>
                  <a:pt x="239522" y="73660"/>
                </a:lnTo>
                <a:lnTo>
                  <a:pt x="240284" y="69850"/>
                </a:lnTo>
                <a:lnTo>
                  <a:pt x="240029" y="62230"/>
                </a:lnTo>
                <a:lnTo>
                  <a:pt x="239014" y="58420"/>
                </a:lnTo>
                <a:lnTo>
                  <a:pt x="237236" y="54610"/>
                </a:lnTo>
                <a:lnTo>
                  <a:pt x="235330" y="50800"/>
                </a:lnTo>
                <a:lnTo>
                  <a:pt x="232791" y="46989"/>
                </a:lnTo>
                <a:lnTo>
                  <a:pt x="231444" y="45720"/>
                </a:lnTo>
                <a:close/>
              </a:path>
              <a:path w="240665" h="270510">
                <a:moveTo>
                  <a:pt x="215265" y="34289"/>
                </a:moveTo>
                <a:lnTo>
                  <a:pt x="204216" y="34289"/>
                </a:lnTo>
                <a:lnTo>
                  <a:pt x="197103" y="36830"/>
                </a:lnTo>
                <a:lnTo>
                  <a:pt x="180594" y="53339"/>
                </a:lnTo>
                <a:lnTo>
                  <a:pt x="178816" y="55880"/>
                </a:lnTo>
                <a:lnTo>
                  <a:pt x="177419" y="59689"/>
                </a:lnTo>
                <a:lnTo>
                  <a:pt x="176402" y="63500"/>
                </a:lnTo>
                <a:lnTo>
                  <a:pt x="186224" y="63500"/>
                </a:lnTo>
                <a:lnTo>
                  <a:pt x="187325" y="60960"/>
                </a:lnTo>
                <a:lnTo>
                  <a:pt x="189102" y="58420"/>
                </a:lnTo>
                <a:lnTo>
                  <a:pt x="191135" y="54610"/>
                </a:lnTo>
                <a:lnTo>
                  <a:pt x="193675" y="52070"/>
                </a:lnTo>
                <a:lnTo>
                  <a:pt x="195579" y="50800"/>
                </a:lnTo>
                <a:lnTo>
                  <a:pt x="197612" y="48260"/>
                </a:lnTo>
                <a:lnTo>
                  <a:pt x="199771" y="48260"/>
                </a:lnTo>
                <a:lnTo>
                  <a:pt x="201929" y="46989"/>
                </a:lnTo>
                <a:lnTo>
                  <a:pt x="204216" y="45720"/>
                </a:lnTo>
                <a:lnTo>
                  <a:pt x="231444" y="45720"/>
                </a:lnTo>
                <a:lnTo>
                  <a:pt x="226060" y="40639"/>
                </a:lnTo>
                <a:lnTo>
                  <a:pt x="222503" y="38100"/>
                </a:lnTo>
                <a:lnTo>
                  <a:pt x="218821" y="35560"/>
                </a:lnTo>
                <a:lnTo>
                  <a:pt x="215265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2213" y="2670301"/>
            <a:ext cx="240029" cy="264160"/>
          </a:xfrm>
          <a:custGeom>
            <a:avLst/>
            <a:gdLst/>
            <a:ahLst/>
            <a:cxnLst/>
            <a:rect l="l" t="t" r="r" b="b"/>
            <a:pathLst>
              <a:path w="240029" h="264160">
                <a:moveTo>
                  <a:pt x="36776" y="207010"/>
                </a:moveTo>
                <a:lnTo>
                  <a:pt x="20573" y="207010"/>
                </a:lnTo>
                <a:lnTo>
                  <a:pt x="54355" y="240030"/>
                </a:lnTo>
                <a:lnTo>
                  <a:pt x="37591" y="257810"/>
                </a:lnTo>
                <a:lnTo>
                  <a:pt x="45084" y="264160"/>
                </a:lnTo>
                <a:lnTo>
                  <a:pt x="77364" y="232410"/>
                </a:lnTo>
                <a:lnTo>
                  <a:pt x="62483" y="232410"/>
                </a:lnTo>
                <a:lnTo>
                  <a:pt x="36776" y="207010"/>
                </a:lnTo>
                <a:close/>
              </a:path>
              <a:path w="240029" h="264160">
                <a:moveTo>
                  <a:pt x="130936" y="170180"/>
                </a:moveTo>
                <a:lnTo>
                  <a:pt x="115950" y="170180"/>
                </a:lnTo>
                <a:lnTo>
                  <a:pt x="120268" y="175260"/>
                </a:lnTo>
                <a:lnTo>
                  <a:pt x="123443" y="180339"/>
                </a:lnTo>
                <a:lnTo>
                  <a:pt x="125602" y="185420"/>
                </a:lnTo>
                <a:lnTo>
                  <a:pt x="127761" y="189230"/>
                </a:lnTo>
                <a:lnTo>
                  <a:pt x="129031" y="193039"/>
                </a:lnTo>
                <a:lnTo>
                  <a:pt x="129127" y="196850"/>
                </a:lnTo>
                <a:lnTo>
                  <a:pt x="129243" y="199389"/>
                </a:lnTo>
                <a:lnTo>
                  <a:pt x="129412" y="201930"/>
                </a:lnTo>
                <a:lnTo>
                  <a:pt x="128650" y="205739"/>
                </a:lnTo>
                <a:lnTo>
                  <a:pt x="125348" y="213360"/>
                </a:lnTo>
                <a:lnTo>
                  <a:pt x="122935" y="215900"/>
                </a:lnTo>
                <a:lnTo>
                  <a:pt x="117347" y="222250"/>
                </a:lnTo>
                <a:lnTo>
                  <a:pt x="114807" y="223520"/>
                </a:lnTo>
                <a:lnTo>
                  <a:pt x="112140" y="226060"/>
                </a:lnTo>
                <a:lnTo>
                  <a:pt x="109346" y="227330"/>
                </a:lnTo>
                <a:lnTo>
                  <a:pt x="104012" y="229870"/>
                </a:lnTo>
                <a:lnTo>
                  <a:pt x="110997" y="236220"/>
                </a:lnTo>
                <a:lnTo>
                  <a:pt x="113664" y="234950"/>
                </a:lnTo>
                <a:lnTo>
                  <a:pt x="116458" y="234950"/>
                </a:lnTo>
                <a:lnTo>
                  <a:pt x="140207" y="198120"/>
                </a:lnTo>
                <a:lnTo>
                  <a:pt x="140080" y="194310"/>
                </a:lnTo>
                <a:lnTo>
                  <a:pt x="138556" y="186689"/>
                </a:lnTo>
                <a:lnTo>
                  <a:pt x="137159" y="182880"/>
                </a:lnTo>
                <a:lnTo>
                  <a:pt x="135254" y="179070"/>
                </a:lnTo>
                <a:lnTo>
                  <a:pt x="133222" y="173989"/>
                </a:lnTo>
                <a:lnTo>
                  <a:pt x="130936" y="170180"/>
                </a:lnTo>
                <a:close/>
              </a:path>
              <a:path w="240029" h="264160">
                <a:moveTo>
                  <a:pt x="76326" y="218439"/>
                </a:moveTo>
                <a:lnTo>
                  <a:pt x="62483" y="232410"/>
                </a:lnTo>
                <a:lnTo>
                  <a:pt x="77364" y="232410"/>
                </a:lnTo>
                <a:lnTo>
                  <a:pt x="83819" y="226060"/>
                </a:lnTo>
                <a:lnTo>
                  <a:pt x="76326" y="218439"/>
                </a:lnTo>
                <a:close/>
              </a:path>
              <a:path w="240029" h="264160">
                <a:moveTo>
                  <a:pt x="20065" y="190500"/>
                </a:moveTo>
                <a:lnTo>
                  <a:pt x="13080" y="196850"/>
                </a:lnTo>
                <a:lnTo>
                  <a:pt x="0" y="224789"/>
                </a:lnTo>
                <a:lnTo>
                  <a:pt x="7492" y="231139"/>
                </a:lnTo>
                <a:lnTo>
                  <a:pt x="20573" y="207010"/>
                </a:lnTo>
                <a:lnTo>
                  <a:pt x="36776" y="207010"/>
                </a:lnTo>
                <a:lnTo>
                  <a:pt x="20065" y="190500"/>
                </a:lnTo>
                <a:close/>
              </a:path>
              <a:path w="240029" h="264160">
                <a:moveTo>
                  <a:pt x="82676" y="135889"/>
                </a:moveTo>
                <a:lnTo>
                  <a:pt x="78104" y="135889"/>
                </a:lnTo>
                <a:lnTo>
                  <a:pt x="69214" y="139700"/>
                </a:lnTo>
                <a:lnTo>
                  <a:pt x="51561" y="165100"/>
                </a:lnTo>
                <a:lnTo>
                  <a:pt x="52069" y="172720"/>
                </a:lnTo>
                <a:lnTo>
                  <a:pt x="62483" y="190500"/>
                </a:lnTo>
                <a:lnTo>
                  <a:pt x="65912" y="194310"/>
                </a:lnTo>
                <a:lnTo>
                  <a:pt x="69468" y="196850"/>
                </a:lnTo>
                <a:lnTo>
                  <a:pt x="76834" y="199389"/>
                </a:lnTo>
                <a:lnTo>
                  <a:pt x="80390" y="200660"/>
                </a:lnTo>
                <a:lnTo>
                  <a:pt x="87629" y="199389"/>
                </a:lnTo>
                <a:lnTo>
                  <a:pt x="91185" y="199389"/>
                </a:lnTo>
                <a:lnTo>
                  <a:pt x="94614" y="196850"/>
                </a:lnTo>
                <a:lnTo>
                  <a:pt x="98043" y="195580"/>
                </a:lnTo>
                <a:lnTo>
                  <a:pt x="101091" y="193039"/>
                </a:lnTo>
                <a:lnTo>
                  <a:pt x="105409" y="189230"/>
                </a:lnTo>
                <a:lnTo>
                  <a:pt x="82550" y="189230"/>
                </a:lnTo>
                <a:lnTo>
                  <a:pt x="80263" y="187960"/>
                </a:lnTo>
                <a:lnTo>
                  <a:pt x="77723" y="186689"/>
                </a:lnTo>
                <a:lnTo>
                  <a:pt x="75310" y="185420"/>
                </a:lnTo>
                <a:lnTo>
                  <a:pt x="72770" y="184150"/>
                </a:lnTo>
                <a:lnTo>
                  <a:pt x="67817" y="179070"/>
                </a:lnTo>
                <a:lnTo>
                  <a:pt x="65912" y="176530"/>
                </a:lnTo>
                <a:lnTo>
                  <a:pt x="64769" y="173989"/>
                </a:lnTo>
                <a:lnTo>
                  <a:pt x="63500" y="171450"/>
                </a:lnTo>
                <a:lnTo>
                  <a:pt x="62737" y="168910"/>
                </a:lnTo>
                <a:lnTo>
                  <a:pt x="62483" y="163830"/>
                </a:lnTo>
                <a:lnTo>
                  <a:pt x="62864" y="161289"/>
                </a:lnTo>
                <a:lnTo>
                  <a:pt x="63880" y="158750"/>
                </a:lnTo>
                <a:lnTo>
                  <a:pt x="64769" y="157480"/>
                </a:lnTo>
                <a:lnTo>
                  <a:pt x="66166" y="154939"/>
                </a:lnTo>
                <a:lnTo>
                  <a:pt x="70357" y="151130"/>
                </a:lnTo>
                <a:lnTo>
                  <a:pt x="72897" y="149860"/>
                </a:lnTo>
                <a:lnTo>
                  <a:pt x="75691" y="148589"/>
                </a:lnTo>
                <a:lnTo>
                  <a:pt x="78612" y="147320"/>
                </a:lnTo>
                <a:lnTo>
                  <a:pt x="109431" y="147320"/>
                </a:lnTo>
                <a:lnTo>
                  <a:pt x="102488" y="142239"/>
                </a:lnTo>
                <a:lnTo>
                  <a:pt x="97281" y="139700"/>
                </a:lnTo>
                <a:lnTo>
                  <a:pt x="82676" y="135889"/>
                </a:lnTo>
                <a:close/>
              </a:path>
              <a:path w="240029" h="264160">
                <a:moveTo>
                  <a:pt x="109431" y="147320"/>
                </a:moveTo>
                <a:lnTo>
                  <a:pt x="81660" y="147320"/>
                </a:lnTo>
                <a:lnTo>
                  <a:pt x="85089" y="148589"/>
                </a:lnTo>
                <a:lnTo>
                  <a:pt x="88391" y="148589"/>
                </a:lnTo>
                <a:lnTo>
                  <a:pt x="92075" y="149860"/>
                </a:lnTo>
                <a:lnTo>
                  <a:pt x="99948" y="154939"/>
                </a:lnTo>
                <a:lnTo>
                  <a:pt x="104139" y="158750"/>
                </a:lnTo>
                <a:lnTo>
                  <a:pt x="108584" y="162560"/>
                </a:lnTo>
                <a:lnTo>
                  <a:pt x="87121" y="189230"/>
                </a:lnTo>
                <a:lnTo>
                  <a:pt x="105409" y="189230"/>
                </a:lnTo>
                <a:lnTo>
                  <a:pt x="106679" y="187960"/>
                </a:lnTo>
                <a:lnTo>
                  <a:pt x="109219" y="184150"/>
                </a:lnTo>
                <a:lnTo>
                  <a:pt x="110362" y="182880"/>
                </a:lnTo>
                <a:lnTo>
                  <a:pt x="111378" y="181610"/>
                </a:lnTo>
                <a:lnTo>
                  <a:pt x="112394" y="179070"/>
                </a:lnTo>
                <a:lnTo>
                  <a:pt x="113283" y="177800"/>
                </a:lnTo>
                <a:lnTo>
                  <a:pt x="114045" y="175260"/>
                </a:lnTo>
                <a:lnTo>
                  <a:pt x="115315" y="172720"/>
                </a:lnTo>
                <a:lnTo>
                  <a:pt x="115696" y="171450"/>
                </a:lnTo>
                <a:lnTo>
                  <a:pt x="115950" y="170180"/>
                </a:lnTo>
                <a:lnTo>
                  <a:pt x="130936" y="170180"/>
                </a:lnTo>
                <a:lnTo>
                  <a:pt x="128015" y="166370"/>
                </a:lnTo>
                <a:lnTo>
                  <a:pt x="125221" y="162560"/>
                </a:lnTo>
                <a:lnTo>
                  <a:pt x="121919" y="158750"/>
                </a:lnTo>
                <a:lnTo>
                  <a:pt x="112902" y="149860"/>
                </a:lnTo>
                <a:lnTo>
                  <a:pt x="109431" y="147320"/>
                </a:lnTo>
                <a:close/>
              </a:path>
              <a:path w="240029" h="264160">
                <a:moveTo>
                  <a:pt x="188372" y="111760"/>
                </a:moveTo>
                <a:lnTo>
                  <a:pt x="174116" y="111760"/>
                </a:lnTo>
                <a:lnTo>
                  <a:pt x="178434" y="116839"/>
                </a:lnTo>
                <a:lnTo>
                  <a:pt x="181736" y="121920"/>
                </a:lnTo>
                <a:lnTo>
                  <a:pt x="183895" y="127000"/>
                </a:lnTo>
                <a:lnTo>
                  <a:pt x="186054" y="130810"/>
                </a:lnTo>
                <a:lnTo>
                  <a:pt x="187197" y="135889"/>
                </a:lnTo>
                <a:lnTo>
                  <a:pt x="187282" y="138430"/>
                </a:lnTo>
                <a:lnTo>
                  <a:pt x="187409" y="140970"/>
                </a:lnTo>
                <a:lnTo>
                  <a:pt x="187578" y="143510"/>
                </a:lnTo>
                <a:lnTo>
                  <a:pt x="186816" y="147320"/>
                </a:lnTo>
                <a:lnTo>
                  <a:pt x="185165" y="151130"/>
                </a:lnTo>
                <a:lnTo>
                  <a:pt x="183641" y="154939"/>
                </a:lnTo>
                <a:lnTo>
                  <a:pt x="181101" y="158750"/>
                </a:lnTo>
                <a:lnTo>
                  <a:pt x="175640" y="163830"/>
                </a:lnTo>
                <a:lnTo>
                  <a:pt x="172973" y="165100"/>
                </a:lnTo>
                <a:lnTo>
                  <a:pt x="170306" y="167639"/>
                </a:lnTo>
                <a:lnTo>
                  <a:pt x="167512" y="168910"/>
                </a:lnTo>
                <a:lnTo>
                  <a:pt x="162178" y="171450"/>
                </a:lnTo>
                <a:lnTo>
                  <a:pt x="169163" y="177800"/>
                </a:lnTo>
                <a:lnTo>
                  <a:pt x="171830" y="177800"/>
                </a:lnTo>
                <a:lnTo>
                  <a:pt x="174625" y="176530"/>
                </a:lnTo>
                <a:lnTo>
                  <a:pt x="177418" y="173989"/>
                </a:lnTo>
                <a:lnTo>
                  <a:pt x="180339" y="172720"/>
                </a:lnTo>
                <a:lnTo>
                  <a:pt x="185673" y="167639"/>
                </a:lnTo>
                <a:lnTo>
                  <a:pt x="189356" y="163830"/>
                </a:lnTo>
                <a:lnTo>
                  <a:pt x="192277" y="160020"/>
                </a:lnTo>
                <a:lnTo>
                  <a:pt x="194182" y="156210"/>
                </a:lnTo>
                <a:lnTo>
                  <a:pt x="196214" y="152400"/>
                </a:lnTo>
                <a:lnTo>
                  <a:pt x="197484" y="148589"/>
                </a:lnTo>
                <a:lnTo>
                  <a:pt x="198500" y="140970"/>
                </a:lnTo>
                <a:lnTo>
                  <a:pt x="198373" y="135889"/>
                </a:lnTo>
                <a:lnTo>
                  <a:pt x="197484" y="132080"/>
                </a:lnTo>
                <a:lnTo>
                  <a:pt x="196722" y="128270"/>
                </a:lnTo>
                <a:lnTo>
                  <a:pt x="195325" y="124460"/>
                </a:lnTo>
                <a:lnTo>
                  <a:pt x="191515" y="116839"/>
                </a:lnTo>
                <a:lnTo>
                  <a:pt x="189102" y="113030"/>
                </a:lnTo>
                <a:lnTo>
                  <a:pt x="188372" y="111760"/>
                </a:lnTo>
                <a:close/>
              </a:path>
              <a:path w="240029" h="264160">
                <a:moveTo>
                  <a:pt x="140842" y="77470"/>
                </a:moveTo>
                <a:lnTo>
                  <a:pt x="110489" y="102870"/>
                </a:lnTo>
                <a:lnTo>
                  <a:pt x="109981" y="110489"/>
                </a:lnTo>
                <a:lnTo>
                  <a:pt x="110235" y="114300"/>
                </a:lnTo>
                <a:lnTo>
                  <a:pt x="120650" y="132080"/>
                </a:lnTo>
                <a:lnTo>
                  <a:pt x="124078" y="135889"/>
                </a:lnTo>
                <a:lnTo>
                  <a:pt x="127634" y="138430"/>
                </a:lnTo>
                <a:lnTo>
                  <a:pt x="138683" y="142239"/>
                </a:lnTo>
                <a:lnTo>
                  <a:pt x="145922" y="142239"/>
                </a:lnTo>
                <a:lnTo>
                  <a:pt x="149351" y="140970"/>
                </a:lnTo>
                <a:lnTo>
                  <a:pt x="156209" y="137160"/>
                </a:lnTo>
                <a:lnTo>
                  <a:pt x="159384" y="135889"/>
                </a:lnTo>
                <a:lnTo>
                  <a:pt x="162178" y="132080"/>
                </a:lnTo>
                <a:lnTo>
                  <a:pt x="163575" y="130810"/>
                </a:lnTo>
                <a:lnTo>
                  <a:pt x="140715" y="130810"/>
                </a:lnTo>
                <a:lnTo>
                  <a:pt x="138429" y="129539"/>
                </a:lnTo>
                <a:lnTo>
                  <a:pt x="136016" y="129539"/>
                </a:lnTo>
                <a:lnTo>
                  <a:pt x="133476" y="128270"/>
                </a:lnTo>
                <a:lnTo>
                  <a:pt x="131063" y="125730"/>
                </a:lnTo>
                <a:lnTo>
                  <a:pt x="125983" y="120650"/>
                </a:lnTo>
                <a:lnTo>
                  <a:pt x="124205" y="118110"/>
                </a:lnTo>
                <a:lnTo>
                  <a:pt x="121665" y="113030"/>
                </a:lnTo>
                <a:lnTo>
                  <a:pt x="121030" y="110489"/>
                </a:lnTo>
                <a:lnTo>
                  <a:pt x="120903" y="107950"/>
                </a:lnTo>
                <a:lnTo>
                  <a:pt x="120650" y="105410"/>
                </a:lnTo>
                <a:lnTo>
                  <a:pt x="121157" y="104139"/>
                </a:lnTo>
                <a:lnTo>
                  <a:pt x="122935" y="99060"/>
                </a:lnTo>
                <a:lnTo>
                  <a:pt x="124332" y="96520"/>
                </a:lnTo>
                <a:lnTo>
                  <a:pt x="128523" y="92710"/>
                </a:lnTo>
                <a:lnTo>
                  <a:pt x="131063" y="91439"/>
                </a:lnTo>
                <a:lnTo>
                  <a:pt x="133984" y="90170"/>
                </a:lnTo>
                <a:lnTo>
                  <a:pt x="136778" y="88900"/>
                </a:lnTo>
                <a:lnTo>
                  <a:pt x="167639" y="88900"/>
                </a:lnTo>
                <a:lnTo>
                  <a:pt x="165861" y="87630"/>
                </a:lnTo>
                <a:lnTo>
                  <a:pt x="160654" y="85089"/>
                </a:lnTo>
                <a:lnTo>
                  <a:pt x="155575" y="81280"/>
                </a:lnTo>
                <a:lnTo>
                  <a:pt x="150494" y="80010"/>
                </a:lnTo>
                <a:lnTo>
                  <a:pt x="140842" y="77470"/>
                </a:lnTo>
                <a:close/>
              </a:path>
              <a:path w="240029" h="264160">
                <a:moveTo>
                  <a:pt x="167639" y="88900"/>
                </a:moveTo>
                <a:lnTo>
                  <a:pt x="139826" y="88900"/>
                </a:lnTo>
                <a:lnTo>
                  <a:pt x="143255" y="90170"/>
                </a:lnTo>
                <a:lnTo>
                  <a:pt x="146684" y="90170"/>
                </a:lnTo>
                <a:lnTo>
                  <a:pt x="150240" y="92710"/>
                </a:lnTo>
                <a:lnTo>
                  <a:pt x="158114" y="96520"/>
                </a:lnTo>
                <a:lnTo>
                  <a:pt x="162305" y="100330"/>
                </a:lnTo>
                <a:lnTo>
                  <a:pt x="166750" y="104139"/>
                </a:lnTo>
                <a:lnTo>
                  <a:pt x="165988" y="107950"/>
                </a:lnTo>
                <a:lnTo>
                  <a:pt x="164591" y="111760"/>
                </a:lnTo>
                <a:lnTo>
                  <a:pt x="162813" y="115570"/>
                </a:lnTo>
                <a:lnTo>
                  <a:pt x="161035" y="118110"/>
                </a:lnTo>
                <a:lnTo>
                  <a:pt x="158750" y="121920"/>
                </a:lnTo>
                <a:lnTo>
                  <a:pt x="156082" y="124460"/>
                </a:lnTo>
                <a:lnTo>
                  <a:pt x="154050" y="125730"/>
                </a:lnTo>
                <a:lnTo>
                  <a:pt x="152018" y="128270"/>
                </a:lnTo>
                <a:lnTo>
                  <a:pt x="149732" y="129539"/>
                </a:lnTo>
                <a:lnTo>
                  <a:pt x="147573" y="129539"/>
                </a:lnTo>
                <a:lnTo>
                  <a:pt x="145414" y="130810"/>
                </a:lnTo>
                <a:lnTo>
                  <a:pt x="163575" y="130810"/>
                </a:lnTo>
                <a:lnTo>
                  <a:pt x="164972" y="129539"/>
                </a:lnTo>
                <a:lnTo>
                  <a:pt x="166115" y="128270"/>
                </a:lnTo>
                <a:lnTo>
                  <a:pt x="167385" y="127000"/>
                </a:lnTo>
                <a:lnTo>
                  <a:pt x="168528" y="124460"/>
                </a:lnTo>
                <a:lnTo>
                  <a:pt x="169544" y="123189"/>
                </a:lnTo>
                <a:lnTo>
                  <a:pt x="170560" y="120650"/>
                </a:lnTo>
                <a:lnTo>
                  <a:pt x="171450" y="119380"/>
                </a:lnTo>
                <a:lnTo>
                  <a:pt x="173481" y="114300"/>
                </a:lnTo>
                <a:lnTo>
                  <a:pt x="173862" y="113030"/>
                </a:lnTo>
                <a:lnTo>
                  <a:pt x="174116" y="111760"/>
                </a:lnTo>
                <a:lnTo>
                  <a:pt x="188372" y="111760"/>
                </a:lnTo>
                <a:lnTo>
                  <a:pt x="186181" y="107950"/>
                </a:lnTo>
                <a:lnTo>
                  <a:pt x="183387" y="104139"/>
                </a:lnTo>
                <a:lnTo>
                  <a:pt x="180085" y="101600"/>
                </a:lnTo>
                <a:lnTo>
                  <a:pt x="176529" y="97789"/>
                </a:lnTo>
                <a:lnTo>
                  <a:pt x="171195" y="91439"/>
                </a:lnTo>
                <a:lnTo>
                  <a:pt x="167639" y="88900"/>
                </a:lnTo>
                <a:close/>
              </a:path>
              <a:path w="240029" h="264160">
                <a:moveTo>
                  <a:pt x="191769" y="54610"/>
                </a:moveTo>
                <a:lnTo>
                  <a:pt x="182244" y="54610"/>
                </a:lnTo>
                <a:lnTo>
                  <a:pt x="180847" y="57150"/>
                </a:lnTo>
                <a:lnTo>
                  <a:pt x="179831" y="59689"/>
                </a:lnTo>
                <a:lnTo>
                  <a:pt x="179196" y="62230"/>
                </a:lnTo>
                <a:lnTo>
                  <a:pt x="178434" y="64770"/>
                </a:lnTo>
                <a:lnTo>
                  <a:pt x="178307" y="66039"/>
                </a:lnTo>
                <a:lnTo>
                  <a:pt x="178282" y="68580"/>
                </a:lnTo>
                <a:lnTo>
                  <a:pt x="178688" y="73660"/>
                </a:lnTo>
                <a:lnTo>
                  <a:pt x="195960" y="92710"/>
                </a:lnTo>
                <a:lnTo>
                  <a:pt x="199389" y="93980"/>
                </a:lnTo>
                <a:lnTo>
                  <a:pt x="203072" y="95250"/>
                </a:lnTo>
                <a:lnTo>
                  <a:pt x="210565" y="93980"/>
                </a:lnTo>
                <a:lnTo>
                  <a:pt x="214248" y="92710"/>
                </a:lnTo>
                <a:lnTo>
                  <a:pt x="221868" y="90170"/>
                </a:lnTo>
                <a:lnTo>
                  <a:pt x="225425" y="87630"/>
                </a:lnTo>
                <a:lnTo>
                  <a:pt x="228853" y="83820"/>
                </a:lnTo>
                <a:lnTo>
                  <a:pt x="205866" y="83820"/>
                </a:lnTo>
                <a:lnTo>
                  <a:pt x="203580" y="82550"/>
                </a:lnTo>
                <a:lnTo>
                  <a:pt x="201167" y="82550"/>
                </a:lnTo>
                <a:lnTo>
                  <a:pt x="198881" y="81280"/>
                </a:lnTo>
                <a:lnTo>
                  <a:pt x="188721" y="66039"/>
                </a:lnTo>
                <a:lnTo>
                  <a:pt x="188848" y="63500"/>
                </a:lnTo>
                <a:lnTo>
                  <a:pt x="189102" y="60960"/>
                </a:lnTo>
                <a:lnTo>
                  <a:pt x="189610" y="59689"/>
                </a:lnTo>
                <a:lnTo>
                  <a:pt x="190753" y="57150"/>
                </a:lnTo>
                <a:lnTo>
                  <a:pt x="191769" y="54610"/>
                </a:lnTo>
                <a:close/>
              </a:path>
              <a:path w="240029" h="264160">
                <a:moveTo>
                  <a:pt x="233629" y="43180"/>
                </a:moveTo>
                <a:lnTo>
                  <a:pt x="211454" y="43180"/>
                </a:lnTo>
                <a:lnTo>
                  <a:pt x="213867" y="44450"/>
                </a:lnTo>
                <a:lnTo>
                  <a:pt x="216280" y="44450"/>
                </a:lnTo>
                <a:lnTo>
                  <a:pt x="218566" y="45720"/>
                </a:lnTo>
                <a:lnTo>
                  <a:pt x="220979" y="46989"/>
                </a:lnTo>
                <a:lnTo>
                  <a:pt x="225170" y="52070"/>
                </a:lnTo>
                <a:lnTo>
                  <a:pt x="226567" y="53339"/>
                </a:lnTo>
                <a:lnTo>
                  <a:pt x="227456" y="55880"/>
                </a:lnTo>
                <a:lnTo>
                  <a:pt x="228472" y="58420"/>
                </a:lnTo>
                <a:lnTo>
                  <a:pt x="228663" y="59689"/>
                </a:lnTo>
                <a:lnTo>
                  <a:pt x="228726" y="62230"/>
                </a:lnTo>
                <a:lnTo>
                  <a:pt x="228600" y="63500"/>
                </a:lnTo>
                <a:lnTo>
                  <a:pt x="228472" y="66039"/>
                </a:lnTo>
                <a:lnTo>
                  <a:pt x="227837" y="67310"/>
                </a:lnTo>
                <a:lnTo>
                  <a:pt x="225551" y="72389"/>
                </a:lnTo>
                <a:lnTo>
                  <a:pt x="224027" y="74930"/>
                </a:lnTo>
                <a:lnTo>
                  <a:pt x="219836" y="78739"/>
                </a:lnTo>
                <a:lnTo>
                  <a:pt x="217677" y="80010"/>
                </a:lnTo>
                <a:lnTo>
                  <a:pt x="215391" y="81280"/>
                </a:lnTo>
                <a:lnTo>
                  <a:pt x="212978" y="82550"/>
                </a:lnTo>
                <a:lnTo>
                  <a:pt x="210692" y="83820"/>
                </a:lnTo>
                <a:lnTo>
                  <a:pt x="228853" y="83820"/>
                </a:lnTo>
                <a:lnTo>
                  <a:pt x="232282" y="80010"/>
                </a:lnTo>
                <a:lnTo>
                  <a:pt x="234822" y="76200"/>
                </a:lnTo>
                <a:lnTo>
                  <a:pt x="236600" y="72389"/>
                </a:lnTo>
                <a:lnTo>
                  <a:pt x="238505" y="68580"/>
                </a:lnTo>
                <a:lnTo>
                  <a:pt x="239521" y="66039"/>
                </a:lnTo>
                <a:lnTo>
                  <a:pt x="239648" y="60960"/>
                </a:lnTo>
                <a:lnTo>
                  <a:pt x="239902" y="58420"/>
                </a:lnTo>
                <a:lnTo>
                  <a:pt x="239394" y="54610"/>
                </a:lnTo>
                <a:lnTo>
                  <a:pt x="238125" y="50800"/>
                </a:lnTo>
                <a:lnTo>
                  <a:pt x="236727" y="46989"/>
                </a:lnTo>
                <a:lnTo>
                  <a:pt x="234695" y="44450"/>
                </a:lnTo>
                <a:lnTo>
                  <a:pt x="233629" y="43180"/>
                </a:lnTo>
                <a:close/>
              </a:path>
              <a:path w="240029" h="264160">
                <a:moveTo>
                  <a:pt x="174751" y="57150"/>
                </a:moveTo>
                <a:lnTo>
                  <a:pt x="167258" y="57150"/>
                </a:lnTo>
                <a:lnTo>
                  <a:pt x="169798" y="58420"/>
                </a:lnTo>
                <a:lnTo>
                  <a:pt x="172338" y="58420"/>
                </a:lnTo>
                <a:lnTo>
                  <a:pt x="174751" y="57150"/>
                </a:lnTo>
                <a:close/>
              </a:path>
              <a:path w="240029" h="264160">
                <a:moveTo>
                  <a:pt x="182244" y="0"/>
                </a:moveTo>
                <a:lnTo>
                  <a:pt x="175259" y="0"/>
                </a:lnTo>
                <a:lnTo>
                  <a:pt x="171703" y="1270"/>
                </a:lnTo>
                <a:lnTo>
                  <a:pt x="168275" y="2539"/>
                </a:lnTo>
                <a:lnTo>
                  <a:pt x="164972" y="3810"/>
                </a:lnTo>
                <a:lnTo>
                  <a:pt x="161543" y="6350"/>
                </a:lnTo>
                <a:lnTo>
                  <a:pt x="158622" y="7620"/>
                </a:lnTo>
                <a:lnTo>
                  <a:pt x="155828" y="10160"/>
                </a:lnTo>
                <a:lnTo>
                  <a:pt x="153034" y="13970"/>
                </a:lnTo>
                <a:lnTo>
                  <a:pt x="150875" y="16510"/>
                </a:lnTo>
                <a:lnTo>
                  <a:pt x="147319" y="22860"/>
                </a:lnTo>
                <a:lnTo>
                  <a:pt x="146303" y="26670"/>
                </a:lnTo>
                <a:lnTo>
                  <a:pt x="145795" y="30480"/>
                </a:lnTo>
                <a:lnTo>
                  <a:pt x="145414" y="34289"/>
                </a:lnTo>
                <a:lnTo>
                  <a:pt x="145795" y="36830"/>
                </a:lnTo>
                <a:lnTo>
                  <a:pt x="146811" y="40639"/>
                </a:lnTo>
                <a:lnTo>
                  <a:pt x="147954" y="44450"/>
                </a:lnTo>
                <a:lnTo>
                  <a:pt x="149986" y="46989"/>
                </a:lnTo>
                <a:lnTo>
                  <a:pt x="155066" y="52070"/>
                </a:lnTo>
                <a:lnTo>
                  <a:pt x="157352" y="54610"/>
                </a:lnTo>
                <a:lnTo>
                  <a:pt x="159892" y="55880"/>
                </a:lnTo>
                <a:lnTo>
                  <a:pt x="162305" y="57150"/>
                </a:lnTo>
                <a:lnTo>
                  <a:pt x="177291" y="57150"/>
                </a:lnTo>
                <a:lnTo>
                  <a:pt x="182117" y="54610"/>
                </a:lnTo>
                <a:lnTo>
                  <a:pt x="191769" y="54610"/>
                </a:lnTo>
                <a:lnTo>
                  <a:pt x="193166" y="52070"/>
                </a:lnTo>
                <a:lnTo>
                  <a:pt x="194944" y="49530"/>
                </a:lnTo>
                <a:lnTo>
                  <a:pt x="197103" y="48260"/>
                </a:lnTo>
                <a:lnTo>
                  <a:pt x="199389" y="46989"/>
                </a:lnTo>
                <a:lnTo>
                  <a:pt x="169290" y="46989"/>
                </a:lnTo>
                <a:lnTo>
                  <a:pt x="165353" y="45720"/>
                </a:lnTo>
                <a:lnTo>
                  <a:pt x="161670" y="41910"/>
                </a:lnTo>
                <a:lnTo>
                  <a:pt x="159892" y="40639"/>
                </a:lnTo>
                <a:lnTo>
                  <a:pt x="158495" y="38100"/>
                </a:lnTo>
                <a:lnTo>
                  <a:pt x="157733" y="35560"/>
                </a:lnTo>
                <a:lnTo>
                  <a:pt x="156844" y="34289"/>
                </a:lnTo>
                <a:lnTo>
                  <a:pt x="156717" y="33020"/>
                </a:lnTo>
                <a:lnTo>
                  <a:pt x="156844" y="27939"/>
                </a:lnTo>
                <a:lnTo>
                  <a:pt x="157352" y="25400"/>
                </a:lnTo>
                <a:lnTo>
                  <a:pt x="158495" y="22860"/>
                </a:lnTo>
                <a:lnTo>
                  <a:pt x="159511" y="21589"/>
                </a:lnTo>
                <a:lnTo>
                  <a:pt x="160908" y="19050"/>
                </a:lnTo>
                <a:lnTo>
                  <a:pt x="162813" y="17780"/>
                </a:lnTo>
                <a:lnTo>
                  <a:pt x="164591" y="15239"/>
                </a:lnTo>
                <a:lnTo>
                  <a:pt x="166623" y="13970"/>
                </a:lnTo>
                <a:lnTo>
                  <a:pt x="170687" y="12700"/>
                </a:lnTo>
                <a:lnTo>
                  <a:pt x="172846" y="11430"/>
                </a:lnTo>
                <a:lnTo>
                  <a:pt x="198437" y="11430"/>
                </a:lnTo>
                <a:lnTo>
                  <a:pt x="197611" y="10160"/>
                </a:lnTo>
                <a:lnTo>
                  <a:pt x="192531" y="5080"/>
                </a:lnTo>
                <a:lnTo>
                  <a:pt x="189229" y="2539"/>
                </a:lnTo>
                <a:lnTo>
                  <a:pt x="185800" y="1270"/>
                </a:lnTo>
                <a:lnTo>
                  <a:pt x="182244" y="0"/>
                </a:lnTo>
                <a:close/>
              </a:path>
              <a:path w="240029" h="264160">
                <a:moveTo>
                  <a:pt x="198437" y="11430"/>
                </a:moveTo>
                <a:lnTo>
                  <a:pt x="179196" y="11430"/>
                </a:lnTo>
                <a:lnTo>
                  <a:pt x="181228" y="12700"/>
                </a:lnTo>
                <a:lnTo>
                  <a:pt x="183260" y="12700"/>
                </a:lnTo>
                <a:lnTo>
                  <a:pt x="185292" y="15239"/>
                </a:lnTo>
                <a:lnTo>
                  <a:pt x="190753" y="20320"/>
                </a:lnTo>
                <a:lnTo>
                  <a:pt x="192531" y="24130"/>
                </a:lnTo>
                <a:lnTo>
                  <a:pt x="192658" y="33020"/>
                </a:lnTo>
                <a:lnTo>
                  <a:pt x="191007" y="38100"/>
                </a:lnTo>
                <a:lnTo>
                  <a:pt x="187832" y="43180"/>
                </a:lnTo>
                <a:lnTo>
                  <a:pt x="182879" y="45720"/>
                </a:lnTo>
                <a:lnTo>
                  <a:pt x="178307" y="46989"/>
                </a:lnTo>
                <a:lnTo>
                  <a:pt x="199389" y="46989"/>
                </a:lnTo>
                <a:lnTo>
                  <a:pt x="204215" y="44450"/>
                </a:lnTo>
                <a:lnTo>
                  <a:pt x="209041" y="44450"/>
                </a:lnTo>
                <a:lnTo>
                  <a:pt x="211454" y="43180"/>
                </a:lnTo>
                <a:lnTo>
                  <a:pt x="233629" y="43180"/>
                </a:lnTo>
                <a:lnTo>
                  <a:pt x="229361" y="38100"/>
                </a:lnTo>
                <a:lnTo>
                  <a:pt x="199516" y="38100"/>
                </a:lnTo>
                <a:lnTo>
                  <a:pt x="200659" y="35560"/>
                </a:lnTo>
                <a:lnTo>
                  <a:pt x="201548" y="33020"/>
                </a:lnTo>
                <a:lnTo>
                  <a:pt x="202564" y="27939"/>
                </a:lnTo>
                <a:lnTo>
                  <a:pt x="202437" y="22860"/>
                </a:lnTo>
                <a:lnTo>
                  <a:pt x="202183" y="20320"/>
                </a:lnTo>
                <a:lnTo>
                  <a:pt x="201548" y="17780"/>
                </a:lnTo>
                <a:lnTo>
                  <a:pt x="199262" y="12700"/>
                </a:lnTo>
                <a:lnTo>
                  <a:pt x="198437" y="11430"/>
                </a:lnTo>
                <a:close/>
              </a:path>
              <a:path w="240029" h="264160">
                <a:moveTo>
                  <a:pt x="212725" y="33020"/>
                </a:moveTo>
                <a:lnTo>
                  <a:pt x="209930" y="34289"/>
                </a:lnTo>
                <a:lnTo>
                  <a:pt x="204596" y="35560"/>
                </a:lnTo>
                <a:lnTo>
                  <a:pt x="202056" y="36830"/>
                </a:lnTo>
                <a:lnTo>
                  <a:pt x="199770" y="38100"/>
                </a:lnTo>
                <a:lnTo>
                  <a:pt x="229361" y="38100"/>
                </a:lnTo>
                <a:lnTo>
                  <a:pt x="226567" y="36830"/>
                </a:lnTo>
                <a:lnTo>
                  <a:pt x="223900" y="35560"/>
                </a:lnTo>
                <a:lnTo>
                  <a:pt x="221106" y="34289"/>
                </a:lnTo>
                <a:lnTo>
                  <a:pt x="218312" y="34289"/>
                </a:lnTo>
                <a:lnTo>
                  <a:pt x="212725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2981" y="2691257"/>
            <a:ext cx="243077" cy="24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8577" y="2693416"/>
            <a:ext cx="580898" cy="24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17734" y="2664460"/>
            <a:ext cx="245110" cy="274320"/>
          </a:xfrm>
          <a:custGeom>
            <a:avLst/>
            <a:gdLst/>
            <a:ahLst/>
            <a:cxnLst/>
            <a:rect l="l" t="t" r="r" b="b"/>
            <a:pathLst>
              <a:path w="245109" h="274319">
                <a:moveTo>
                  <a:pt x="51646" y="208280"/>
                </a:moveTo>
                <a:lnTo>
                  <a:pt x="33020" y="208280"/>
                </a:lnTo>
                <a:lnTo>
                  <a:pt x="36322" y="209550"/>
                </a:lnTo>
                <a:lnTo>
                  <a:pt x="41656" y="214630"/>
                </a:lnTo>
                <a:lnTo>
                  <a:pt x="43307" y="217170"/>
                </a:lnTo>
                <a:lnTo>
                  <a:pt x="44069" y="220980"/>
                </a:lnTo>
                <a:lnTo>
                  <a:pt x="44958" y="224790"/>
                </a:lnTo>
                <a:lnTo>
                  <a:pt x="45212" y="227330"/>
                </a:lnTo>
                <a:lnTo>
                  <a:pt x="45212" y="233680"/>
                </a:lnTo>
                <a:lnTo>
                  <a:pt x="45085" y="238760"/>
                </a:lnTo>
                <a:lnTo>
                  <a:pt x="44704" y="243840"/>
                </a:lnTo>
                <a:lnTo>
                  <a:pt x="43815" y="250190"/>
                </a:lnTo>
                <a:lnTo>
                  <a:pt x="43053" y="256540"/>
                </a:lnTo>
                <a:lnTo>
                  <a:pt x="41021" y="269240"/>
                </a:lnTo>
                <a:lnTo>
                  <a:pt x="46482" y="274320"/>
                </a:lnTo>
                <a:lnTo>
                  <a:pt x="67457" y="254000"/>
                </a:lnTo>
                <a:lnTo>
                  <a:pt x="52324" y="254000"/>
                </a:lnTo>
                <a:lnTo>
                  <a:pt x="54101" y="243840"/>
                </a:lnTo>
                <a:lnTo>
                  <a:pt x="55372" y="233680"/>
                </a:lnTo>
                <a:lnTo>
                  <a:pt x="55562" y="229870"/>
                </a:lnTo>
                <a:lnTo>
                  <a:pt x="55499" y="224790"/>
                </a:lnTo>
                <a:lnTo>
                  <a:pt x="55372" y="220980"/>
                </a:lnTo>
                <a:lnTo>
                  <a:pt x="54737" y="215900"/>
                </a:lnTo>
                <a:lnTo>
                  <a:pt x="53467" y="213360"/>
                </a:lnTo>
                <a:lnTo>
                  <a:pt x="52324" y="209550"/>
                </a:lnTo>
                <a:lnTo>
                  <a:pt x="51646" y="208280"/>
                </a:lnTo>
                <a:close/>
              </a:path>
              <a:path w="245109" h="274319">
                <a:moveTo>
                  <a:pt x="79629" y="227330"/>
                </a:moveTo>
                <a:lnTo>
                  <a:pt x="63119" y="242570"/>
                </a:lnTo>
                <a:lnTo>
                  <a:pt x="59817" y="246380"/>
                </a:lnTo>
                <a:lnTo>
                  <a:pt x="56388" y="250190"/>
                </a:lnTo>
                <a:lnTo>
                  <a:pt x="52578" y="254000"/>
                </a:lnTo>
                <a:lnTo>
                  <a:pt x="67457" y="254000"/>
                </a:lnTo>
                <a:lnTo>
                  <a:pt x="87122" y="234950"/>
                </a:lnTo>
                <a:lnTo>
                  <a:pt x="79629" y="227330"/>
                </a:lnTo>
                <a:close/>
              </a:path>
              <a:path w="245109" h="274319">
                <a:moveTo>
                  <a:pt x="36322" y="196850"/>
                </a:moveTo>
                <a:lnTo>
                  <a:pt x="27305" y="196850"/>
                </a:lnTo>
                <a:lnTo>
                  <a:pt x="24384" y="198120"/>
                </a:lnTo>
                <a:lnTo>
                  <a:pt x="18288" y="200660"/>
                </a:lnTo>
                <a:lnTo>
                  <a:pt x="0" y="227330"/>
                </a:lnTo>
                <a:lnTo>
                  <a:pt x="6858" y="234950"/>
                </a:lnTo>
                <a:lnTo>
                  <a:pt x="8382" y="229870"/>
                </a:lnTo>
                <a:lnTo>
                  <a:pt x="10033" y="227330"/>
                </a:lnTo>
                <a:lnTo>
                  <a:pt x="13589" y="219710"/>
                </a:lnTo>
                <a:lnTo>
                  <a:pt x="15875" y="217170"/>
                </a:lnTo>
                <a:lnTo>
                  <a:pt x="18542" y="214630"/>
                </a:lnTo>
                <a:lnTo>
                  <a:pt x="22225" y="210820"/>
                </a:lnTo>
                <a:lnTo>
                  <a:pt x="25908" y="208280"/>
                </a:lnTo>
                <a:lnTo>
                  <a:pt x="51646" y="208280"/>
                </a:lnTo>
                <a:lnTo>
                  <a:pt x="50292" y="205740"/>
                </a:lnTo>
                <a:lnTo>
                  <a:pt x="44958" y="200660"/>
                </a:lnTo>
                <a:lnTo>
                  <a:pt x="42164" y="198120"/>
                </a:lnTo>
                <a:lnTo>
                  <a:pt x="36322" y="196850"/>
                </a:lnTo>
                <a:close/>
              </a:path>
              <a:path w="245109" h="274319">
                <a:moveTo>
                  <a:pt x="95250" y="138430"/>
                </a:moveTo>
                <a:lnTo>
                  <a:pt x="86741" y="138430"/>
                </a:lnTo>
                <a:lnTo>
                  <a:pt x="82550" y="139700"/>
                </a:lnTo>
                <a:lnTo>
                  <a:pt x="78359" y="142240"/>
                </a:lnTo>
                <a:lnTo>
                  <a:pt x="74422" y="144780"/>
                </a:lnTo>
                <a:lnTo>
                  <a:pt x="70739" y="148590"/>
                </a:lnTo>
                <a:lnTo>
                  <a:pt x="67056" y="151130"/>
                </a:lnTo>
                <a:lnTo>
                  <a:pt x="64516" y="156210"/>
                </a:lnTo>
                <a:lnTo>
                  <a:pt x="61468" y="163830"/>
                </a:lnTo>
                <a:lnTo>
                  <a:pt x="61129" y="166370"/>
                </a:lnTo>
                <a:lnTo>
                  <a:pt x="61068" y="168910"/>
                </a:lnTo>
                <a:lnTo>
                  <a:pt x="61722" y="176530"/>
                </a:lnTo>
                <a:lnTo>
                  <a:pt x="62992" y="181610"/>
                </a:lnTo>
                <a:lnTo>
                  <a:pt x="65150" y="185420"/>
                </a:lnTo>
                <a:lnTo>
                  <a:pt x="67437" y="189230"/>
                </a:lnTo>
                <a:lnTo>
                  <a:pt x="70358" y="194310"/>
                </a:lnTo>
                <a:lnTo>
                  <a:pt x="77850" y="200660"/>
                </a:lnTo>
                <a:lnTo>
                  <a:pt x="81788" y="204470"/>
                </a:lnTo>
                <a:lnTo>
                  <a:pt x="85979" y="205740"/>
                </a:lnTo>
                <a:lnTo>
                  <a:pt x="90170" y="208280"/>
                </a:lnTo>
                <a:lnTo>
                  <a:pt x="94488" y="209550"/>
                </a:lnTo>
                <a:lnTo>
                  <a:pt x="102997" y="210820"/>
                </a:lnTo>
                <a:lnTo>
                  <a:pt x="115697" y="207010"/>
                </a:lnTo>
                <a:lnTo>
                  <a:pt x="119634" y="204470"/>
                </a:lnTo>
                <a:lnTo>
                  <a:pt x="124544" y="199390"/>
                </a:lnTo>
                <a:lnTo>
                  <a:pt x="103632" y="199390"/>
                </a:lnTo>
                <a:lnTo>
                  <a:pt x="97790" y="198120"/>
                </a:lnTo>
                <a:lnTo>
                  <a:pt x="94869" y="198120"/>
                </a:lnTo>
                <a:lnTo>
                  <a:pt x="91694" y="195580"/>
                </a:lnTo>
                <a:lnTo>
                  <a:pt x="88646" y="194310"/>
                </a:lnTo>
                <a:lnTo>
                  <a:pt x="85598" y="191770"/>
                </a:lnTo>
                <a:lnTo>
                  <a:pt x="82676" y="189230"/>
                </a:lnTo>
                <a:lnTo>
                  <a:pt x="79629" y="185420"/>
                </a:lnTo>
                <a:lnTo>
                  <a:pt x="77216" y="182880"/>
                </a:lnTo>
                <a:lnTo>
                  <a:pt x="75438" y="179070"/>
                </a:lnTo>
                <a:lnTo>
                  <a:pt x="73787" y="176530"/>
                </a:lnTo>
                <a:lnTo>
                  <a:pt x="72644" y="173990"/>
                </a:lnTo>
                <a:lnTo>
                  <a:pt x="71882" y="167640"/>
                </a:lnTo>
                <a:lnTo>
                  <a:pt x="72136" y="165100"/>
                </a:lnTo>
                <a:lnTo>
                  <a:pt x="73914" y="160020"/>
                </a:lnTo>
                <a:lnTo>
                  <a:pt x="75438" y="157480"/>
                </a:lnTo>
                <a:lnTo>
                  <a:pt x="79883" y="152400"/>
                </a:lnTo>
                <a:lnTo>
                  <a:pt x="82296" y="151130"/>
                </a:lnTo>
                <a:lnTo>
                  <a:pt x="87630" y="149860"/>
                </a:lnTo>
                <a:lnTo>
                  <a:pt x="118745" y="149860"/>
                </a:lnTo>
                <a:lnTo>
                  <a:pt x="116205" y="147320"/>
                </a:lnTo>
                <a:lnTo>
                  <a:pt x="112268" y="144780"/>
                </a:lnTo>
                <a:lnTo>
                  <a:pt x="108076" y="142240"/>
                </a:lnTo>
                <a:lnTo>
                  <a:pt x="95250" y="138430"/>
                </a:lnTo>
                <a:close/>
              </a:path>
              <a:path w="245109" h="274319">
                <a:moveTo>
                  <a:pt x="118745" y="149860"/>
                </a:moveTo>
                <a:lnTo>
                  <a:pt x="96266" y="149860"/>
                </a:lnTo>
                <a:lnTo>
                  <a:pt x="99187" y="151130"/>
                </a:lnTo>
                <a:lnTo>
                  <a:pt x="102362" y="152400"/>
                </a:lnTo>
                <a:lnTo>
                  <a:pt x="111506" y="160020"/>
                </a:lnTo>
                <a:lnTo>
                  <a:pt x="114426" y="162560"/>
                </a:lnTo>
                <a:lnTo>
                  <a:pt x="116840" y="166370"/>
                </a:lnTo>
                <a:lnTo>
                  <a:pt x="118491" y="168910"/>
                </a:lnTo>
                <a:lnTo>
                  <a:pt x="122047" y="182880"/>
                </a:lnTo>
                <a:lnTo>
                  <a:pt x="121920" y="184150"/>
                </a:lnTo>
                <a:lnTo>
                  <a:pt x="120142" y="189230"/>
                </a:lnTo>
                <a:lnTo>
                  <a:pt x="118618" y="191770"/>
                </a:lnTo>
                <a:lnTo>
                  <a:pt x="114173" y="195580"/>
                </a:lnTo>
                <a:lnTo>
                  <a:pt x="111760" y="198120"/>
                </a:lnTo>
                <a:lnTo>
                  <a:pt x="106425" y="199390"/>
                </a:lnTo>
                <a:lnTo>
                  <a:pt x="124544" y="199390"/>
                </a:lnTo>
                <a:lnTo>
                  <a:pt x="133096" y="180340"/>
                </a:lnTo>
                <a:lnTo>
                  <a:pt x="132334" y="171450"/>
                </a:lnTo>
                <a:lnTo>
                  <a:pt x="130937" y="167640"/>
                </a:lnTo>
                <a:lnTo>
                  <a:pt x="126619" y="158750"/>
                </a:lnTo>
                <a:lnTo>
                  <a:pt x="123698" y="154940"/>
                </a:lnTo>
                <a:lnTo>
                  <a:pt x="120015" y="151130"/>
                </a:lnTo>
                <a:lnTo>
                  <a:pt x="118745" y="149860"/>
                </a:lnTo>
                <a:close/>
              </a:path>
              <a:path w="245109" h="274319">
                <a:moveTo>
                  <a:pt x="144780" y="83820"/>
                </a:moveTo>
                <a:lnTo>
                  <a:pt x="115316" y="110490"/>
                </a:lnTo>
                <a:lnTo>
                  <a:pt x="114808" y="114300"/>
                </a:lnTo>
                <a:lnTo>
                  <a:pt x="115570" y="123190"/>
                </a:lnTo>
                <a:lnTo>
                  <a:pt x="144018" y="154940"/>
                </a:lnTo>
                <a:lnTo>
                  <a:pt x="148336" y="156210"/>
                </a:lnTo>
                <a:lnTo>
                  <a:pt x="161163" y="156210"/>
                </a:lnTo>
                <a:lnTo>
                  <a:pt x="169545" y="153670"/>
                </a:lnTo>
                <a:lnTo>
                  <a:pt x="173482" y="151130"/>
                </a:lnTo>
                <a:lnTo>
                  <a:pt x="177292" y="147320"/>
                </a:lnTo>
                <a:lnTo>
                  <a:pt x="178477" y="146050"/>
                </a:lnTo>
                <a:lnTo>
                  <a:pt x="157480" y="146050"/>
                </a:lnTo>
                <a:lnTo>
                  <a:pt x="154559" y="144780"/>
                </a:lnTo>
                <a:lnTo>
                  <a:pt x="151638" y="144780"/>
                </a:lnTo>
                <a:lnTo>
                  <a:pt x="148717" y="143510"/>
                </a:lnTo>
                <a:lnTo>
                  <a:pt x="145669" y="142240"/>
                </a:lnTo>
                <a:lnTo>
                  <a:pt x="142494" y="140970"/>
                </a:lnTo>
                <a:lnTo>
                  <a:pt x="139446" y="138430"/>
                </a:lnTo>
                <a:lnTo>
                  <a:pt x="133476" y="132080"/>
                </a:lnTo>
                <a:lnTo>
                  <a:pt x="131064" y="128270"/>
                </a:lnTo>
                <a:lnTo>
                  <a:pt x="129413" y="125730"/>
                </a:lnTo>
                <a:lnTo>
                  <a:pt x="127635" y="123190"/>
                </a:lnTo>
                <a:lnTo>
                  <a:pt x="126619" y="119380"/>
                </a:lnTo>
                <a:lnTo>
                  <a:pt x="126111" y="116840"/>
                </a:lnTo>
                <a:lnTo>
                  <a:pt x="125730" y="114300"/>
                </a:lnTo>
                <a:lnTo>
                  <a:pt x="125984" y="111760"/>
                </a:lnTo>
                <a:lnTo>
                  <a:pt x="127762" y="105410"/>
                </a:lnTo>
                <a:lnTo>
                  <a:pt x="129286" y="102870"/>
                </a:lnTo>
                <a:lnTo>
                  <a:pt x="131445" y="101600"/>
                </a:lnTo>
                <a:lnTo>
                  <a:pt x="133731" y="99060"/>
                </a:lnTo>
                <a:lnTo>
                  <a:pt x="136144" y="97790"/>
                </a:lnTo>
                <a:lnTo>
                  <a:pt x="141478" y="95250"/>
                </a:lnTo>
                <a:lnTo>
                  <a:pt x="171323" y="95250"/>
                </a:lnTo>
                <a:lnTo>
                  <a:pt x="170053" y="93980"/>
                </a:lnTo>
                <a:lnTo>
                  <a:pt x="166116" y="91440"/>
                </a:lnTo>
                <a:lnTo>
                  <a:pt x="157734" y="86360"/>
                </a:lnTo>
                <a:lnTo>
                  <a:pt x="153416" y="85090"/>
                </a:lnTo>
                <a:lnTo>
                  <a:pt x="144780" y="83820"/>
                </a:lnTo>
                <a:close/>
              </a:path>
              <a:path w="245109" h="274319">
                <a:moveTo>
                  <a:pt x="171323" y="95250"/>
                </a:moveTo>
                <a:lnTo>
                  <a:pt x="144272" y="95250"/>
                </a:lnTo>
                <a:lnTo>
                  <a:pt x="147193" y="96520"/>
                </a:lnTo>
                <a:lnTo>
                  <a:pt x="150114" y="96520"/>
                </a:lnTo>
                <a:lnTo>
                  <a:pt x="153035" y="97790"/>
                </a:lnTo>
                <a:lnTo>
                  <a:pt x="156210" y="99060"/>
                </a:lnTo>
                <a:lnTo>
                  <a:pt x="159258" y="100330"/>
                </a:lnTo>
                <a:lnTo>
                  <a:pt x="162306" y="102870"/>
                </a:lnTo>
                <a:lnTo>
                  <a:pt x="165354" y="106680"/>
                </a:lnTo>
                <a:lnTo>
                  <a:pt x="168275" y="109220"/>
                </a:lnTo>
                <a:lnTo>
                  <a:pt x="170688" y="111760"/>
                </a:lnTo>
                <a:lnTo>
                  <a:pt x="172466" y="115570"/>
                </a:lnTo>
                <a:lnTo>
                  <a:pt x="174117" y="118110"/>
                </a:lnTo>
                <a:lnTo>
                  <a:pt x="175260" y="121920"/>
                </a:lnTo>
                <a:lnTo>
                  <a:pt x="175831" y="125730"/>
                </a:lnTo>
                <a:lnTo>
                  <a:pt x="175895" y="128270"/>
                </a:lnTo>
                <a:lnTo>
                  <a:pt x="175768" y="129540"/>
                </a:lnTo>
                <a:lnTo>
                  <a:pt x="160274" y="146050"/>
                </a:lnTo>
                <a:lnTo>
                  <a:pt x="178477" y="146050"/>
                </a:lnTo>
                <a:lnTo>
                  <a:pt x="180848" y="143510"/>
                </a:lnTo>
                <a:lnTo>
                  <a:pt x="183388" y="139700"/>
                </a:lnTo>
                <a:lnTo>
                  <a:pt x="186436" y="130810"/>
                </a:lnTo>
                <a:lnTo>
                  <a:pt x="186944" y="127000"/>
                </a:lnTo>
                <a:lnTo>
                  <a:pt x="186182" y="118110"/>
                </a:lnTo>
                <a:lnTo>
                  <a:pt x="173863" y="97790"/>
                </a:lnTo>
                <a:lnTo>
                  <a:pt x="171323" y="95250"/>
                </a:lnTo>
                <a:close/>
              </a:path>
              <a:path w="245109" h="274319">
                <a:moveTo>
                  <a:pt x="182372" y="0"/>
                </a:moveTo>
                <a:lnTo>
                  <a:pt x="180340" y="1270"/>
                </a:lnTo>
                <a:lnTo>
                  <a:pt x="178181" y="2540"/>
                </a:lnTo>
                <a:lnTo>
                  <a:pt x="173355" y="5080"/>
                </a:lnTo>
                <a:lnTo>
                  <a:pt x="170815" y="7620"/>
                </a:lnTo>
                <a:lnTo>
                  <a:pt x="157352" y="38100"/>
                </a:lnTo>
                <a:lnTo>
                  <a:pt x="157480" y="40640"/>
                </a:lnTo>
                <a:lnTo>
                  <a:pt x="176022" y="77470"/>
                </a:lnTo>
                <a:lnTo>
                  <a:pt x="179705" y="81280"/>
                </a:lnTo>
                <a:lnTo>
                  <a:pt x="184531" y="86360"/>
                </a:lnTo>
                <a:lnTo>
                  <a:pt x="189484" y="90170"/>
                </a:lnTo>
                <a:lnTo>
                  <a:pt x="199390" y="95250"/>
                </a:lnTo>
                <a:lnTo>
                  <a:pt x="204216" y="97790"/>
                </a:lnTo>
                <a:lnTo>
                  <a:pt x="208915" y="97790"/>
                </a:lnTo>
                <a:lnTo>
                  <a:pt x="213741" y="99060"/>
                </a:lnTo>
                <a:lnTo>
                  <a:pt x="218186" y="99060"/>
                </a:lnTo>
                <a:lnTo>
                  <a:pt x="222631" y="96520"/>
                </a:lnTo>
                <a:lnTo>
                  <a:pt x="226949" y="95250"/>
                </a:lnTo>
                <a:lnTo>
                  <a:pt x="231013" y="92710"/>
                </a:lnTo>
                <a:lnTo>
                  <a:pt x="236702" y="87630"/>
                </a:lnTo>
                <a:lnTo>
                  <a:pt x="214375" y="87630"/>
                </a:lnTo>
                <a:lnTo>
                  <a:pt x="207518" y="86360"/>
                </a:lnTo>
                <a:lnTo>
                  <a:pt x="203962" y="85090"/>
                </a:lnTo>
                <a:lnTo>
                  <a:pt x="196088" y="80010"/>
                </a:lnTo>
                <a:lnTo>
                  <a:pt x="187960" y="72390"/>
                </a:lnTo>
                <a:lnTo>
                  <a:pt x="188722" y="68580"/>
                </a:lnTo>
                <a:lnTo>
                  <a:pt x="189992" y="64770"/>
                </a:lnTo>
                <a:lnTo>
                  <a:pt x="180594" y="64770"/>
                </a:lnTo>
                <a:lnTo>
                  <a:pt x="176657" y="59690"/>
                </a:lnTo>
                <a:lnTo>
                  <a:pt x="173609" y="54610"/>
                </a:lnTo>
                <a:lnTo>
                  <a:pt x="171704" y="49530"/>
                </a:lnTo>
                <a:lnTo>
                  <a:pt x="169672" y="44450"/>
                </a:lnTo>
                <a:lnTo>
                  <a:pt x="168529" y="40640"/>
                </a:lnTo>
                <a:lnTo>
                  <a:pt x="168444" y="38100"/>
                </a:lnTo>
                <a:lnTo>
                  <a:pt x="168317" y="35560"/>
                </a:lnTo>
                <a:lnTo>
                  <a:pt x="168148" y="33020"/>
                </a:lnTo>
                <a:lnTo>
                  <a:pt x="168656" y="29210"/>
                </a:lnTo>
                <a:lnTo>
                  <a:pt x="170053" y="25400"/>
                </a:lnTo>
                <a:lnTo>
                  <a:pt x="171323" y="21590"/>
                </a:lnTo>
                <a:lnTo>
                  <a:pt x="173228" y="19050"/>
                </a:lnTo>
                <a:lnTo>
                  <a:pt x="175768" y="16510"/>
                </a:lnTo>
                <a:lnTo>
                  <a:pt x="177926" y="13970"/>
                </a:lnTo>
                <a:lnTo>
                  <a:pt x="180213" y="12700"/>
                </a:lnTo>
                <a:lnTo>
                  <a:pt x="185039" y="8890"/>
                </a:lnTo>
                <a:lnTo>
                  <a:pt x="187198" y="7620"/>
                </a:lnTo>
                <a:lnTo>
                  <a:pt x="189230" y="7620"/>
                </a:lnTo>
                <a:lnTo>
                  <a:pt x="182372" y="0"/>
                </a:lnTo>
                <a:close/>
              </a:path>
              <a:path w="245109" h="274319">
                <a:moveTo>
                  <a:pt x="234907" y="45720"/>
                </a:moveTo>
                <a:lnTo>
                  <a:pt x="213360" y="45720"/>
                </a:lnTo>
                <a:lnTo>
                  <a:pt x="215773" y="46990"/>
                </a:lnTo>
                <a:lnTo>
                  <a:pt x="223393" y="50800"/>
                </a:lnTo>
                <a:lnTo>
                  <a:pt x="228473" y="55880"/>
                </a:lnTo>
                <a:lnTo>
                  <a:pt x="230250" y="58420"/>
                </a:lnTo>
                <a:lnTo>
                  <a:pt x="232791" y="63500"/>
                </a:lnTo>
                <a:lnTo>
                  <a:pt x="233425" y="66040"/>
                </a:lnTo>
                <a:lnTo>
                  <a:pt x="233680" y="71120"/>
                </a:lnTo>
                <a:lnTo>
                  <a:pt x="233172" y="73660"/>
                </a:lnTo>
                <a:lnTo>
                  <a:pt x="232283" y="76200"/>
                </a:lnTo>
                <a:lnTo>
                  <a:pt x="231267" y="77470"/>
                </a:lnTo>
                <a:lnTo>
                  <a:pt x="229870" y="80010"/>
                </a:lnTo>
                <a:lnTo>
                  <a:pt x="228092" y="82550"/>
                </a:lnTo>
                <a:lnTo>
                  <a:pt x="225806" y="83820"/>
                </a:lnTo>
                <a:lnTo>
                  <a:pt x="223266" y="86360"/>
                </a:lnTo>
                <a:lnTo>
                  <a:pt x="220345" y="86360"/>
                </a:lnTo>
                <a:lnTo>
                  <a:pt x="217550" y="87630"/>
                </a:lnTo>
                <a:lnTo>
                  <a:pt x="236702" y="87630"/>
                </a:lnTo>
                <a:lnTo>
                  <a:pt x="244601" y="71120"/>
                </a:lnTo>
                <a:lnTo>
                  <a:pt x="244348" y="62230"/>
                </a:lnTo>
                <a:lnTo>
                  <a:pt x="243459" y="58420"/>
                </a:lnTo>
                <a:lnTo>
                  <a:pt x="241554" y="54610"/>
                </a:lnTo>
                <a:lnTo>
                  <a:pt x="239775" y="50800"/>
                </a:lnTo>
                <a:lnTo>
                  <a:pt x="237109" y="48260"/>
                </a:lnTo>
                <a:lnTo>
                  <a:pt x="234907" y="45720"/>
                </a:lnTo>
                <a:close/>
              </a:path>
              <a:path w="245109" h="274319">
                <a:moveTo>
                  <a:pt x="215900" y="34290"/>
                </a:moveTo>
                <a:lnTo>
                  <a:pt x="212344" y="35560"/>
                </a:lnTo>
                <a:lnTo>
                  <a:pt x="204978" y="35560"/>
                </a:lnTo>
                <a:lnTo>
                  <a:pt x="201422" y="38100"/>
                </a:lnTo>
                <a:lnTo>
                  <a:pt x="197993" y="39370"/>
                </a:lnTo>
                <a:lnTo>
                  <a:pt x="194564" y="41910"/>
                </a:lnTo>
                <a:lnTo>
                  <a:pt x="191516" y="45720"/>
                </a:lnTo>
                <a:lnTo>
                  <a:pt x="188975" y="46990"/>
                </a:lnTo>
                <a:lnTo>
                  <a:pt x="186944" y="50800"/>
                </a:lnTo>
                <a:lnTo>
                  <a:pt x="185039" y="53340"/>
                </a:lnTo>
                <a:lnTo>
                  <a:pt x="183261" y="57150"/>
                </a:lnTo>
                <a:lnTo>
                  <a:pt x="181864" y="60960"/>
                </a:lnTo>
                <a:lnTo>
                  <a:pt x="180848" y="63500"/>
                </a:lnTo>
                <a:lnTo>
                  <a:pt x="180594" y="64770"/>
                </a:lnTo>
                <a:lnTo>
                  <a:pt x="189992" y="64770"/>
                </a:lnTo>
                <a:lnTo>
                  <a:pt x="191770" y="62230"/>
                </a:lnTo>
                <a:lnTo>
                  <a:pt x="193421" y="58420"/>
                </a:lnTo>
                <a:lnTo>
                  <a:pt x="195580" y="55880"/>
                </a:lnTo>
                <a:lnTo>
                  <a:pt x="198120" y="53340"/>
                </a:lnTo>
                <a:lnTo>
                  <a:pt x="199898" y="50800"/>
                </a:lnTo>
                <a:lnTo>
                  <a:pt x="201930" y="49530"/>
                </a:lnTo>
                <a:lnTo>
                  <a:pt x="206248" y="46990"/>
                </a:lnTo>
                <a:lnTo>
                  <a:pt x="208534" y="46990"/>
                </a:lnTo>
                <a:lnTo>
                  <a:pt x="213360" y="45720"/>
                </a:lnTo>
                <a:lnTo>
                  <a:pt x="234907" y="45720"/>
                </a:lnTo>
                <a:lnTo>
                  <a:pt x="233807" y="44450"/>
                </a:lnTo>
                <a:lnTo>
                  <a:pt x="230378" y="40640"/>
                </a:lnTo>
                <a:lnTo>
                  <a:pt x="226949" y="38100"/>
                </a:lnTo>
                <a:lnTo>
                  <a:pt x="215900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34092" y="2670936"/>
            <a:ext cx="244475" cy="266700"/>
          </a:xfrm>
          <a:custGeom>
            <a:avLst/>
            <a:gdLst/>
            <a:ahLst/>
            <a:cxnLst/>
            <a:rect l="l" t="t" r="r" b="b"/>
            <a:pathLst>
              <a:path w="244475" h="266700">
                <a:moveTo>
                  <a:pt x="51646" y="200660"/>
                </a:moveTo>
                <a:lnTo>
                  <a:pt x="33019" y="200660"/>
                </a:lnTo>
                <a:lnTo>
                  <a:pt x="36322" y="201929"/>
                </a:lnTo>
                <a:lnTo>
                  <a:pt x="41655" y="207010"/>
                </a:lnTo>
                <a:lnTo>
                  <a:pt x="43306" y="209550"/>
                </a:lnTo>
                <a:lnTo>
                  <a:pt x="44068" y="213360"/>
                </a:lnTo>
                <a:lnTo>
                  <a:pt x="44957" y="217170"/>
                </a:lnTo>
                <a:lnTo>
                  <a:pt x="45211" y="219710"/>
                </a:lnTo>
                <a:lnTo>
                  <a:pt x="45211" y="226060"/>
                </a:lnTo>
                <a:lnTo>
                  <a:pt x="41021" y="261620"/>
                </a:lnTo>
                <a:lnTo>
                  <a:pt x="46354" y="266700"/>
                </a:lnTo>
                <a:lnTo>
                  <a:pt x="67396" y="246379"/>
                </a:lnTo>
                <a:lnTo>
                  <a:pt x="52324" y="246379"/>
                </a:lnTo>
                <a:lnTo>
                  <a:pt x="54101" y="236220"/>
                </a:lnTo>
                <a:lnTo>
                  <a:pt x="55372" y="226060"/>
                </a:lnTo>
                <a:lnTo>
                  <a:pt x="55562" y="222250"/>
                </a:lnTo>
                <a:lnTo>
                  <a:pt x="55517" y="217170"/>
                </a:lnTo>
                <a:lnTo>
                  <a:pt x="55372" y="212089"/>
                </a:lnTo>
                <a:lnTo>
                  <a:pt x="54736" y="208279"/>
                </a:lnTo>
                <a:lnTo>
                  <a:pt x="53466" y="205739"/>
                </a:lnTo>
                <a:lnTo>
                  <a:pt x="52324" y="201929"/>
                </a:lnTo>
                <a:lnTo>
                  <a:pt x="51646" y="200660"/>
                </a:lnTo>
                <a:close/>
              </a:path>
              <a:path w="244475" h="266700">
                <a:moveTo>
                  <a:pt x="79501" y="219710"/>
                </a:moveTo>
                <a:lnTo>
                  <a:pt x="63118" y="236220"/>
                </a:lnTo>
                <a:lnTo>
                  <a:pt x="59816" y="238760"/>
                </a:lnTo>
                <a:lnTo>
                  <a:pt x="56387" y="242570"/>
                </a:lnTo>
                <a:lnTo>
                  <a:pt x="52577" y="246379"/>
                </a:lnTo>
                <a:lnTo>
                  <a:pt x="67396" y="246379"/>
                </a:lnTo>
                <a:lnTo>
                  <a:pt x="87122" y="227329"/>
                </a:lnTo>
                <a:lnTo>
                  <a:pt x="79501" y="219710"/>
                </a:lnTo>
                <a:close/>
              </a:path>
              <a:path w="244475" h="266700">
                <a:moveTo>
                  <a:pt x="36322" y="189229"/>
                </a:moveTo>
                <a:lnTo>
                  <a:pt x="27304" y="189229"/>
                </a:lnTo>
                <a:lnTo>
                  <a:pt x="24383" y="190500"/>
                </a:lnTo>
                <a:lnTo>
                  <a:pt x="18287" y="193039"/>
                </a:lnTo>
                <a:lnTo>
                  <a:pt x="0" y="219710"/>
                </a:lnTo>
                <a:lnTo>
                  <a:pt x="6857" y="227329"/>
                </a:lnTo>
                <a:lnTo>
                  <a:pt x="8381" y="222250"/>
                </a:lnTo>
                <a:lnTo>
                  <a:pt x="10032" y="219710"/>
                </a:lnTo>
                <a:lnTo>
                  <a:pt x="13588" y="212089"/>
                </a:lnTo>
                <a:lnTo>
                  <a:pt x="15875" y="209550"/>
                </a:lnTo>
                <a:lnTo>
                  <a:pt x="18541" y="207010"/>
                </a:lnTo>
                <a:lnTo>
                  <a:pt x="22225" y="203200"/>
                </a:lnTo>
                <a:lnTo>
                  <a:pt x="25907" y="200660"/>
                </a:lnTo>
                <a:lnTo>
                  <a:pt x="51646" y="200660"/>
                </a:lnTo>
                <a:lnTo>
                  <a:pt x="50291" y="198120"/>
                </a:lnTo>
                <a:lnTo>
                  <a:pt x="47498" y="195579"/>
                </a:lnTo>
                <a:lnTo>
                  <a:pt x="44957" y="193039"/>
                </a:lnTo>
                <a:lnTo>
                  <a:pt x="42163" y="191770"/>
                </a:lnTo>
                <a:lnTo>
                  <a:pt x="36322" y="189229"/>
                </a:lnTo>
                <a:close/>
              </a:path>
              <a:path w="244475" h="266700">
                <a:moveTo>
                  <a:pt x="90931" y="130810"/>
                </a:moveTo>
                <a:lnTo>
                  <a:pt x="86613" y="130810"/>
                </a:lnTo>
                <a:lnTo>
                  <a:pt x="78231" y="134620"/>
                </a:lnTo>
                <a:lnTo>
                  <a:pt x="60959" y="161289"/>
                </a:lnTo>
                <a:lnTo>
                  <a:pt x="61722" y="168910"/>
                </a:lnTo>
                <a:lnTo>
                  <a:pt x="62991" y="173989"/>
                </a:lnTo>
                <a:lnTo>
                  <a:pt x="67309" y="181610"/>
                </a:lnTo>
                <a:lnTo>
                  <a:pt x="70357" y="186689"/>
                </a:lnTo>
                <a:lnTo>
                  <a:pt x="74040" y="189229"/>
                </a:lnTo>
                <a:lnTo>
                  <a:pt x="77850" y="193039"/>
                </a:lnTo>
                <a:lnTo>
                  <a:pt x="81787" y="196850"/>
                </a:lnTo>
                <a:lnTo>
                  <a:pt x="85978" y="199389"/>
                </a:lnTo>
                <a:lnTo>
                  <a:pt x="98678" y="203200"/>
                </a:lnTo>
                <a:lnTo>
                  <a:pt x="102997" y="203200"/>
                </a:lnTo>
                <a:lnTo>
                  <a:pt x="115697" y="199389"/>
                </a:lnTo>
                <a:lnTo>
                  <a:pt x="119633" y="196850"/>
                </a:lnTo>
                <a:lnTo>
                  <a:pt x="124544" y="191770"/>
                </a:lnTo>
                <a:lnTo>
                  <a:pt x="103631" y="191770"/>
                </a:lnTo>
                <a:lnTo>
                  <a:pt x="97789" y="190500"/>
                </a:lnTo>
                <a:lnTo>
                  <a:pt x="94741" y="190500"/>
                </a:lnTo>
                <a:lnTo>
                  <a:pt x="91693" y="187960"/>
                </a:lnTo>
                <a:lnTo>
                  <a:pt x="88646" y="186689"/>
                </a:lnTo>
                <a:lnTo>
                  <a:pt x="85598" y="184150"/>
                </a:lnTo>
                <a:lnTo>
                  <a:pt x="79628" y="177800"/>
                </a:lnTo>
                <a:lnTo>
                  <a:pt x="77215" y="175260"/>
                </a:lnTo>
                <a:lnTo>
                  <a:pt x="75437" y="172720"/>
                </a:lnTo>
                <a:lnTo>
                  <a:pt x="73786" y="168910"/>
                </a:lnTo>
                <a:lnTo>
                  <a:pt x="72643" y="166370"/>
                </a:lnTo>
                <a:lnTo>
                  <a:pt x="71881" y="160020"/>
                </a:lnTo>
                <a:lnTo>
                  <a:pt x="72135" y="157479"/>
                </a:lnTo>
                <a:lnTo>
                  <a:pt x="73913" y="152400"/>
                </a:lnTo>
                <a:lnTo>
                  <a:pt x="87629" y="142239"/>
                </a:lnTo>
                <a:lnTo>
                  <a:pt x="118744" y="142239"/>
                </a:lnTo>
                <a:lnTo>
                  <a:pt x="116204" y="139700"/>
                </a:lnTo>
                <a:lnTo>
                  <a:pt x="112267" y="137160"/>
                </a:lnTo>
                <a:lnTo>
                  <a:pt x="108076" y="134620"/>
                </a:lnTo>
                <a:lnTo>
                  <a:pt x="99567" y="132079"/>
                </a:lnTo>
                <a:lnTo>
                  <a:pt x="90931" y="130810"/>
                </a:lnTo>
                <a:close/>
              </a:path>
              <a:path w="244475" h="266700">
                <a:moveTo>
                  <a:pt x="118744" y="142239"/>
                </a:moveTo>
                <a:lnTo>
                  <a:pt x="96265" y="142239"/>
                </a:lnTo>
                <a:lnTo>
                  <a:pt x="99186" y="143510"/>
                </a:lnTo>
                <a:lnTo>
                  <a:pt x="102234" y="144779"/>
                </a:lnTo>
                <a:lnTo>
                  <a:pt x="105409" y="147320"/>
                </a:lnTo>
                <a:lnTo>
                  <a:pt x="111505" y="152400"/>
                </a:lnTo>
                <a:lnTo>
                  <a:pt x="114426" y="154939"/>
                </a:lnTo>
                <a:lnTo>
                  <a:pt x="116839" y="158750"/>
                </a:lnTo>
                <a:lnTo>
                  <a:pt x="118490" y="161289"/>
                </a:lnTo>
                <a:lnTo>
                  <a:pt x="120268" y="165100"/>
                </a:lnTo>
                <a:lnTo>
                  <a:pt x="121284" y="167639"/>
                </a:lnTo>
                <a:lnTo>
                  <a:pt x="121792" y="170179"/>
                </a:lnTo>
                <a:lnTo>
                  <a:pt x="122174" y="173989"/>
                </a:lnTo>
                <a:lnTo>
                  <a:pt x="121919" y="176529"/>
                </a:lnTo>
                <a:lnTo>
                  <a:pt x="106425" y="191770"/>
                </a:lnTo>
                <a:lnTo>
                  <a:pt x="124544" y="191770"/>
                </a:lnTo>
                <a:lnTo>
                  <a:pt x="127000" y="189229"/>
                </a:lnTo>
                <a:lnTo>
                  <a:pt x="129539" y="185420"/>
                </a:lnTo>
                <a:lnTo>
                  <a:pt x="130936" y="181610"/>
                </a:lnTo>
                <a:lnTo>
                  <a:pt x="132460" y="177800"/>
                </a:lnTo>
                <a:lnTo>
                  <a:pt x="133096" y="172720"/>
                </a:lnTo>
                <a:lnTo>
                  <a:pt x="132206" y="163829"/>
                </a:lnTo>
                <a:lnTo>
                  <a:pt x="130936" y="160020"/>
                </a:lnTo>
                <a:lnTo>
                  <a:pt x="128777" y="156210"/>
                </a:lnTo>
                <a:lnTo>
                  <a:pt x="126618" y="151129"/>
                </a:lnTo>
                <a:lnTo>
                  <a:pt x="123698" y="147320"/>
                </a:lnTo>
                <a:lnTo>
                  <a:pt x="120014" y="143510"/>
                </a:lnTo>
                <a:lnTo>
                  <a:pt x="118744" y="142239"/>
                </a:lnTo>
                <a:close/>
              </a:path>
              <a:path w="244475" h="266700">
                <a:moveTo>
                  <a:pt x="144779" y="76200"/>
                </a:moveTo>
                <a:lnTo>
                  <a:pt x="115315" y="102870"/>
                </a:lnTo>
                <a:lnTo>
                  <a:pt x="114807" y="106679"/>
                </a:lnTo>
                <a:lnTo>
                  <a:pt x="115569" y="115570"/>
                </a:lnTo>
                <a:lnTo>
                  <a:pt x="116966" y="119379"/>
                </a:lnTo>
                <a:lnTo>
                  <a:pt x="121284" y="128270"/>
                </a:lnTo>
                <a:lnTo>
                  <a:pt x="124205" y="132079"/>
                </a:lnTo>
                <a:lnTo>
                  <a:pt x="128015" y="135889"/>
                </a:lnTo>
                <a:lnTo>
                  <a:pt x="131699" y="139700"/>
                </a:lnTo>
                <a:lnTo>
                  <a:pt x="135635" y="142239"/>
                </a:lnTo>
                <a:lnTo>
                  <a:pt x="144017" y="147320"/>
                </a:lnTo>
                <a:lnTo>
                  <a:pt x="148335" y="148589"/>
                </a:lnTo>
                <a:lnTo>
                  <a:pt x="161162" y="148589"/>
                </a:lnTo>
                <a:lnTo>
                  <a:pt x="169544" y="146050"/>
                </a:lnTo>
                <a:lnTo>
                  <a:pt x="173481" y="142239"/>
                </a:lnTo>
                <a:lnTo>
                  <a:pt x="177164" y="139700"/>
                </a:lnTo>
                <a:lnTo>
                  <a:pt x="178392" y="138429"/>
                </a:lnTo>
                <a:lnTo>
                  <a:pt x="157479" y="138429"/>
                </a:lnTo>
                <a:lnTo>
                  <a:pt x="151637" y="137160"/>
                </a:lnTo>
                <a:lnTo>
                  <a:pt x="148716" y="135889"/>
                </a:lnTo>
                <a:lnTo>
                  <a:pt x="145541" y="134620"/>
                </a:lnTo>
                <a:lnTo>
                  <a:pt x="142493" y="132079"/>
                </a:lnTo>
                <a:lnTo>
                  <a:pt x="139446" y="130810"/>
                </a:lnTo>
                <a:lnTo>
                  <a:pt x="136525" y="127000"/>
                </a:lnTo>
                <a:lnTo>
                  <a:pt x="133476" y="124460"/>
                </a:lnTo>
                <a:lnTo>
                  <a:pt x="131063" y="121920"/>
                </a:lnTo>
                <a:lnTo>
                  <a:pt x="129412" y="118110"/>
                </a:lnTo>
                <a:lnTo>
                  <a:pt x="127634" y="115570"/>
                </a:lnTo>
                <a:lnTo>
                  <a:pt x="126618" y="111760"/>
                </a:lnTo>
                <a:lnTo>
                  <a:pt x="126110" y="109220"/>
                </a:lnTo>
                <a:lnTo>
                  <a:pt x="125729" y="106679"/>
                </a:lnTo>
                <a:lnTo>
                  <a:pt x="125983" y="104139"/>
                </a:lnTo>
                <a:lnTo>
                  <a:pt x="127761" y="97789"/>
                </a:lnTo>
                <a:lnTo>
                  <a:pt x="129285" y="95250"/>
                </a:lnTo>
                <a:lnTo>
                  <a:pt x="131444" y="93979"/>
                </a:lnTo>
                <a:lnTo>
                  <a:pt x="133730" y="91439"/>
                </a:lnTo>
                <a:lnTo>
                  <a:pt x="136143" y="90170"/>
                </a:lnTo>
                <a:lnTo>
                  <a:pt x="141477" y="87629"/>
                </a:lnTo>
                <a:lnTo>
                  <a:pt x="171322" y="87629"/>
                </a:lnTo>
                <a:lnTo>
                  <a:pt x="170052" y="86360"/>
                </a:lnTo>
                <a:lnTo>
                  <a:pt x="166115" y="83820"/>
                </a:lnTo>
                <a:lnTo>
                  <a:pt x="157733" y="78739"/>
                </a:lnTo>
                <a:lnTo>
                  <a:pt x="153415" y="77470"/>
                </a:lnTo>
                <a:lnTo>
                  <a:pt x="149098" y="77470"/>
                </a:lnTo>
                <a:lnTo>
                  <a:pt x="144779" y="76200"/>
                </a:lnTo>
                <a:close/>
              </a:path>
              <a:path w="244475" h="266700">
                <a:moveTo>
                  <a:pt x="171322" y="87629"/>
                </a:moveTo>
                <a:lnTo>
                  <a:pt x="144272" y="87629"/>
                </a:lnTo>
                <a:lnTo>
                  <a:pt x="150113" y="88900"/>
                </a:lnTo>
                <a:lnTo>
                  <a:pt x="153034" y="90170"/>
                </a:lnTo>
                <a:lnTo>
                  <a:pt x="156209" y="91439"/>
                </a:lnTo>
                <a:lnTo>
                  <a:pt x="159257" y="92710"/>
                </a:lnTo>
                <a:lnTo>
                  <a:pt x="162305" y="95250"/>
                </a:lnTo>
                <a:lnTo>
                  <a:pt x="165353" y="99060"/>
                </a:lnTo>
                <a:lnTo>
                  <a:pt x="168275" y="101600"/>
                </a:lnTo>
                <a:lnTo>
                  <a:pt x="170687" y="104139"/>
                </a:lnTo>
                <a:lnTo>
                  <a:pt x="172465" y="107950"/>
                </a:lnTo>
                <a:lnTo>
                  <a:pt x="174116" y="110489"/>
                </a:lnTo>
                <a:lnTo>
                  <a:pt x="175259" y="113029"/>
                </a:lnTo>
                <a:lnTo>
                  <a:pt x="176022" y="119379"/>
                </a:lnTo>
                <a:lnTo>
                  <a:pt x="175767" y="121920"/>
                </a:lnTo>
                <a:lnTo>
                  <a:pt x="160274" y="138429"/>
                </a:lnTo>
                <a:lnTo>
                  <a:pt x="178392" y="138429"/>
                </a:lnTo>
                <a:lnTo>
                  <a:pt x="180848" y="135889"/>
                </a:lnTo>
                <a:lnTo>
                  <a:pt x="183387" y="132079"/>
                </a:lnTo>
                <a:lnTo>
                  <a:pt x="184911" y="127000"/>
                </a:lnTo>
                <a:lnTo>
                  <a:pt x="186308" y="123189"/>
                </a:lnTo>
                <a:lnTo>
                  <a:pt x="173862" y="90170"/>
                </a:lnTo>
                <a:lnTo>
                  <a:pt x="171322" y="87629"/>
                </a:lnTo>
                <a:close/>
              </a:path>
              <a:path w="244475" h="266700">
                <a:moveTo>
                  <a:pt x="195706" y="54610"/>
                </a:moveTo>
                <a:lnTo>
                  <a:pt x="186689" y="54610"/>
                </a:lnTo>
                <a:lnTo>
                  <a:pt x="185292" y="57150"/>
                </a:lnTo>
                <a:lnTo>
                  <a:pt x="184276" y="59689"/>
                </a:lnTo>
                <a:lnTo>
                  <a:pt x="183514" y="62229"/>
                </a:lnTo>
                <a:lnTo>
                  <a:pt x="182879" y="64770"/>
                </a:lnTo>
                <a:lnTo>
                  <a:pt x="182752" y="68579"/>
                </a:lnTo>
                <a:lnTo>
                  <a:pt x="182879" y="69850"/>
                </a:lnTo>
                <a:lnTo>
                  <a:pt x="183006" y="72389"/>
                </a:lnTo>
                <a:lnTo>
                  <a:pt x="203834" y="93979"/>
                </a:lnTo>
                <a:lnTo>
                  <a:pt x="214883" y="93979"/>
                </a:lnTo>
                <a:lnTo>
                  <a:pt x="218693" y="92710"/>
                </a:lnTo>
                <a:lnTo>
                  <a:pt x="226313" y="88900"/>
                </a:lnTo>
                <a:lnTo>
                  <a:pt x="229869" y="86360"/>
                </a:lnTo>
                <a:lnTo>
                  <a:pt x="233299" y="82550"/>
                </a:lnTo>
                <a:lnTo>
                  <a:pt x="207899" y="82550"/>
                </a:lnTo>
                <a:lnTo>
                  <a:pt x="203326" y="81279"/>
                </a:lnTo>
                <a:lnTo>
                  <a:pt x="201167" y="80010"/>
                </a:lnTo>
                <a:lnTo>
                  <a:pt x="196850" y="74929"/>
                </a:lnTo>
                <a:lnTo>
                  <a:pt x="195325" y="72389"/>
                </a:lnTo>
                <a:lnTo>
                  <a:pt x="194436" y="69850"/>
                </a:lnTo>
                <a:lnTo>
                  <a:pt x="193548" y="68579"/>
                </a:lnTo>
                <a:lnTo>
                  <a:pt x="193166" y="66039"/>
                </a:lnTo>
                <a:lnTo>
                  <a:pt x="193421" y="60960"/>
                </a:lnTo>
                <a:lnTo>
                  <a:pt x="194055" y="58420"/>
                </a:lnTo>
                <a:lnTo>
                  <a:pt x="195199" y="55879"/>
                </a:lnTo>
                <a:lnTo>
                  <a:pt x="195706" y="54610"/>
                </a:lnTo>
                <a:close/>
              </a:path>
              <a:path w="244475" h="266700">
                <a:moveTo>
                  <a:pt x="239140" y="43179"/>
                </a:moveTo>
                <a:lnTo>
                  <a:pt x="218185" y="43179"/>
                </a:lnTo>
                <a:lnTo>
                  <a:pt x="223011" y="45720"/>
                </a:lnTo>
                <a:lnTo>
                  <a:pt x="225298" y="46989"/>
                </a:lnTo>
                <a:lnTo>
                  <a:pt x="227583" y="49529"/>
                </a:lnTo>
                <a:lnTo>
                  <a:pt x="229488" y="50800"/>
                </a:lnTo>
                <a:lnTo>
                  <a:pt x="231012" y="53339"/>
                </a:lnTo>
                <a:lnTo>
                  <a:pt x="232790" y="57150"/>
                </a:lnTo>
                <a:lnTo>
                  <a:pt x="232981" y="58420"/>
                </a:lnTo>
                <a:lnTo>
                  <a:pt x="233045" y="62229"/>
                </a:lnTo>
                <a:lnTo>
                  <a:pt x="232917" y="64770"/>
                </a:lnTo>
                <a:lnTo>
                  <a:pt x="232282" y="67310"/>
                </a:lnTo>
                <a:lnTo>
                  <a:pt x="229997" y="72389"/>
                </a:lnTo>
                <a:lnTo>
                  <a:pt x="228346" y="73660"/>
                </a:lnTo>
                <a:lnTo>
                  <a:pt x="224281" y="78739"/>
                </a:lnTo>
                <a:lnTo>
                  <a:pt x="222123" y="80010"/>
                </a:lnTo>
                <a:lnTo>
                  <a:pt x="219709" y="81279"/>
                </a:lnTo>
                <a:lnTo>
                  <a:pt x="217424" y="82550"/>
                </a:lnTo>
                <a:lnTo>
                  <a:pt x="233299" y="82550"/>
                </a:lnTo>
                <a:lnTo>
                  <a:pt x="236600" y="80010"/>
                </a:lnTo>
                <a:lnTo>
                  <a:pt x="239267" y="76200"/>
                </a:lnTo>
                <a:lnTo>
                  <a:pt x="242824" y="68579"/>
                </a:lnTo>
                <a:lnTo>
                  <a:pt x="243839" y="64770"/>
                </a:lnTo>
                <a:lnTo>
                  <a:pt x="244348" y="57150"/>
                </a:lnTo>
                <a:lnTo>
                  <a:pt x="243839" y="53339"/>
                </a:lnTo>
                <a:lnTo>
                  <a:pt x="242442" y="49529"/>
                </a:lnTo>
                <a:lnTo>
                  <a:pt x="241173" y="46989"/>
                </a:lnTo>
                <a:lnTo>
                  <a:pt x="239140" y="43179"/>
                </a:lnTo>
                <a:close/>
              </a:path>
              <a:path w="244475" h="266700">
                <a:moveTo>
                  <a:pt x="186689" y="0"/>
                </a:moveTo>
                <a:lnTo>
                  <a:pt x="176149" y="0"/>
                </a:lnTo>
                <a:lnTo>
                  <a:pt x="172719" y="1270"/>
                </a:lnTo>
                <a:lnTo>
                  <a:pt x="169290" y="3810"/>
                </a:lnTo>
                <a:lnTo>
                  <a:pt x="165988" y="5079"/>
                </a:lnTo>
                <a:lnTo>
                  <a:pt x="162940" y="7620"/>
                </a:lnTo>
                <a:lnTo>
                  <a:pt x="160274" y="10160"/>
                </a:lnTo>
                <a:lnTo>
                  <a:pt x="157479" y="12700"/>
                </a:lnTo>
                <a:lnTo>
                  <a:pt x="155193" y="15239"/>
                </a:lnTo>
                <a:lnTo>
                  <a:pt x="153542" y="19050"/>
                </a:lnTo>
                <a:lnTo>
                  <a:pt x="151764" y="22860"/>
                </a:lnTo>
                <a:lnTo>
                  <a:pt x="150622" y="25400"/>
                </a:lnTo>
                <a:lnTo>
                  <a:pt x="149986" y="31750"/>
                </a:lnTo>
                <a:lnTo>
                  <a:pt x="149944" y="34289"/>
                </a:lnTo>
                <a:lnTo>
                  <a:pt x="150113" y="36829"/>
                </a:lnTo>
                <a:lnTo>
                  <a:pt x="169163" y="57150"/>
                </a:lnTo>
                <a:lnTo>
                  <a:pt x="179197" y="57150"/>
                </a:lnTo>
                <a:lnTo>
                  <a:pt x="181736" y="55879"/>
                </a:lnTo>
                <a:lnTo>
                  <a:pt x="184150" y="55879"/>
                </a:lnTo>
                <a:lnTo>
                  <a:pt x="186435" y="54610"/>
                </a:lnTo>
                <a:lnTo>
                  <a:pt x="195706" y="54610"/>
                </a:lnTo>
                <a:lnTo>
                  <a:pt x="196214" y="53339"/>
                </a:lnTo>
                <a:lnTo>
                  <a:pt x="197611" y="50800"/>
                </a:lnTo>
                <a:lnTo>
                  <a:pt x="199389" y="49529"/>
                </a:lnTo>
                <a:lnTo>
                  <a:pt x="201549" y="46989"/>
                </a:lnTo>
                <a:lnTo>
                  <a:pt x="173735" y="46989"/>
                </a:lnTo>
                <a:lnTo>
                  <a:pt x="169672" y="44450"/>
                </a:lnTo>
                <a:lnTo>
                  <a:pt x="164210" y="39370"/>
                </a:lnTo>
                <a:lnTo>
                  <a:pt x="162813" y="38100"/>
                </a:lnTo>
                <a:lnTo>
                  <a:pt x="160908" y="31750"/>
                </a:lnTo>
                <a:lnTo>
                  <a:pt x="161162" y="26670"/>
                </a:lnTo>
                <a:lnTo>
                  <a:pt x="161798" y="25400"/>
                </a:lnTo>
                <a:lnTo>
                  <a:pt x="162813" y="22860"/>
                </a:lnTo>
                <a:lnTo>
                  <a:pt x="163956" y="20320"/>
                </a:lnTo>
                <a:lnTo>
                  <a:pt x="165353" y="19050"/>
                </a:lnTo>
                <a:lnTo>
                  <a:pt x="167131" y="17779"/>
                </a:lnTo>
                <a:lnTo>
                  <a:pt x="169036" y="15239"/>
                </a:lnTo>
                <a:lnTo>
                  <a:pt x="170941" y="13970"/>
                </a:lnTo>
                <a:lnTo>
                  <a:pt x="173100" y="12700"/>
                </a:lnTo>
                <a:lnTo>
                  <a:pt x="175132" y="11429"/>
                </a:lnTo>
                <a:lnTo>
                  <a:pt x="203707" y="11429"/>
                </a:lnTo>
                <a:lnTo>
                  <a:pt x="202056" y="8889"/>
                </a:lnTo>
                <a:lnTo>
                  <a:pt x="199898" y="7620"/>
                </a:lnTo>
                <a:lnTo>
                  <a:pt x="196850" y="3810"/>
                </a:lnTo>
                <a:lnTo>
                  <a:pt x="193675" y="2539"/>
                </a:lnTo>
                <a:lnTo>
                  <a:pt x="190118" y="1270"/>
                </a:lnTo>
                <a:lnTo>
                  <a:pt x="186689" y="0"/>
                </a:lnTo>
                <a:close/>
              </a:path>
              <a:path w="244475" h="266700">
                <a:moveTo>
                  <a:pt x="203707" y="11429"/>
                </a:moveTo>
                <a:lnTo>
                  <a:pt x="185674" y="11429"/>
                </a:lnTo>
                <a:lnTo>
                  <a:pt x="189737" y="13970"/>
                </a:lnTo>
                <a:lnTo>
                  <a:pt x="195199" y="19050"/>
                </a:lnTo>
                <a:lnTo>
                  <a:pt x="196976" y="24129"/>
                </a:lnTo>
                <a:lnTo>
                  <a:pt x="196976" y="33020"/>
                </a:lnTo>
                <a:lnTo>
                  <a:pt x="195452" y="36829"/>
                </a:lnTo>
                <a:lnTo>
                  <a:pt x="192150" y="41910"/>
                </a:lnTo>
                <a:lnTo>
                  <a:pt x="187325" y="45720"/>
                </a:lnTo>
                <a:lnTo>
                  <a:pt x="182625" y="46989"/>
                </a:lnTo>
                <a:lnTo>
                  <a:pt x="201549" y="46989"/>
                </a:lnTo>
                <a:lnTo>
                  <a:pt x="203834" y="45720"/>
                </a:lnTo>
                <a:lnTo>
                  <a:pt x="206248" y="44450"/>
                </a:lnTo>
                <a:lnTo>
                  <a:pt x="208533" y="44450"/>
                </a:lnTo>
                <a:lnTo>
                  <a:pt x="210947" y="43179"/>
                </a:lnTo>
                <a:lnTo>
                  <a:pt x="239140" y="43179"/>
                </a:lnTo>
                <a:lnTo>
                  <a:pt x="236347" y="40639"/>
                </a:lnTo>
                <a:lnTo>
                  <a:pt x="233679" y="38100"/>
                </a:lnTo>
                <a:lnTo>
                  <a:pt x="231012" y="36829"/>
                </a:lnTo>
                <a:lnTo>
                  <a:pt x="203961" y="36829"/>
                </a:lnTo>
                <a:lnTo>
                  <a:pt x="205104" y="34289"/>
                </a:lnTo>
                <a:lnTo>
                  <a:pt x="205993" y="31750"/>
                </a:lnTo>
                <a:lnTo>
                  <a:pt x="207009" y="26670"/>
                </a:lnTo>
                <a:lnTo>
                  <a:pt x="207009" y="22860"/>
                </a:lnTo>
                <a:lnTo>
                  <a:pt x="206628" y="19050"/>
                </a:lnTo>
                <a:lnTo>
                  <a:pt x="205866" y="16510"/>
                </a:lnTo>
                <a:lnTo>
                  <a:pt x="204850" y="13970"/>
                </a:lnTo>
                <a:lnTo>
                  <a:pt x="203707" y="11429"/>
                </a:lnTo>
                <a:close/>
              </a:path>
              <a:path w="244475" h="266700">
                <a:moveTo>
                  <a:pt x="222630" y="33020"/>
                </a:moveTo>
                <a:lnTo>
                  <a:pt x="214375" y="33020"/>
                </a:lnTo>
                <a:lnTo>
                  <a:pt x="211708" y="34289"/>
                </a:lnTo>
                <a:lnTo>
                  <a:pt x="208914" y="34289"/>
                </a:lnTo>
                <a:lnTo>
                  <a:pt x="206501" y="35560"/>
                </a:lnTo>
                <a:lnTo>
                  <a:pt x="204215" y="36829"/>
                </a:lnTo>
                <a:lnTo>
                  <a:pt x="231012" y="36829"/>
                </a:lnTo>
                <a:lnTo>
                  <a:pt x="22263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56418" y="2690367"/>
            <a:ext cx="236524" cy="240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72013" y="2692145"/>
            <a:ext cx="246633" cy="238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86718" y="2695194"/>
            <a:ext cx="259715" cy="236220"/>
          </a:xfrm>
          <a:custGeom>
            <a:avLst/>
            <a:gdLst/>
            <a:ahLst/>
            <a:cxnLst/>
            <a:rect l="l" t="t" r="r" b="b"/>
            <a:pathLst>
              <a:path w="259715" h="236219">
                <a:moveTo>
                  <a:pt x="51429" y="168528"/>
                </a:moveTo>
                <a:lnTo>
                  <a:pt x="33020" y="168528"/>
                </a:lnTo>
                <a:lnTo>
                  <a:pt x="36322" y="169798"/>
                </a:lnTo>
                <a:lnTo>
                  <a:pt x="41655" y="175132"/>
                </a:lnTo>
                <a:lnTo>
                  <a:pt x="43306" y="178180"/>
                </a:lnTo>
                <a:lnTo>
                  <a:pt x="44069" y="181736"/>
                </a:lnTo>
                <a:lnTo>
                  <a:pt x="44957" y="185419"/>
                </a:lnTo>
                <a:lnTo>
                  <a:pt x="45204" y="188213"/>
                </a:lnTo>
                <a:lnTo>
                  <a:pt x="45302" y="191134"/>
                </a:lnTo>
                <a:lnTo>
                  <a:pt x="45084" y="199389"/>
                </a:lnTo>
                <a:lnTo>
                  <a:pt x="44703" y="204723"/>
                </a:lnTo>
                <a:lnTo>
                  <a:pt x="43798" y="210946"/>
                </a:lnTo>
                <a:lnTo>
                  <a:pt x="43052" y="216788"/>
                </a:lnTo>
                <a:lnTo>
                  <a:pt x="42036" y="223265"/>
                </a:lnTo>
                <a:lnTo>
                  <a:pt x="41021" y="230250"/>
                </a:lnTo>
                <a:lnTo>
                  <a:pt x="46481" y="235711"/>
                </a:lnTo>
                <a:lnTo>
                  <a:pt x="66991" y="215137"/>
                </a:lnTo>
                <a:lnTo>
                  <a:pt x="52577" y="215137"/>
                </a:lnTo>
                <a:lnTo>
                  <a:pt x="52324" y="214883"/>
                </a:lnTo>
                <a:lnTo>
                  <a:pt x="53212" y="209422"/>
                </a:lnTo>
                <a:lnTo>
                  <a:pt x="54101" y="204215"/>
                </a:lnTo>
                <a:lnTo>
                  <a:pt x="55372" y="194309"/>
                </a:lnTo>
                <a:lnTo>
                  <a:pt x="55543" y="191134"/>
                </a:lnTo>
                <a:lnTo>
                  <a:pt x="55459" y="184022"/>
                </a:lnTo>
                <a:lnTo>
                  <a:pt x="55372" y="181101"/>
                </a:lnTo>
                <a:lnTo>
                  <a:pt x="54736" y="177164"/>
                </a:lnTo>
                <a:lnTo>
                  <a:pt x="53466" y="173481"/>
                </a:lnTo>
                <a:lnTo>
                  <a:pt x="52324" y="169925"/>
                </a:lnTo>
                <a:lnTo>
                  <a:pt x="51429" y="168528"/>
                </a:lnTo>
                <a:close/>
              </a:path>
              <a:path w="259715" h="236219">
                <a:moveTo>
                  <a:pt x="79628" y="187451"/>
                </a:moveTo>
                <a:lnTo>
                  <a:pt x="59944" y="207136"/>
                </a:lnTo>
                <a:lnTo>
                  <a:pt x="56387" y="210946"/>
                </a:lnTo>
                <a:lnTo>
                  <a:pt x="52577" y="215137"/>
                </a:lnTo>
                <a:lnTo>
                  <a:pt x="66991" y="215137"/>
                </a:lnTo>
                <a:lnTo>
                  <a:pt x="87122" y="194944"/>
                </a:lnTo>
                <a:lnTo>
                  <a:pt x="79628" y="187451"/>
                </a:lnTo>
                <a:close/>
              </a:path>
              <a:path w="259715" h="236219">
                <a:moveTo>
                  <a:pt x="33400" y="156971"/>
                </a:moveTo>
                <a:lnTo>
                  <a:pt x="27431" y="157733"/>
                </a:lnTo>
                <a:lnTo>
                  <a:pt x="24383" y="158622"/>
                </a:lnTo>
                <a:lnTo>
                  <a:pt x="21335" y="160273"/>
                </a:lnTo>
                <a:lnTo>
                  <a:pt x="18414" y="161797"/>
                </a:lnTo>
                <a:lnTo>
                  <a:pt x="4317" y="177800"/>
                </a:lnTo>
                <a:lnTo>
                  <a:pt x="2285" y="181482"/>
                </a:lnTo>
                <a:lnTo>
                  <a:pt x="761" y="185038"/>
                </a:lnTo>
                <a:lnTo>
                  <a:pt x="0" y="188213"/>
                </a:lnTo>
                <a:lnTo>
                  <a:pt x="6857" y="195071"/>
                </a:lnTo>
                <a:lnTo>
                  <a:pt x="8381" y="191134"/>
                </a:lnTo>
                <a:lnTo>
                  <a:pt x="10032" y="187451"/>
                </a:lnTo>
                <a:lnTo>
                  <a:pt x="29463" y="168909"/>
                </a:lnTo>
                <a:lnTo>
                  <a:pt x="33020" y="168528"/>
                </a:lnTo>
                <a:lnTo>
                  <a:pt x="51429" y="168528"/>
                </a:lnTo>
                <a:lnTo>
                  <a:pt x="50291" y="166750"/>
                </a:lnTo>
                <a:lnTo>
                  <a:pt x="44957" y="161416"/>
                </a:lnTo>
                <a:lnTo>
                  <a:pt x="42163" y="159511"/>
                </a:lnTo>
                <a:lnTo>
                  <a:pt x="39242" y="158495"/>
                </a:lnTo>
                <a:lnTo>
                  <a:pt x="36449" y="157352"/>
                </a:lnTo>
                <a:lnTo>
                  <a:pt x="33400" y="156971"/>
                </a:lnTo>
                <a:close/>
              </a:path>
              <a:path w="259715" h="236219">
                <a:moveTo>
                  <a:pt x="90931" y="98932"/>
                </a:moveTo>
                <a:lnTo>
                  <a:pt x="86740" y="99440"/>
                </a:lnTo>
                <a:lnTo>
                  <a:pt x="78358" y="102488"/>
                </a:lnTo>
                <a:lnTo>
                  <a:pt x="74422" y="105155"/>
                </a:lnTo>
                <a:lnTo>
                  <a:pt x="70738" y="108838"/>
                </a:lnTo>
                <a:lnTo>
                  <a:pt x="67055" y="112394"/>
                </a:lnTo>
                <a:lnTo>
                  <a:pt x="64515" y="116331"/>
                </a:lnTo>
                <a:lnTo>
                  <a:pt x="61467" y="124713"/>
                </a:lnTo>
                <a:lnTo>
                  <a:pt x="61021" y="128396"/>
                </a:lnTo>
                <a:lnTo>
                  <a:pt x="61038" y="129793"/>
                </a:lnTo>
                <a:lnTo>
                  <a:pt x="81787" y="164845"/>
                </a:lnTo>
                <a:lnTo>
                  <a:pt x="102997" y="171322"/>
                </a:lnTo>
                <a:lnTo>
                  <a:pt x="107314" y="170814"/>
                </a:lnTo>
                <a:lnTo>
                  <a:pt x="115697" y="167766"/>
                </a:lnTo>
                <a:lnTo>
                  <a:pt x="119633" y="165100"/>
                </a:lnTo>
                <a:lnTo>
                  <a:pt x="124459" y="160273"/>
                </a:lnTo>
                <a:lnTo>
                  <a:pt x="103631" y="160273"/>
                </a:lnTo>
                <a:lnTo>
                  <a:pt x="100710" y="159765"/>
                </a:lnTo>
                <a:lnTo>
                  <a:pt x="97789" y="159384"/>
                </a:lnTo>
                <a:lnTo>
                  <a:pt x="94869" y="158368"/>
                </a:lnTo>
                <a:lnTo>
                  <a:pt x="91694" y="156590"/>
                </a:lnTo>
                <a:lnTo>
                  <a:pt x="88646" y="154939"/>
                </a:lnTo>
                <a:lnTo>
                  <a:pt x="71931" y="128904"/>
                </a:lnTo>
                <a:lnTo>
                  <a:pt x="72043" y="126745"/>
                </a:lnTo>
                <a:lnTo>
                  <a:pt x="90424" y="109981"/>
                </a:lnTo>
                <a:lnTo>
                  <a:pt x="117728" y="109981"/>
                </a:lnTo>
                <a:lnTo>
                  <a:pt x="116204" y="108457"/>
                </a:lnTo>
                <a:lnTo>
                  <a:pt x="95250" y="99313"/>
                </a:lnTo>
                <a:lnTo>
                  <a:pt x="90931" y="98932"/>
                </a:lnTo>
                <a:close/>
              </a:path>
              <a:path w="259715" h="236219">
                <a:moveTo>
                  <a:pt x="117728" y="109981"/>
                </a:moveTo>
                <a:lnTo>
                  <a:pt x="90424" y="109981"/>
                </a:lnTo>
                <a:lnTo>
                  <a:pt x="93345" y="110489"/>
                </a:lnTo>
                <a:lnTo>
                  <a:pt x="96265" y="110870"/>
                </a:lnTo>
                <a:lnTo>
                  <a:pt x="99186" y="111886"/>
                </a:lnTo>
                <a:lnTo>
                  <a:pt x="102361" y="113664"/>
                </a:lnTo>
                <a:lnTo>
                  <a:pt x="105409" y="115315"/>
                </a:lnTo>
                <a:lnTo>
                  <a:pt x="108457" y="117728"/>
                </a:lnTo>
                <a:lnTo>
                  <a:pt x="114426" y="123697"/>
                </a:lnTo>
                <a:lnTo>
                  <a:pt x="116839" y="126745"/>
                </a:lnTo>
                <a:lnTo>
                  <a:pt x="118490" y="129793"/>
                </a:lnTo>
                <a:lnTo>
                  <a:pt x="120269" y="132841"/>
                </a:lnTo>
                <a:lnTo>
                  <a:pt x="121411" y="135889"/>
                </a:lnTo>
                <a:lnTo>
                  <a:pt x="122124" y="141350"/>
                </a:lnTo>
                <a:lnTo>
                  <a:pt x="122161" y="141858"/>
                </a:lnTo>
                <a:lnTo>
                  <a:pt x="121920" y="144398"/>
                </a:lnTo>
                <a:lnTo>
                  <a:pt x="103631" y="160273"/>
                </a:lnTo>
                <a:lnTo>
                  <a:pt x="124459" y="160273"/>
                </a:lnTo>
                <a:lnTo>
                  <a:pt x="133019" y="141858"/>
                </a:lnTo>
                <a:lnTo>
                  <a:pt x="133017" y="140461"/>
                </a:lnTo>
                <a:lnTo>
                  <a:pt x="132333" y="132714"/>
                </a:lnTo>
                <a:lnTo>
                  <a:pt x="131063" y="128396"/>
                </a:lnTo>
                <a:lnTo>
                  <a:pt x="128777" y="124205"/>
                </a:lnTo>
                <a:lnTo>
                  <a:pt x="126619" y="119887"/>
                </a:lnTo>
                <a:lnTo>
                  <a:pt x="123698" y="115950"/>
                </a:lnTo>
                <a:lnTo>
                  <a:pt x="117728" y="109981"/>
                </a:lnTo>
                <a:close/>
              </a:path>
              <a:path w="259715" h="236219">
                <a:moveTo>
                  <a:pt x="146862" y="68833"/>
                </a:moveTo>
                <a:lnTo>
                  <a:pt x="130555" y="68833"/>
                </a:lnTo>
                <a:lnTo>
                  <a:pt x="164337" y="102615"/>
                </a:lnTo>
                <a:lnTo>
                  <a:pt x="147574" y="119379"/>
                </a:lnTo>
                <a:lnTo>
                  <a:pt x="155194" y="127000"/>
                </a:lnTo>
                <a:lnTo>
                  <a:pt x="187705" y="94487"/>
                </a:lnTo>
                <a:lnTo>
                  <a:pt x="172592" y="94487"/>
                </a:lnTo>
                <a:lnTo>
                  <a:pt x="146862" y="68833"/>
                </a:lnTo>
                <a:close/>
              </a:path>
              <a:path w="259715" h="236219">
                <a:moveTo>
                  <a:pt x="186308" y="80771"/>
                </a:moveTo>
                <a:lnTo>
                  <a:pt x="172592" y="94487"/>
                </a:lnTo>
                <a:lnTo>
                  <a:pt x="187705" y="94487"/>
                </a:lnTo>
                <a:lnTo>
                  <a:pt x="193928" y="88264"/>
                </a:lnTo>
                <a:lnTo>
                  <a:pt x="186308" y="80771"/>
                </a:lnTo>
                <a:close/>
              </a:path>
              <a:path w="259715" h="236219">
                <a:moveTo>
                  <a:pt x="130048" y="52069"/>
                </a:moveTo>
                <a:lnTo>
                  <a:pt x="123062" y="59054"/>
                </a:lnTo>
                <a:lnTo>
                  <a:pt x="109981" y="86232"/>
                </a:lnTo>
                <a:lnTo>
                  <a:pt x="117601" y="93852"/>
                </a:lnTo>
                <a:lnTo>
                  <a:pt x="130555" y="68833"/>
                </a:lnTo>
                <a:lnTo>
                  <a:pt x="146862" y="68833"/>
                </a:lnTo>
                <a:lnTo>
                  <a:pt x="130048" y="52069"/>
                </a:lnTo>
                <a:close/>
              </a:path>
              <a:path w="259715" h="236219">
                <a:moveTo>
                  <a:pt x="182117" y="0"/>
                </a:moveTo>
                <a:lnTo>
                  <a:pt x="173354" y="8762"/>
                </a:lnTo>
                <a:lnTo>
                  <a:pt x="196596" y="73532"/>
                </a:lnTo>
                <a:lnTo>
                  <a:pt x="202564" y="79501"/>
                </a:lnTo>
                <a:lnTo>
                  <a:pt x="218765" y="63372"/>
                </a:lnTo>
                <a:lnTo>
                  <a:pt x="205104" y="63372"/>
                </a:lnTo>
                <a:lnTo>
                  <a:pt x="182117" y="0"/>
                </a:lnTo>
                <a:close/>
              </a:path>
              <a:path w="259715" h="236219">
                <a:moveTo>
                  <a:pt x="247598" y="50926"/>
                </a:moveTo>
                <a:lnTo>
                  <a:pt x="231266" y="50926"/>
                </a:lnTo>
                <a:lnTo>
                  <a:pt x="251586" y="71246"/>
                </a:lnTo>
                <a:lnTo>
                  <a:pt x="259714" y="63118"/>
                </a:lnTo>
                <a:lnTo>
                  <a:pt x="247598" y="50926"/>
                </a:lnTo>
                <a:close/>
              </a:path>
              <a:path w="259715" h="236219">
                <a:moveTo>
                  <a:pt x="216407" y="19684"/>
                </a:moveTo>
                <a:lnTo>
                  <a:pt x="208279" y="27939"/>
                </a:lnTo>
                <a:lnTo>
                  <a:pt x="224281" y="43814"/>
                </a:lnTo>
                <a:lnTo>
                  <a:pt x="212725" y="55371"/>
                </a:lnTo>
                <a:lnTo>
                  <a:pt x="205104" y="63372"/>
                </a:lnTo>
                <a:lnTo>
                  <a:pt x="218765" y="63372"/>
                </a:lnTo>
                <a:lnTo>
                  <a:pt x="231266" y="50926"/>
                </a:lnTo>
                <a:lnTo>
                  <a:pt x="247598" y="50926"/>
                </a:lnTo>
                <a:lnTo>
                  <a:pt x="239395" y="42671"/>
                </a:lnTo>
                <a:lnTo>
                  <a:pt x="246466" y="35686"/>
                </a:lnTo>
                <a:lnTo>
                  <a:pt x="232409" y="35686"/>
                </a:lnTo>
                <a:lnTo>
                  <a:pt x="216407" y="19684"/>
                </a:lnTo>
                <a:close/>
              </a:path>
              <a:path w="259715" h="236219">
                <a:moveTo>
                  <a:pt x="242697" y="25400"/>
                </a:moveTo>
                <a:lnTo>
                  <a:pt x="232409" y="35686"/>
                </a:lnTo>
                <a:lnTo>
                  <a:pt x="246466" y="35686"/>
                </a:lnTo>
                <a:lnTo>
                  <a:pt x="249808" y="32384"/>
                </a:lnTo>
                <a:lnTo>
                  <a:pt x="24269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01043" y="2664967"/>
            <a:ext cx="238760" cy="266700"/>
          </a:xfrm>
          <a:custGeom>
            <a:avLst/>
            <a:gdLst/>
            <a:ahLst/>
            <a:cxnLst/>
            <a:rect l="l" t="t" r="r" b="b"/>
            <a:pathLst>
              <a:path w="238759" h="266700">
                <a:moveTo>
                  <a:pt x="51689" y="200660"/>
                </a:moveTo>
                <a:lnTo>
                  <a:pt x="33147" y="200660"/>
                </a:lnTo>
                <a:lnTo>
                  <a:pt x="36449" y="201929"/>
                </a:lnTo>
                <a:lnTo>
                  <a:pt x="41782" y="207010"/>
                </a:lnTo>
                <a:lnTo>
                  <a:pt x="43306" y="209550"/>
                </a:lnTo>
                <a:lnTo>
                  <a:pt x="45084" y="217170"/>
                </a:lnTo>
                <a:lnTo>
                  <a:pt x="45338" y="219710"/>
                </a:lnTo>
                <a:lnTo>
                  <a:pt x="45338" y="226060"/>
                </a:lnTo>
                <a:lnTo>
                  <a:pt x="41148" y="261620"/>
                </a:lnTo>
                <a:lnTo>
                  <a:pt x="46481" y="266700"/>
                </a:lnTo>
                <a:lnTo>
                  <a:pt x="67523" y="246379"/>
                </a:lnTo>
                <a:lnTo>
                  <a:pt x="52450" y="246379"/>
                </a:lnTo>
                <a:lnTo>
                  <a:pt x="53339" y="241300"/>
                </a:lnTo>
                <a:lnTo>
                  <a:pt x="54863" y="231139"/>
                </a:lnTo>
                <a:lnTo>
                  <a:pt x="55499" y="226060"/>
                </a:lnTo>
                <a:lnTo>
                  <a:pt x="55689" y="222250"/>
                </a:lnTo>
                <a:lnTo>
                  <a:pt x="55625" y="217170"/>
                </a:lnTo>
                <a:lnTo>
                  <a:pt x="55499" y="213360"/>
                </a:lnTo>
                <a:lnTo>
                  <a:pt x="54736" y="208279"/>
                </a:lnTo>
                <a:lnTo>
                  <a:pt x="53594" y="205739"/>
                </a:lnTo>
                <a:lnTo>
                  <a:pt x="52324" y="201929"/>
                </a:lnTo>
                <a:lnTo>
                  <a:pt x="51689" y="200660"/>
                </a:lnTo>
                <a:close/>
              </a:path>
              <a:path w="238759" h="266700">
                <a:moveTo>
                  <a:pt x="79628" y="219710"/>
                </a:moveTo>
                <a:lnTo>
                  <a:pt x="63246" y="236220"/>
                </a:lnTo>
                <a:lnTo>
                  <a:pt x="59944" y="238760"/>
                </a:lnTo>
                <a:lnTo>
                  <a:pt x="56387" y="242570"/>
                </a:lnTo>
                <a:lnTo>
                  <a:pt x="52577" y="246379"/>
                </a:lnTo>
                <a:lnTo>
                  <a:pt x="67523" y="246379"/>
                </a:lnTo>
                <a:lnTo>
                  <a:pt x="87249" y="227329"/>
                </a:lnTo>
                <a:lnTo>
                  <a:pt x="79628" y="219710"/>
                </a:lnTo>
                <a:close/>
              </a:path>
              <a:path w="238759" h="266700">
                <a:moveTo>
                  <a:pt x="36449" y="189229"/>
                </a:moveTo>
                <a:lnTo>
                  <a:pt x="27431" y="189229"/>
                </a:lnTo>
                <a:lnTo>
                  <a:pt x="24510" y="190500"/>
                </a:lnTo>
                <a:lnTo>
                  <a:pt x="18414" y="193039"/>
                </a:lnTo>
                <a:lnTo>
                  <a:pt x="0" y="219710"/>
                </a:lnTo>
                <a:lnTo>
                  <a:pt x="6984" y="227329"/>
                </a:lnTo>
                <a:lnTo>
                  <a:pt x="8508" y="222250"/>
                </a:lnTo>
                <a:lnTo>
                  <a:pt x="10159" y="219710"/>
                </a:lnTo>
                <a:lnTo>
                  <a:pt x="13715" y="212089"/>
                </a:lnTo>
                <a:lnTo>
                  <a:pt x="16001" y="209550"/>
                </a:lnTo>
                <a:lnTo>
                  <a:pt x="18669" y="207010"/>
                </a:lnTo>
                <a:lnTo>
                  <a:pt x="22351" y="203200"/>
                </a:lnTo>
                <a:lnTo>
                  <a:pt x="26034" y="200660"/>
                </a:lnTo>
                <a:lnTo>
                  <a:pt x="51689" y="200660"/>
                </a:lnTo>
                <a:lnTo>
                  <a:pt x="50419" y="198120"/>
                </a:lnTo>
                <a:lnTo>
                  <a:pt x="47625" y="195579"/>
                </a:lnTo>
                <a:lnTo>
                  <a:pt x="45084" y="193039"/>
                </a:lnTo>
                <a:lnTo>
                  <a:pt x="42290" y="191770"/>
                </a:lnTo>
                <a:lnTo>
                  <a:pt x="36449" y="189229"/>
                </a:lnTo>
                <a:close/>
              </a:path>
              <a:path w="238759" h="266700">
                <a:moveTo>
                  <a:pt x="91058" y="130810"/>
                </a:moveTo>
                <a:lnTo>
                  <a:pt x="86740" y="130810"/>
                </a:lnTo>
                <a:lnTo>
                  <a:pt x="78358" y="134620"/>
                </a:lnTo>
                <a:lnTo>
                  <a:pt x="61086" y="161289"/>
                </a:lnTo>
                <a:lnTo>
                  <a:pt x="61849" y="168910"/>
                </a:lnTo>
                <a:lnTo>
                  <a:pt x="77977" y="193039"/>
                </a:lnTo>
                <a:lnTo>
                  <a:pt x="81914" y="196850"/>
                </a:lnTo>
                <a:lnTo>
                  <a:pt x="86105" y="199389"/>
                </a:lnTo>
                <a:lnTo>
                  <a:pt x="98805" y="203200"/>
                </a:lnTo>
                <a:lnTo>
                  <a:pt x="103124" y="203200"/>
                </a:lnTo>
                <a:lnTo>
                  <a:pt x="115824" y="199389"/>
                </a:lnTo>
                <a:lnTo>
                  <a:pt x="119760" y="196850"/>
                </a:lnTo>
                <a:lnTo>
                  <a:pt x="123444" y="193039"/>
                </a:lnTo>
                <a:lnTo>
                  <a:pt x="124629" y="191770"/>
                </a:lnTo>
                <a:lnTo>
                  <a:pt x="103631" y="191770"/>
                </a:lnTo>
                <a:lnTo>
                  <a:pt x="97916" y="190500"/>
                </a:lnTo>
                <a:lnTo>
                  <a:pt x="94869" y="190500"/>
                </a:lnTo>
                <a:lnTo>
                  <a:pt x="91821" y="187960"/>
                </a:lnTo>
                <a:lnTo>
                  <a:pt x="88773" y="186689"/>
                </a:lnTo>
                <a:lnTo>
                  <a:pt x="82676" y="181610"/>
                </a:lnTo>
                <a:lnTo>
                  <a:pt x="79755" y="177800"/>
                </a:lnTo>
                <a:lnTo>
                  <a:pt x="77342" y="175260"/>
                </a:lnTo>
                <a:lnTo>
                  <a:pt x="75564" y="172720"/>
                </a:lnTo>
                <a:lnTo>
                  <a:pt x="73913" y="168910"/>
                </a:lnTo>
                <a:lnTo>
                  <a:pt x="72771" y="166370"/>
                </a:lnTo>
                <a:lnTo>
                  <a:pt x="72008" y="160020"/>
                </a:lnTo>
                <a:lnTo>
                  <a:pt x="72262" y="157479"/>
                </a:lnTo>
                <a:lnTo>
                  <a:pt x="73151" y="154939"/>
                </a:lnTo>
                <a:lnTo>
                  <a:pt x="73913" y="152400"/>
                </a:lnTo>
                <a:lnTo>
                  <a:pt x="75564" y="149860"/>
                </a:lnTo>
                <a:lnTo>
                  <a:pt x="79882" y="144779"/>
                </a:lnTo>
                <a:lnTo>
                  <a:pt x="82423" y="143510"/>
                </a:lnTo>
                <a:lnTo>
                  <a:pt x="87756" y="142239"/>
                </a:lnTo>
                <a:lnTo>
                  <a:pt x="118871" y="142239"/>
                </a:lnTo>
                <a:lnTo>
                  <a:pt x="116331" y="139700"/>
                </a:lnTo>
                <a:lnTo>
                  <a:pt x="112395" y="137160"/>
                </a:lnTo>
                <a:lnTo>
                  <a:pt x="108076" y="134620"/>
                </a:lnTo>
                <a:lnTo>
                  <a:pt x="99695" y="132079"/>
                </a:lnTo>
                <a:lnTo>
                  <a:pt x="91058" y="130810"/>
                </a:lnTo>
                <a:close/>
              </a:path>
              <a:path w="238759" h="266700">
                <a:moveTo>
                  <a:pt x="118871" y="142239"/>
                </a:moveTo>
                <a:lnTo>
                  <a:pt x="96265" y="142239"/>
                </a:lnTo>
                <a:lnTo>
                  <a:pt x="99313" y="143510"/>
                </a:lnTo>
                <a:lnTo>
                  <a:pt x="102361" y="146050"/>
                </a:lnTo>
                <a:lnTo>
                  <a:pt x="105536" y="147320"/>
                </a:lnTo>
                <a:lnTo>
                  <a:pt x="108584" y="149860"/>
                </a:lnTo>
                <a:lnTo>
                  <a:pt x="111505" y="152400"/>
                </a:lnTo>
                <a:lnTo>
                  <a:pt x="114553" y="154939"/>
                </a:lnTo>
                <a:lnTo>
                  <a:pt x="122174" y="175260"/>
                </a:lnTo>
                <a:lnTo>
                  <a:pt x="122047" y="176529"/>
                </a:lnTo>
                <a:lnTo>
                  <a:pt x="120269" y="181610"/>
                </a:lnTo>
                <a:lnTo>
                  <a:pt x="118745" y="184150"/>
                </a:lnTo>
                <a:lnTo>
                  <a:pt x="114300" y="187960"/>
                </a:lnTo>
                <a:lnTo>
                  <a:pt x="111886" y="190500"/>
                </a:lnTo>
                <a:lnTo>
                  <a:pt x="109220" y="190500"/>
                </a:lnTo>
                <a:lnTo>
                  <a:pt x="106425" y="191770"/>
                </a:lnTo>
                <a:lnTo>
                  <a:pt x="124629" y="191770"/>
                </a:lnTo>
                <a:lnTo>
                  <a:pt x="127000" y="189229"/>
                </a:lnTo>
                <a:lnTo>
                  <a:pt x="129666" y="185420"/>
                </a:lnTo>
                <a:lnTo>
                  <a:pt x="131063" y="181610"/>
                </a:lnTo>
                <a:lnTo>
                  <a:pt x="132587" y="177800"/>
                </a:lnTo>
                <a:lnTo>
                  <a:pt x="133096" y="172720"/>
                </a:lnTo>
                <a:lnTo>
                  <a:pt x="132333" y="165100"/>
                </a:lnTo>
                <a:lnTo>
                  <a:pt x="131063" y="160020"/>
                </a:lnTo>
                <a:lnTo>
                  <a:pt x="128904" y="156210"/>
                </a:lnTo>
                <a:lnTo>
                  <a:pt x="126746" y="151129"/>
                </a:lnTo>
                <a:lnTo>
                  <a:pt x="123825" y="147320"/>
                </a:lnTo>
                <a:lnTo>
                  <a:pt x="120141" y="143510"/>
                </a:lnTo>
                <a:lnTo>
                  <a:pt x="118871" y="142239"/>
                </a:lnTo>
                <a:close/>
              </a:path>
              <a:path w="238759" h="266700">
                <a:moveTo>
                  <a:pt x="146885" y="100329"/>
                </a:moveTo>
                <a:lnTo>
                  <a:pt x="130682" y="100329"/>
                </a:lnTo>
                <a:lnTo>
                  <a:pt x="164464" y="134620"/>
                </a:lnTo>
                <a:lnTo>
                  <a:pt x="147700" y="151129"/>
                </a:lnTo>
                <a:lnTo>
                  <a:pt x="155194" y="158750"/>
                </a:lnTo>
                <a:lnTo>
                  <a:pt x="188764" y="125729"/>
                </a:lnTo>
                <a:lnTo>
                  <a:pt x="172592" y="125729"/>
                </a:lnTo>
                <a:lnTo>
                  <a:pt x="146885" y="100329"/>
                </a:lnTo>
                <a:close/>
              </a:path>
              <a:path w="238759" h="266700">
                <a:moveTo>
                  <a:pt x="130175" y="83820"/>
                </a:moveTo>
                <a:lnTo>
                  <a:pt x="123189" y="91439"/>
                </a:lnTo>
                <a:lnTo>
                  <a:pt x="110108" y="118110"/>
                </a:lnTo>
                <a:lnTo>
                  <a:pt x="117601" y="125729"/>
                </a:lnTo>
                <a:lnTo>
                  <a:pt x="130682" y="100329"/>
                </a:lnTo>
                <a:lnTo>
                  <a:pt x="146885" y="100329"/>
                </a:lnTo>
                <a:lnTo>
                  <a:pt x="130175" y="83820"/>
                </a:lnTo>
                <a:close/>
              </a:path>
              <a:path w="238759" h="266700">
                <a:moveTo>
                  <a:pt x="186435" y="113029"/>
                </a:moveTo>
                <a:lnTo>
                  <a:pt x="172592" y="125729"/>
                </a:lnTo>
                <a:lnTo>
                  <a:pt x="188764" y="125729"/>
                </a:lnTo>
                <a:lnTo>
                  <a:pt x="193928" y="120650"/>
                </a:lnTo>
                <a:lnTo>
                  <a:pt x="186435" y="113029"/>
                </a:lnTo>
                <a:close/>
              </a:path>
              <a:path w="238759" h="266700">
                <a:moveTo>
                  <a:pt x="176022" y="0"/>
                </a:moveTo>
                <a:lnTo>
                  <a:pt x="173989" y="0"/>
                </a:lnTo>
                <a:lnTo>
                  <a:pt x="171830" y="1270"/>
                </a:lnTo>
                <a:lnTo>
                  <a:pt x="167004" y="3810"/>
                </a:lnTo>
                <a:lnTo>
                  <a:pt x="164464" y="6350"/>
                </a:lnTo>
                <a:lnTo>
                  <a:pt x="161798" y="8889"/>
                </a:lnTo>
                <a:lnTo>
                  <a:pt x="158496" y="11429"/>
                </a:lnTo>
                <a:lnTo>
                  <a:pt x="156082" y="15239"/>
                </a:lnTo>
                <a:lnTo>
                  <a:pt x="150960" y="36829"/>
                </a:lnTo>
                <a:lnTo>
                  <a:pt x="151129" y="39370"/>
                </a:lnTo>
                <a:lnTo>
                  <a:pt x="152907" y="46989"/>
                </a:lnTo>
                <a:lnTo>
                  <a:pt x="154304" y="52070"/>
                </a:lnTo>
                <a:lnTo>
                  <a:pt x="158114" y="59689"/>
                </a:lnTo>
                <a:lnTo>
                  <a:pt x="160527" y="64770"/>
                </a:lnTo>
                <a:lnTo>
                  <a:pt x="193039" y="93979"/>
                </a:lnTo>
                <a:lnTo>
                  <a:pt x="197865" y="96520"/>
                </a:lnTo>
                <a:lnTo>
                  <a:pt x="207390" y="97789"/>
                </a:lnTo>
                <a:lnTo>
                  <a:pt x="211835" y="97789"/>
                </a:lnTo>
                <a:lnTo>
                  <a:pt x="216280" y="95250"/>
                </a:lnTo>
                <a:lnTo>
                  <a:pt x="220599" y="93979"/>
                </a:lnTo>
                <a:lnTo>
                  <a:pt x="224662" y="91439"/>
                </a:lnTo>
                <a:lnTo>
                  <a:pt x="228346" y="88900"/>
                </a:lnTo>
                <a:lnTo>
                  <a:pt x="230631" y="86360"/>
                </a:lnTo>
                <a:lnTo>
                  <a:pt x="208025" y="86360"/>
                </a:lnTo>
                <a:lnTo>
                  <a:pt x="201167" y="85089"/>
                </a:lnTo>
                <a:lnTo>
                  <a:pt x="197484" y="83820"/>
                </a:lnTo>
                <a:lnTo>
                  <a:pt x="193675" y="81279"/>
                </a:lnTo>
                <a:lnTo>
                  <a:pt x="189737" y="78739"/>
                </a:lnTo>
                <a:lnTo>
                  <a:pt x="185674" y="74929"/>
                </a:lnTo>
                <a:lnTo>
                  <a:pt x="181482" y="71120"/>
                </a:lnTo>
                <a:lnTo>
                  <a:pt x="182372" y="67310"/>
                </a:lnTo>
                <a:lnTo>
                  <a:pt x="183641" y="64770"/>
                </a:lnTo>
                <a:lnTo>
                  <a:pt x="184234" y="63500"/>
                </a:lnTo>
                <a:lnTo>
                  <a:pt x="174244" y="63500"/>
                </a:lnTo>
                <a:lnTo>
                  <a:pt x="170306" y="58420"/>
                </a:lnTo>
                <a:lnTo>
                  <a:pt x="167258" y="53339"/>
                </a:lnTo>
                <a:lnTo>
                  <a:pt x="165226" y="48260"/>
                </a:lnTo>
                <a:lnTo>
                  <a:pt x="163322" y="44450"/>
                </a:lnTo>
                <a:lnTo>
                  <a:pt x="162178" y="39370"/>
                </a:lnTo>
                <a:lnTo>
                  <a:pt x="162051" y="35560"/>
                </a:lnTo>
                <a:lnTo>
                  <a:pt x="161798" y="31750"/>
                </a:lnTo>
                <a:lnTo>
                  <a:pt x="162305" y="27939"/>
                </a:lnTo>
                <a:lnTo>
                  <a:pt x="163702" y="24129"/>
                </a:lnTo>
                <a:lnTo>
                  <a:pt x="164973" y="20320"/>
                </a:lnTo>
                <a:lnTo>
                  <a:pt x="166877" y="17779"/>
                </a:lnTo>
                <a:lnTo>
                  <a:pt x="171576" y="12700"/>
                </a:lnTo>
                <a:lnTo>
                  <a:pt x="173862" y="11429"/>
                </a:lnTo>
                <a:lnTo>
                  <a:pt x="178688" y="8889"/>
                </a:lnTo>
                <a:lnTo>
                  <a:pt x="180848" y="7620"/>
                </a:lnTo>
                <a:lnTo>
                  <a:pt x="182752" y="6350"/>
                </a:lnTo>
                <a:lnTo>
                  <a:pt x="176022" y="0"/>
                </a:lnTo>
                <a:close/>
              </a:path>
              <a:path w="238759" h="266700">
                <a:moveTo>
                  <a:pt x="229637" y="45720"/>
                </a:moveTo>
                <a:lnTo>
                  <a:pt x="209423" y="45720"/>
                </a:lnTo>
                <a:lnTo>
                  <a:pt x="211962" y="46989"/>
                </a:lnTo>
                <a:lnTo>
                  <a:pt x="214375" y="48260"/>
                </a:lnTo>
                <a:lnTo>
                  <a:pt x="227329" y="69850"/>
                </a:lnTo>
                <a:lnTo>
                  <a:pt x="226822" y="72389"/>
                </a:lnTo>
                <a:lnTo>
                  <a:pt x="225932" y="74929"/>
                </a:lnTo>
                <a:lnTo>
                  <a:pt x="224916" y="77470"/>
                </a:lnTo>
                <a:lnTo>
                  <a:pt x="223520" y="78739"/>
                </a:lnTo>
                <a:lnTo>
                  <a:pt x="221741" y="81279"/>
                </a:lnTo>
                <a:lnTo>
                  <a:pt x="219455" y="82550"/>
                </a:lnTo>
                <a:lnTo>
                  <a:pt x="216915" y="85089"/>
                </a:lnTo>
                <a:lnTo>
                  <a:pt x="213995" y="85089"/>
                </a:lnTo>
                <a:lnTo>
                  <a:pt x="211200" y="86360"/>
                </a:lnTo>
                <a:lnTo>
                  <a:pt x="230631" y="86360"/>
                </a:lnTo>
                <a:lnTo>
                  <a:pt x="238251" y="69850"/>
                </a:lnTo>
                <a:lnTo>
                  <a:pt x="237998" y="62229"/>
                </a:lnTo>
                <a:lnTo>
                  <a:pt x="236981" y="57150"/>
                </a:lnTo>
                <a:lnTo>
                  <a:pt x="233425" y="49529"/>
                </a:lnTo>
                <a:lnTo>
                  <a:pt x="230758" y="46989"/>
                </a:lnTo>
                <a:lnTo>
                  <a:pt x="229637" y="45720"/>
                </a:lnTo>
                <a:close/>
              </a:path>
              <a:path w="238759" h="266700">
                <a:moveTo>
                  <a:pt x="213232" y="34289"/>
                </a:moveTo>
                <a:lnTo>
                  <a:pt x="202310" y="34289"/>
                </a:lnTo>
                <a:lnTo>
                  <a:pt x="198627" y="35560"/>
                </a:lnTo>
                <a:lnTo>
                  <a:pt x="191515" y="38100"/>
                </a:lnTo>
                <a:lnTo>
                  <a:pt x="188213" y="40639"/>
                </a:lnTo>
                <a:lnTo>
                  <a:pt x="185165" y="44450"/>
                </a:lnTo>
                <a:lnTo>
                  <a:pt x="182625" y="46989"/>
                </a:lnTo>
                <a:lnTo>
                  <a:pt x="180466" y="49529"/>
                </a:lnTo>
                <a:lnTo>
                  <a:pt x="178688" y="53339"/>
                </a:lnTo>
                <a:lnTo>
                  <a:pt x="176783" y="55879"/>
                </a:lnTo>
                <a:lnTo>
                  <a:pt x="175386" y="59689"/>
                </a:lnTo>
                <a:lnTo>
                  <a:pt x="174498" y="63500"/>
                </a:lnTo>
                <a:lnTo>
                  <a:pt x="184234" y="63500"/>
                </a:lnTo>
                <a:lnTo>
                  <a:pt x="185420" y="60960"/>
                </a:lnTo>
                <a:lnTo>
                  <a:pt x="187071" y="57150"/>
                </a:lnTo>
                <a:lnTo>
                  <a:pt x="193548" y="49529"/>
                </a:lnTo>
                <a:lnTo>
                  <a:pt x="195579" y="48260"/>
                </a:lnTo>
                <a:lnTo>
                  <a:pt x="199898" y="45720"/>
                </a:lnTo>
                <a:lnTo>
                  <a:pt x="229637" y="45720"/>
                </a:lnTo>
                <a:lnTo>
                  <a:pt x="224027" y="39370"/>
                </a:lnTo>
                <a:lnTo>
                  <a:pt x="220599" y="36829"/>
                </a:lnTo>
                <a:lnTo>
                  <a:pt x="213232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17401" y="2670301"/>
            <a:ext cx="238125" cy="260350"/>
          </a:xfrm>
          <a:custGeom>
            <a:avLst/>
            <a:gdLst/>
            <a:ahLst/>
            <a:cxnLst/>
            <a:rect l="l" t="t" r="r" b="b"/>
            <a:pathLst>
              <a:path w="238125" h="260350">
                <a:moveTo>
                  <a:pt x="51689" y="194310"/>
                </a:moveTo>
                <a:lnTo>
                  <a:pt x="33147" y="194310"/>
                </a:lnTo>
                <a:lnTo>
                  <a:pt x="36449" y="195579"/>
                </a:lnTo>
                <a:lnTo>
                  <a:pt x="41782" y="200660"/>
                </a:lnTo>
                <a:lnTo>
                  <a:pt x="43306" y="203200"/>
                </a:lnTo>
                <a:lnTo>
                  <a:pt x="45084" y="210820"/>
                </a:lnTo>
                <a:lnTo>
                  <a:pt x="45339" y="213360"/>
                </a:lnTo>
                <a:lnTo>
                  <a:pt x="45339" y="219710"/>
                </a:lnTo>
                <a:lnTo>
                  <a:pt x="41148" y="255270"/>
                </a:lnTo>
                <a:lnTo>
                  <a:pt x="46481" y="260350"/>
                </a:lnTo>
                <a:lnTo>
                  <a:pt x="67523" y="240029"/>
                </a:lnTo>
                <a:lnTo>
                  <a:pt x="52450" y="240029"/>
                </a:lnTo>
                <a:lnTo>
                  <a:pt x="53340" y="234950"/>
                </a:lnTo>
                <a:lnTo>
                  <a:pt x="54864" y="224789"/>
                </a:lnTo>
                <a:lnTo>
                  <a:pt x="55499" y="219710"/>
                </a:lnTo>
                <a:lnTo>
                  <a:pt x="55689" y="215900"/>
                </a:lnTo>
                <a:lnTo>
                  <a:pt x="55607" y="209550"/>
                </a:lnTo>
                <a:lnTo>
                  <a:pt x="55499" y="205739"/>
                </a:lnTo>
                <a:lnTo>
                  <a:pt x="54737" y="201929"/>
                </a:lnTo>
                <a:lnTo>
                  <a:pt x="53594" y="199389"/>
                </a:lnTo>
                <a:lnTo>
                  <a:pt x="52324" y="195579"/>
                </a:lnTo>
                <a:lnTo>
                  <a:pt x="51689" y="194310"/>
                </a:lnTo>
                <a:close/>
              </a:path>
              <a:path w="238125" h="260350">
                <a:moveTo>
                  <a:pt x="79628" y="212089"/>
                </a:moveTo>
                <a:lnTo>
                  <a:pt x="63246" y="228600"/>
                </a:lnTo>
                <a:lnTo>
                  <a:pt x="59944" y="232410"/>
                </a:lnTo>
                <a:lnTo>
                  <a:pt x="56388" y="236220"/>
                </a:lnTo>
                <a:lnTo>
                  <a:pt x="52577" y="240029"/>
                </a:lnTo>
                <a:lnTo>
                  <a:pt x="67523" y="240029"/>
                </a:lnTo>
                <a:lnTo>
                  <a:pt x="87249" y="220979"/>
                </a:lnTo>
                <a:lnTo>
                  <a:pt x="79628" y="212089"/>
                </a:lnTo>
                <a:close/>
              </a:path>
              <a:path w="238125" h="260350">
                <a:moveTo>
                  <a:pt x="36449" y="182879"/>
                </a:moveTo>
                <a:lnTo>
                  <a:pt x="27431" y="182879"/>
                </a:lnTo>
                <a:lnTo>
                  <a:pt x="24510" y="184150"/>
                </a:lnTo>
                <a:lnTo>
                  <a:pt x="18415" y="186689"/>
                </a:lnTo>
                <a:lnTo>
                  <a:pt x="0" y="213360"/>
                </a:lnTo>
                <a:lnTo>
                  <a:pt x="6984" y="220979"/>
                </a:lnTo>
                <a:lnTo>
                  <a:pt x="8508" y="215900"/>
                </a:lnTo>
                <a:lnTo>
                  <a:pt x="10159" y="212089"/>
                </a:lnTo>
                <a:lnTo>
                  <a:pt x="11938" y="209550"/>
                </a:lnTo>
                <a:lnTo>
                  <a:pt x="13716" y="205739"/>
                </a:lnTo>
                <a:lnTo>
                  <a:pt x="16001" y="203200"/>
                </a:lnTo>
                <a:lnTo>
                  <a:pt x="18669" y="200660"/>
                </a:lnTo>
                <a:lnTo>
                  <a:pt x="22351" y="196850"/>
                </a:lnTo>
                <a:lnTo>
                  <a:pt x="26034" y="194310"/>
                </a:lnTo>
                <a:lnTo>
                  <a:pt x="51689" y="194310"/>
                </a:lnTo>
                <a:lnTo>
                  <a:pt x="50419" y="191770"/>
                </a:lnTo>
                <a:lnTo>
                  <a:pt x="45084" y="186689"/>
                </a:lnTo>
                <a:lnTo>
                  <a:pt x="42291" y="184150"/>
                </a:lnTo>
                <a:lnTo>
                  <a:pt x="36449" y="182879"/>
                </a:lnTo>
                <a:close/>
              </a:path>
              <a:path w="238125" h="260350">
                <a:moveTo>
                  <a:pt x="95376" y="124460"/>
                </a:moveTo>
                <a:lnTo>
                  <a:pt x="86741" y="124460"/>
                </a:lnTo>
                <a:lnTo>
                  <a:pt x="82550" y="125729"/>
                </a:lnTo>
                <a:lnTo>
                  <a:pt x="61195" y="154939"/>
                </a:lnTo>
                <a:lnTo>
                  <a:pt x="61849" y="162560"/>
                </a:lnTo>
                <a:lnTo>
                  <a:pt x="63119" y="167639"/>
                </a:lnTo>
                <a:lnTo>
                  <a:pt x="67437" y="175260"/>
                </a:lnTo>
                <a:lnTo>
                  <a:pt x="70484" y="180339"/>
                </a:lnTo>
                <a:lnTo>
                  <a:pt x="74168" y="182879"/>
                </a:lnTo>
                <a:lnTo>
                  <a:pt x="77850" y="186689"/>
                </a:lnTo>
                <a:lnTo>
                  <a:pt x="81915" y="190500"/>
                </a:lnTo>
                <a:lnTo>
                  <a:pt x="86105" y="191770"/>
                </a:lnTo>
                <a:lnTo>
                  <a:pt x="90297" y="194310"/>
                </a:lnTo>
                <a:lnTo>
                  <a:pt x="94488" y="195579"/>
                </a:lnTo>
                <a:lnTo>
                  <a:pt x="103124" y="196850"/>
                </a:lnTo>
                <a:lnTo>
                  <a:pt x="115824" y="193039"/>
                </a:lnTo>
                <a:lnTo>
                  <a:pt x="119760" y="190500"/>
                </a:lnTo>
                <a:lnTo>
                  <a:pt x="123444" y="186689"/>
                </a:lnTo>
                <a:lnTo>
                  <a:pt x="124629" y="185420"/>
                </a:lnTo>
                <a:lnTo>
                  <a:pt x="103631" y="185420"/>
                </a:lnTo>
                <a:lnTo>
                  <a:pt x="97917" y="184150"/>
                </a:lnTo>
                <a:lnTo>
                  <a:pt x="94869" y="184150"/>
                </a:lnTo>
                <a:lnTo>
                  <a:pt x="91821" y="181610"/>
                </a:lnTo>
                <a:lnTo>
                  <a:pt x="88773" y="180339"/>
                </a:lnTo>
                <a:lnTo>
                  <a:pt x="82676" y="175260"/>
                </a:lnTo>
                <a:lnTo>
                  <a:pt x="79755" y="171450"/>
                </a:lnTo>
                <a:lnTo>
                  <a:pt x="77343" y="168910"/>
                </a:lnTo>
                <a:lnTo>
                  <a:pt x="75565" y="165100"/>
                </a:lnTo>
                <a:lnTo>
                  <a:pt x="73914" y="162560"/>
                </a:lnTo>
                <a:lnTo>
                  <a:pt x="72771" y="160020"/>
                </a:lnTo>
                <a:lnTo>
                  <a:pt x="72008" y="153670"/>
                </a:lnTo>
                <a:lnTo>
                  <a:pt x="72263" y="151129"/>
                </a:lnTo>
                <a:lnTo>
                  <a:pt x="73151" y="148589"/>
                </a:lnTo>
                <a:lnTo>
                  <a:pt x="73914" y="146050"/>
                </a:lnTo>
                <a:lnTo>
                  <a:pt x="75565" y="143510"/>
                </a:lnTo>
                <a:lnTo>
                  <a:pt x="79882" y="138429"/>
                </a:lnTo>
                <a:lnTo>
                  <a:pt x="82423" y="137160"/>
                </a:lnTo>
                <a:lnTo>
                  <a:pt x="87756" y="135889"/>
                </a:lnTo>
                <a:lnTo>
                  <a:pt x="118787" y="135889"/>
                </a:lnTo>
                <a:lnTo>
                  <a:pt x="116331" y="133350"/>
                </a:lnTo>
                <a:lnTo>
                  <a:pt x="112395" y="130810"/>
                </a:lnTo>
                <a:lnTo>
                  <a:pt x="108076" y="128270"/>
                </a:lnTo>
                <a:lnTo>
                  <a:pt x="95376" y="124460"/>
                </a:lnTo>
                <a:close/>
              </a:path>
              <a:path w="238125" h="260350">
                <a:moveTo>
                  <a:pt x="118787" y="135889"/>
                </a:moveTo>
                <a:lnTo>
                  <a:pt x="96266" y="135889"/>
                </a:lnTo>
                <a:lnTo>
                  <a:pt x="102362" y="138429"/>
                </a:lnTo>
                <a:lnTo>
                  <a:pt x="105537" y="140970"/>
                </a:lnTo>
                <a:lnTo>
                  <a:pt x="108584" y="143510"/>
                </a:lnTo>
                <a:lnTo>
                  <a:pt x="111505" y="146050"/>
                </a:lnTo>
                <a:lnTo>
                  <a:pt x="114553" y="148589"/>
                </a:lnTo>
                <a:lnTo>
                  <a:pt x="116840" y="152400"/>
                </a:lnTo>
                <a:lnTo>
                  <a:pt x="118618" y="154939"/>
                </a:lnTo>
                <a:lnTo>
                  <a:pt x="120396" y="158750"/>
                </a:lnTo>
                <a:lnTo>
                  <a:pt x="121412" y="161289"/>
                </a:lnTo>
                <a:lnTo>
                  <a:pt x="121793" y="163829"/>
                </a:lnTo>
                <a:lnTo>
                  <a:pt x="122131" y="166370"/>
                </a:lnTo>
                <a:lnTo>
                  <a:pt x="122174" y="168910"/>
                </a:lnTo>
                <a:lnTo>
                  <a:pt x="122047" y="170179"/>
                </a:lnTo>
                <a:lnTo>
                  <a:pt x="120269" y="175260"/>
                </a:lnTo>
                <a:lnTo>
                  <a:pt x="118745" y="177800"/>
                </a:lnTo>
                <a:lnTo>
                  <a:pt x="116458" y="180339"/>
                </a:lnTo>
                <a:lnTo>
                  <a:pt x="114300" y="181610"/>
                </a:lnTo>
                <a:lnTo>
                  <a:pt x="111887" y="184150"/>
                </a:lnTo>
                <a:lnTo>
                  <a:pt x="109220" y="184150"/>
                </a:lnTo>
                <a:lnTo>
                  <a:pt x="106425" y="185420"/>
                </a:lnTo>
                <a:lnTo>
                  <a:pt x="124629" y="185420"/>
                </a:lnTo>
                <a:lnTo>
                  <a:pt x="127000" y="182879"/>
                </a:lnTo>
                <a:lnTo>
                  <a:pt x="129667" y="179070"/>
                </a:lnTo>
                <a:lnTo>
                  <a:pt x="131064" y="175260"/>
                </a:lnTo>
                <a:lnTo>
                  <a:pt x="132588" y="171450"/>
                </a:lnTo>
                <a:lnTo>
                  <a:pt x="132969" y="167639"/>
                </a:lnTo>
                <a:lnTo>
                  <a:pt x="132878" y="163829"/>
                </a:lnTo>
                <a:lnTo>
                  <a:pt x="132333" y="157479"/>
                </a:lnTo>
                <a:lnTo>
                  <a:pt x="131064" y="153670"/>
                </a:lnTo>
                <a:lnTo>
                  <a:pt x="126746" y="144779"/>
                </a:lnTo>
                <a:lnTo>
                  <a:pt x="123825" y="140970"/>
                </a:lnTo>
                <a:lnTo>
                  <a:pt x="120015" y="137160"/>
                </a:lnTo>
                <a:lnTo>
                  <a:pt x="118787" y="135889"/>
                </a:lnTo>
                <a:close/>
              </a:path>
              <a:path w="238125" h="260350">
                <a:moveTo>
                  <a:pt x="146885" y="93979"/>
                </a:moveTo>
                <a:lnTo>
                  <a:pt x="130682" y="93979"/>
                </a:lnTo>
                <a:lnTo>
                  <a:pt x="164465" y="128270"/>
                </a:lnTo>
                <a:lnTo>
                  <a:pt x="147700" y="144779"/>
                </a:lnTo>
                <a:lnTo>
                  <a:pt x="155194" y="152400"/>
                </a:lnTo>
                <a:lnTo>
                  <a:pt x="187681" y="119379"/>
                </a:lnTo>
                <a:lnTo>
                  <a:pt x="172593" y="119379"/>
                </a:lnTo>
                <a:lnTo>
                  <a:pt x="146885" y="93979"/>
                </a:lnTo>
                <a:close/>
              </a:path>
              <a:path w="238125" h="260350">
                <a:moveTo>
                  <a:pt x="130175" y="77470"/>
                </a:moveTo>
                <a:lnTo>
                  <a:pt x="123190" y="83820"/>
                </a:lnTo>
                <a:lnTo>
                  <a:pt x="110108" y="111760"/>
                </a:lnTo>
                <a:lnTo>
                  <a:pt x="117601" y="119379"/>
                </a:lnTo>
                <a:lnTo>
                  <a:pt x="130682" y="93979"/>
                </a:lnTo>
                <a:lnTo>
                  <a:pt x="146885" y="93979"/>
                </a:lnTo>
                <a:lnTo>
                  <a:pt x="130175" y="77470"/>
                </a:lnTo>
                <a:close/>
              </a:path>
              <a:path w="238125" h="260350">
                <a:moveTo>
                  <a:pt x="186435" y="106679"/>
                </a:moveTo>
                <a:lnTo>
                  <a:pt x="172593" y="119379"/>
                </a:lnTo>
                <a:lnTo>
                  <a:pt x="187681" y="119379"/>
                </a:lnTo>
                <a:lnTo>
                  <a:pt x="193928" y="113029"/>
                </a:lnTo>
                <a:lnTo>
                  <a:pt x="186435" y="106679"/>
                </a:lnTo>
                <a:close/>
              </a:path>
              <a:path w="238125" h="260350">
                <a:moveTo>
                  <a:pt x="189293" y="54610"/>
                </a:moveTo>
                <a:lnTo>
                  <a:pt x="180340" y="54610"/>
                </a:lnTo>
                <a:lnTo>
                  <a:pt x="178943" y="57150"/>
                </a:lnTo>
                <a:lnTo>
                  <a:pt x="177926" y="59689"/>
                </a:lnTo>
                <a:lnTo>
                  <a:pt x="177165" y="62229"/>
                </a:lnTo>
                <a:lnTo>
                  <a:pt x="176529" y="64770"/>
                </a:lnTo>
                <a:lnTo>
                  <a:pt x="176402" y="69850"/>
                </a:lnTo>
                <a:lnTo>
                  <a:pt x="176656" y="72389"/>
                </a:lnTo>
                <a:lnTo>
                  <a:pt x="197357" y="93979"/>
                </a:lnTo>
                <a:lnTo>
                  <a:pt x="208533" y="93979"/>
                </a:lnTo>
                <a:lnTo>
                  <a:pt x="216153" y="91439"/>
                </a:lnTo>
                <a:lnTo>
                  <a:pt x="223520" y="86360"/>
                </a:lnTo>
                <a:lnTo>
                  <a:pt x="226949" y="82550"/>
                </a:lnTo>
                <a:lnTo>
                  <a:pt x="201549" y="82550"/>
                </a:lnTo>
                <a:lnTo>
                  <a:pt x="199263" y="81279"/>
                </a:lnTo>
                <a:lnTo>
                  <a:pt x="196850" y="81279"/>
                </a:lnTo>
                <a:lnTo>
                  <a:pt x="194691" y="80010"/>
                </a:lnTo>
                <a:lnTo>
                  <a:pt x="192785" y="77470"/>
                </a:lnTo>
                <a:lnTo>
                  <a:pt x="190500" y="74929"/>
                </a:lnTo>
                <a:lnTo>
                  <a:pt x="188975" y="72389"/>
                </a:lnTo>
                <a:lnTo>
                  <a:pt x="187198" y="68579"/>
                </a:lnTo>
                <a:lnTo>
                  <a:pt x="186817" y="66039"/>
                </a:lnTo>
                <a:lnTo>
                  <a:pt x="187071" y="60960"/>
                </a:lnTo>
                <a:lnTo>
                  <a:pt x="187705" y="58420"/>
                </a:lnTo>
                <a:lnTo>
                  <a:pt x="188722" y="55879"/>
                </a:lnTo>
                <a:lnTo>
                  <a:pt x="189293" y="54610"/>
                </a:lnTo>
                <a:close/>
              </a:path>
              <a:path w="238125" h="260350">
                <a:moveTo>
                  <a:pt x="232791" y="43179"/>
                </a:moveTo>
                <a:lnTo>
                  <a:pt x="211835" y="43179"/>
                </a:lnTo>
                <a:lnTo>
                  <a:pt x="216662" y="45720"/>
                </a:lnTo>
                <a:lnTo>
                  <a:pt x="218948" y="46989"/>
                </a:lnTo>
                <a:lnTo>
                  <a:pt x="223139" y="50800"/>
                </a:lnTo>
                <a:lnTo>
                  <a:pt x="224663" y="53339"/>
                </a:lnTo>
                <a:lnTo>
                  <a:pt x="226441" y="58420"/>
                </a:lnTo>
                <a:lnTo>
                  <a:pt x="226822" y="59689"/>
                </a:lnTo>
                <a:lnTo>
                  <a:pt x="226568" y="64770"/>
                </a:lnTo>
                <a:lnTo>
                  <a:pt x="225932" y="67310"/>
                </a:lnTo>
                <a:lnTo>
                  <a:pt x="223647" y="72389"/>
                </a:lnTo>
                <a:lnTo>
                  <a:pt x="221996" y="73660"/>
                </a:lnTo>
                <a:lnTo>
                  <a:pt x="217931" y="78739"/>
                </a:lnTo>
                <a:lnTo>
                  <a:pt x="215773" y="80010"/>
                </a:lnTo>
                <a:lnTo>
                  <a:pt x="213359" y="81279"/>
                </a:lnTo>
                <a:lnTo>
                  <a:pt x="211074" y="82550"/>
                </a:lnTo>
                <a:lnTo>
                  <a:pt x="226949" y="82550"/>
                </a:lnTo>
                <a:lnTo>
                  <a:pt x="230250" y="80010"/>
                </a:lnTo>
                <a:lnTo>
                  <a:pt x="232918" y="76200"/>
                </a:lnTo>
                <a:lnTo>
                  <a:pt x="236474" y="68579"/>
                </a:lnTo>
                <a:lnTo>
                  <a:pt x="237490" y="64770"/>
                </a:lnTo>
                <a:lnTo>
                  <a:pt x="237998" y="57150"/>
                </a:lnTo>
                <a:lnTo>
                  <a:pt x="237490" y="53339"/>
                </a:lnTo>
                <a:lnTo>
                  <a:pt x="236093" y="50800"/>
                </a:lnTo>
                <a:lnTo>
                  <a:pt x="234823" y="46989"/>
                </a:lnTo>
                <a:lnTo>
                  <a:pt x="232791" y="43179"/>
                </a:lnTo>
                <a:close/>
              </a:path>
              <a:path w="238125" h="260350">
                <a:moveTo>
                  <a:pt x="180340" y="0"/>
                </a:moveTo>
                <a:lnTo>
                  <a:pt x="169799" y="0"/>
                </a:lnTo>
                <a:lnTo>
                  <a:pt x="166243" y="1270"/>
                </a:lnTo>
                <a:lnTo>
                  <a:pt x="159639" y="5079"/>
                </a:lnTo>
                <a:lnTo>
                  <a:pt x="156591" y="7620"/>
                </a:lnTo>
                <a:lnTo>
                  <a:pt x="151129" y="12700"/>
                </a:lnTo>
                <a:lnTo>
                  <a:pt x="148844" y="16510"/>
                </a:lnTo>
                <a:lnTo>
                  <a:pt x="147066" y="19050"/>
                </a:lnTo>
                <a:lnTo>
                  <a:pt x="145415" y="22860"/>
                </a:lnTo>
                <a:lnTo>
                  <a:pt x="144272" y="25400"/>
                </a:lnTo>
                <a:lnTo>
                  <a:pt x="143891" y="29210"/>
                </a:lnTo>
                <a:lnTo>
                  <a:pt x="143552" y="31750"/>
                </a:lnTo>
                <a:lnTo>
                  <a:pt x="143509" y="34289"/>
                </a:lnTo>
                <a:lnTo>
                  <a:pt x="143764" y="36829"/>
                </a:lnTo>
                <a:lnTo>
                  <a:pt x="144906" y="40639"/>
                </a:lnTo>
                <a:lnTo>
                  <a:pt x="145923" y="43179"/>
                </a:lnTo>
                <a:lnTo>
                  <a:pt x="147954" y="46989"/>
                </a:lnTo>
                <a:lnTo>
                  <a:pt x="151002" y="49529"/>
                </a:lnTo>
                <a:lnTo>
                  <a:pt x="153162" y="52070"/>
                </a:lnTo>
                <a:lnTo>
                  <a:pt x="155448" y="53339"/>
                </a:lnTo>
                <a:lnTo>
                  <a:pt x="160274" y="55879"/>
                </a:lnTo>
                <a:lnTo>
                  <a:pt x="162814" y="57150"/>
                </a:lnTo>
                <a:lnTo>
                  <a:pt x="170306" y="57150"/>
                </a:lnTo>
                <a:lnTo>
                  <a:pt x="175387" y="55879"/>
                </a:lnTo>
                <a:lnTo>
                  <a:pt x="177800" y="55879"/>
                </a:lnTo>
                <a:lnTo>
                  <a:pt x="180085" y="54610"/>
                </a:lnTo>
                <a:lnTo>
                  <a:pt x="189293" y="54610"/>
                </a:lnTo>
                <a:lnTo>
                  <a:pt x="189865" y="53339"/>
                </a:lnTo>
                <a:lnTo>
                  <a:pt x="191262" y="52070"/>
                </a:lnTo>
                <a:lnTo>
                  <a:pt x="193040" y="49529"/>
                </a:lnTo>
                <a:lnTo>
                  <a:pt x="195199" y="46989"/>
                </a:lnTo>
                <a:lnTo>
                  <a:pt x="167385" y="46989"/>
                </a:lnTo>
                <a:lnTo>
                  <a:pt x="163322" y="44450"/>
                </a:lnTo>
                <a:lnTo>
                  <a:pt x="157860" y="39370"/>
                </a:lnTo>
                <a:lnTo>
                  <a:pt x="156464" y="38100"/>
                </a:lnTo>
                <a:lnTo>
                  <a:pt x="154558" y="31750"/>
                </a:lnTo>
                <a:lnTo>
                  <a:pt x="154813" y="26670"/>
                </a:lnTo>
                <a:lnTo>
                  <a:pt x="155448" y="25400"/>
                </a:lnTo>
                <a:lnTo>
                  <a:pt x="156464" y="22860"/>
                </a:lnTo>
                <a:lnTo>
                  <a:pt x="157606" y="21589"/>
                </a:lnTo>
                <a:lnTo>
                  <a:pt x="159003" y="19050"/>
                </a:lnTo>
                <a:lnTo>
                  <a:pt x="160781" y="17779"/>
                </a:lnTo>
                <a:lnTo>
                  <a:pt x="162687" y="15239"/>
                </a:lnTo>
                <a:lnTo>
                  <a:pt x="164592" y="13970"/>
                </a:lnTo>
                <a:lnTo>
                  <a:pt x="166624" y="12700"/>
                </a:lnTo>
                <a:lnTo>
                  <a:pt x="168782" y="11429"/>
                </a:lnTo>
                <a:lnTo>
                  <a:pt x="197357" y="11429"/>
                </a:lnTo>
                <a:lnTo>
                  <a:pt x="195706" y="8889"/>
                </a:lnTo>
                <a:lnTo>
                  <a:pt x="190500" y="3810"/>
                </a:lnTo>
                <a:lnTo>
                  <a:pt x="187325" y="2539"/>
                </a:lnTo>
                <a:lnTo>
                  <a:pt x="183769" y="1270"/>
                </a:lnTo>
                <a:lnTo>
                  <a:pt x="180340" y="0"/>
                </a:lnTo>
                <a:close/>
              </a:path>
              <a:path w="238125" h="260350">
                <a:moveTo>
                  <a:pt x="197357" y="11429"/>
                </a:moveTo>
                <a:lnTo>
                  <a:pt x="177165" y="11429"/>
                </a:lnTo>
                <a:lnTo>
                  <a:pt x="179324" y="12700"/>
                </a:lnTo>
                <a:lnTo>
                  <a:pt x="181355" y="12700"/>
                </a:lnTo>
                <a:lnTo>
                  <a:pt x="183388" y="13970"/>
                </a:lnTo>
                <a:lnTo>
                  <a:pt x="185166" y="16510"/>
                </a:lnTo>
                <a:lnTo>
                  <a:pt x="188849" y="19050"/>
                </a:lnTo>
                <a:lnTo>
                  <a:pt x="190626" y="24129"/>
                </a:lnTo>
                <a:lnTo>
                  <a:pt x="190626" y="33020"/>
                </a:lnTo>
                <a:lnTo>
                  <a:pt x="188975" y="36829"/>
                </a:lnTo>
                <a:lnTo>
                  <a:pt x="185800" y="41910"/>
                </a:lnTo>
                <a:lnTo>
                  <a:pt x="180975" y="45720"/>
                </a:lnTo>
                <a:lnTo>
                  <a:pt x="176275" y="46989"/>
                </a:lnTo>
                <a:lnTo>
                  <a:pt x="195199" y="46989"/>
                </a:lnTo>
                <a:lnTo>
                  <a:pt x="199771" y="44450"/>
                </a:lnTo>
                <a:lnTo>
                  <a:pt x="202183" y="44450"/>
                </a:lnTo>
                <a:lnTo>
                  <a:pt x="204597" y="43179"/>
                </a:lnTo>
                <a:lnTo>
                  <a:pt x="232791" y="43179"/>
                </a:lnTo>
                <a:lnTo>
                  <a:pt x="229997" y="40639"/>
                </a:lnTo>
                <a:lnTo>
                  <a:pt x="227329" y="38100"/>
                </a:lnTo>
                <a:lnTo>
                  <a:pt x="224663" y="36829"/>
                </a:lnTo>
                <a:lnTo>
                  <a:pt x="197612" y="36829"/>
                </a:lnTo>
                <a:lnTo>
                  <a:pt x="198754" y="34289"/>
                </a:lnTo>
                <a:lnTo>
                  <a:pt x="199644" y="31750"/>
                </a:lnTo>
                <a:lnTo>
                  <a:pt x="200659" y="26670"/>
                </a:lnTo>
                <a:lnTo>
                  <a:pt x="200723" y="25400"/>
                </a:lnTo>
                <a:lnTo>
                  <a:pt x="200660" y="22860"/>
                </a:lnTo>
                <a:lnTo>
                  <a:pt x="200278" y="19050"/>
                </a:lnTo>
                <a:lnTo>
                  <a:pt x="199517" y="16510"/>
                </a:lnTo>
                <a:lnTo>
                  <a:pt x="198374" y="13970"/>
                </a:lnTo>
                <a:lnTo>
                  <a:pt x="197357" y="11429"/>
                </a:lnTo>
                <a:close/>
              </a:path>
              <a:path w="238125" h="260350">
                <a:moveTo>
                  <a:pt x="216280" y="33020"/>
                </a:moveTo>
                <a:lnTo>
                  <a:pt x="208025" y="33020"/>
                </a:lnTo>
                <a:lnTo>
                  <a:pt x="205358" y="34289"/>
                </a:lnTo>
                <a:lnTo>
                  <a:pt x="202565" y="34289"/>
                </a:lnTo>
                <a:lnTo>
                  <a:pt x="197739" y="36829"/>
                </a:lnTo>
                <a:lnTo>
                  <a:pt x="224663" y="36829"/>
                </a:lnTo>
                <a:lnTo>
                  <a:pt x="21628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8643" y="318668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40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97469" y="2992070"/>
            <a:ext cx="3936365" cy="5461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25" dirty="0">
                <a:latin typeface="Arial"/>
                <a:cs typeface="Arial"/>
              </a:rPr>
              <a:t>Мировой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спрос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потребление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энергоресурсов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(млн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т.н.э.)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25" dirty="0">
                <a:latin typeface="Arial"/>
                <a:cs typeface="Arial"/>
              </a:rPr>
              <a:t>Мировой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спрос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потребление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(ТВт/ч)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38643" y="344881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9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15468" y="1008888"/>
            <a:ext cx="6349365" cy="1655445"/>
            <a:chOff x="315468" y="1008888"/>
            <a:chExt cx="6349365" cy="1655445"/>
          </a:xfrm>
        </p:grpSpPr>
        <p:sp>
          <p:nvSpPr>
            <p:cNvPr id="35" name="object 35"/>
            <p:cNvSpPr/>
            <p:nvPr/>
          </p:nvSpPr>
          <p:spPr>
            <a:xfrm>
              <a:off x="315468" y="1994916"/>
              <a:ext cx="6349365" cy="445134"/>
            </a:xfrm>
            <a:custGeom>
              <a:avLst/>
              <a:gdLst/>
              <a:ahLst/>
              <a:cxnLst/>
              <a:rect l="l" t="t" r="r" b="b"/>
              <a:pathLst>
                <a:path w="6349365" h="445135">
                  <a:moveTo>
                    <a:pt x="0" y="445008"/>
                  </a:moveTo>
                  <a:lnTo>
                    <a:pt x="6348984" y="445008"/>
                  </a:lnTo>
                </a:path>
                <a:path w="6349365" h="445135">
                  <a:moveTo>
                    <a:pt x="0" y="222504"/>
                  </a:moveTo>
                  <a:lnTo>
                    <a:pt x="6348984" y="222504"/>
                  </a:lnTo>
                </a:path>
                <a:path w="6349365" h="44513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39768" y="1920240"/>
              <a:ext cx="48895" cy="741045"/>
            </a:xfrm>
            <a:custGeom>
              <a:avLst/>
              <a:gdLst/>
              <a:ahLst/>
              <a:cxnLst/>
              <a:rect l="l" t="t" r="r" b="b"/>
              <a:pathLst>
                <a:path w="48895" h="741044">
                  <a:moveTo>
                    <a:pt x="48767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48767" y="740663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D43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95215" y="1914144"/>
              <a:ext cx="48895" cy="746760"/>
            </a:xfrm>
            <a:custGeom>
              <a:avLst/>
              <a:gdLst/>
              <a:ahLst/>
              <a:cxnLst/>
              <a:rect l="l" t="t" r="r" b="b"/>
              <a:pathLst>
                <a:path w="48895" h="746760">
                  <a:moveTo>
                    <a:pt x="48767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48767" y="74676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ED6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5468" y="1772412"/>
              <a:ext cx="6349365" cy="0"/>
            </a:xfrm>
            <a:custGeom>
              <a:avLst/>
              <a:gdLst/>
              <a:ahLst/>
              <a:cxnLst/>
              <a:rect l="l" t="t" r="r" b="b"/>
              <a:pathLst>
                <a:path w="634936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21808" y="1624584"/>
              <a:ext cx="48895" cy="1036319"/>
            </a:xfrm>
            <a:custGeom>
              <a:avLst/>
              <a:gdLst/>
              <a:ahLst/>
              <a:cxnLst/>
              <a:rect l="l" t="t" r="r" b="b"/>
              <a:pathLst>
                <a:path w="48895" h="1036319">
                  <a:moveTo>
                    <a:pt x="48767" y="0"/>
                  </a:moveTo>
                  <a:lnTo>
                    <a:pt x="0" y="0"/>
                  </a:lnTo>
                  <a:lnTo>
                    <a:pt x="0" y="1036320"/>
                  </a:lnTo>
                  <a:lnTo>
                    <a:pt x="48767" y="103632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9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8808" y="1798319"/>
              <a:ext cx="4846320" cy="862965"/>
            </a:xfrm>
            <a:custGeom>
              <a:avLst/>
              <a:gdLst/>
              <a:ahLst/>
              <a:cxnLst/>
              <a:rect l="l" t="t" r="r" b="b"/>
              <a:pathLst>
                <a:path w="4846320" h="862964">
                  <a:moveTo>
                    <a:pt x="48768" y="758952"/>
                  </a:moveTo>
                  <a:lnTo>
                    <a:pt x="0" y="758952"/>
                  </a:lnTo>
                  <a:lnTo>
                    <a:pt x="0" y="862584"/>
                  </a:lnTo>
                  <a:lnTo>
                    <a:pt x="48768" y="862584"/>
                  </a:lnTo>
                  <a:lnTo>
                    <a:pt x="48768" y="758952"/>
                  </a:lnTo>
                  <a:close/>
                </a:path>
                <a:path w="4846320" h="862964">
                  <a:moveTo>
                    <a:pt x="204216" y="563880"/>
                  </a:moveTo>
                  <a:lnTo>
                    <a:pt x="155448" y="563880"/>
                  </a:lnTo>
                  <a:lnTo>
                    <a:pt x="155448" y="862584"/>
                  </a:lnTo>
                  <a:lnTo>
                    <a:pt x="204216" y="862584"/>
                  </a:lnTo>
                  <a:lnTo>
                    <a:pt x="204216" y="563880"/>
                  </a:lnTo>
                  <a:close/>
                </a:path>
                <a:path w="4846320" h="862964">
                  <a:moveTo>
                    <a:pt x="359664" y="448056"/>
                  </a:moveTo>
                  <a:lnTo>
                    <a:pt x="310896" y="448056"/>
                  </a:lnTo>
                  <a:lnTo>
                    <a:pt x="310896" y="862584"/>
                  </a:lnTo>
                  <a:lnTo>
                    <a:pt x="359664" y="862584"/>
                  </a:lnTo>
                  <a:lnTo>
                    <a:pt x="359664" y="448056"/>
                  </a:lnTo>
                  <a:close/>
                </a:path>
                <a:path w="4846320" h="862964">
                  <a:moveTo>
                    <a:pt x="512064" y="417576"/>
                  </a:moveTo>
                  <a:lnTo>
                    <a:pt x="463283" y="417576"/>
                  </a:lnTo>
                  <a:lnTo>
                    <a:pt x="463283" y="862584"/>
                  </a:lnTo>
                  <a:lnTo>
                    <a:pt x="512064" y="862584"/>
                  </a:lnTo>
                  <a:lnTo>
                    <a:pt x="512064" y="417576"/>
                  </a:lnTo>
                  <a:close/>
                </a:path>
                <a:path w="4846320" h="862964">
                  <a:moveTo>
                    <a:pt x="667512" y="414528"/>
                  </a:moveTo>
                  <a:lnTo>
                    <a:pt x="618744" y="414528"/>
                  </a:lnTo>
                  <a:lnTo>
                    <a:pt x="618744" y="862584"/>
                  </a:lnTo>
                  <a:lnTo>
                    <a:pt x="667512" y="862584"/>
                  </a:lnTo>
                  <a:lnTo>
                    <a:pt x="667512" y="414528"/>
                  </a:lnTo>
                  <a:close/>
                </a:path>
                <a:path w="4846320" h="862964">
                  <a:moveTo>
                    <a:pt x="822960" y="390144"/>
                  </a:moveTo>
                  <a:lnTo>
                    <a:pt x="774192" y="390144"/>
                  </a:lnTo>
                  <a:lnTo>
                    <a:pt x="774192" y="862584"/>
                  </a:lnTo>
                  <a:lnTo>
                    <a:pt x="822960" y="862584"/>
                  </a:lnTo>
                  <a:lnTo>
                    <a:pt x="822960" y="390144"/>
                  </a:lnTo>
                  <a:close/>
                </a:path>
                <a:path w="4846320" h="862964">
                  <a:moveTo>
                    <a:pt x="978408" y="368808"/>
                  </a:moveTo>
                  <a:lnTo>
                    <a:pt x="929640" y="368808"/>
                  </a:lnTo>
                  <a:lnTo>
                    <a:pt x="929640" y="862584"/>
                  </a:lnTo>
                  <a:lnTo>
                    <a:pt x="978408" y="862584"/>
                  </a:lnTo>
                  <a:lnTo>
                    <a:pt x="978408" y="368808"/>
                  </a:lnTo>
                  <a:close/>
                </a:path>
                <a:path w="4846320" h="862964">
                  <a:moveTo>
                    <a:pt x="1133856" y="341376"/>
                  </a:moveTo>
                  <a:lnTo>
                    <a:pt x="1085088" y="341376"/>
                  </a:lnTo>
                  <a:lnTo>
                    <a:pt x="1085088" y="862584"/>
                  </a:lnTo>
                  <a:lnTo>
                    <a:pt x="1133856" y="862584"/>
                  </a:lnTo>
                  <a:lnTo>
                    <a:pt x="1133856" y="341376"/>
                  </a:lnTo>
                  <a:close/>
                </a:path>
                <a:path w="4846320" h="862964">
                  <a:moveTo>
                    <a:pt x="1286256" y="338328"/>
                  </a:moveTo>
                  <a:lnTo>
                    <a:pt x="1237488" y="338328"/>
                  </a:lnTo>
                  <a:lnTo>
                    <a:pt x="1237488" y="862584"/>
                  </a:lnTo>
                  <a:lnTo>
                    <a:pt x="1286256" y="862584"/>
                  </a:lnTo>
                  <a:lnTo>
                    <a:pt x="1286256" y="338328"/>
                  </a:lnTo>
                  <a:close/>
                </a:path>
                <a:path w="4846320" h="862964">
                  <a:moveTo>
                    <a:pt x="1441704" y="335280"/>
                  </a:moveTo>
                  <a:lnTo>
                    <a:pt x="1392936" y="335280"/>
                  </a:lnTo>
                  <a:lnTo>
                    <a:pt x="1392936" y="862584"/>
                  </a:lnTo>
                  <a:lnTo>
                    <a:pt x="1441704" y="862584"/>
                  </a:lnTo>
                  <a:lnTo>
                    <a:pt x="1441704" y="335280"/>
                  </a:lnTo>
                  <a:close/>
                </a:path>
                <a:path w="4846320" h="862964">
                  <a:moveTo>
                    <a:pt x="1597152" y="329184"/>
                  </a:moveTo>
                  <a:lnTo>
                    <a:pt x="1548384" y="329184"/>
                  </a:lnTo>
                  <a:lnTo>
                    <a:pt x="1548384" y="862584"/>
                  </a:lnTo>
                  <a:lnTo>
                    <a:pt x="1597152" y="862584"/>
                  </a:lnTo>
                  <a:lnTo>
                    <a:pt x="1597152" y="329184"/>
                  </a:lnTo>
                  <a:close/>
                </a:path>
                <a:path w="4846320" h="862964">
                  <a:moveTo>
                    <a:pt x="1752600" y="320040"/>
                  </a:moveTo>
                  <a:lnTo>
                    <a:pt x="1703832" y="320040"/>
                  </a:lnTo>
                  <a:lnTo>
                    <a:pt x="1703832" y="862584"/>
                  </a:lnTo>
                  <a:lnTo>
                    <a:pt x="1752600" y="862584"/>
                  </a:lnTo>
                  <a:lnTo>
                    <a:pt x="1752600" y="320040"/>
                  </a:lnTo>
                  <a:close/>
                </a:path>
                <a:path w="4846320" h="862964">
                  <a:moveTo>
                    <a:pt x="1905000" y="298704"/>
                  </a:moveTo>
                  <a:lnTo>
                    <a:pt x="1859280" y="298704"/>
                  </a:lnTo>
                  <a:lnTo>
                    <a:pt x="1859280" y="862584"/>
                  </a:lnTo>
                  <a:lnTo>
                    <a:pt x="1905000" y="862584"/>
                  </a:lnTo>
                  <a:lnTo>
                    <a:pt x="1905000" y="298704"/>
                  </a:lnTo>
                  <a:close/>
                </a:path>
                <a:path w="4846320" h="862964">
                  <a:moveTo>
                    <a:pt x="2060448" y="240792"/>
                  </a:moveTo>
                  <a:lnTo>
                    <a:pt x="2011680" y="240792"/>
                  </a:lnTo>
                  <a:lnTo>
                    <a:pt x="2011680" y="862584"/>
                  </a:lnTo>
                  <a:lnTo>
                    <a:pt x="2060448" y="862584"/>
                  </a:lnTo>
                  <a:lnTo>
                    <a:pt x="2060448" y="240792"/>
                  </a:lnTo>
                  <a:close/>
                </a:path>
                <a:path w="4846320" h="862964">
                  <a:moveTo>
                    <a:pt x="2215896" y="240792"/>
                  </a:moveTo>
                  <a:lnTo>
                    <a:pt x="2167128" y="240792"/>
                  </a:lnTo>
                  <a:lnTo>
                    <a:pt x="2167128" y="862584"/>
                  </a:lnTo>
                  <a:lnTo>
                    <a:pt x="2215896" y="862584"/>
                  </a:lnTo>
                  <a:lnTo>
                    <a:pt x="2215896" y="240792"/>
                  </a:lnTo>
                  <a:close/>
                </a:path>
                <a:path w="4846320" h="862964">
                  <a:moveTo>
                    <a:pt x="2371344" y="231648"/>
                  </a:moveTo>
                  <a:lnTo>
                    <a:pt x="2322576" y="231648"/>
                  </a:lnTo>
                  <a:lnTo>
                    <a:pt x="2322576" y="862584"/>
                  </a:lnTo>
                  <a:lnTo>
                    <a:pt x="2371344" y="862584"/>
                  </a:lnTo>
                  <a:lnTo>
                    <a:pt x="2371344" y="231648"/>
                  </a:lnTo>
                  <a:close/>
                </a:path>
                <a:path w="4846320" h="862964">
                  <a:moveTo>
                    <a:pt x="2526792" y="228600"/>
                  </a:moveTo>
                  <a:lnTo>
                    <a:pt x="2478024" y="228600"/>
                  </a:lnTo>
                  <a:lnTo>
                    <a:pt x="2478024" y="862584"/>
                  </a:lnTo>
                  <a:lnTo>
                    <a:pt x="2526792" y="862584"/>
                  </a:lnTo>
                  <a:lnTo>
                    <a:pt x="2526792" y="228600"/>
                  </a:lnTo>
                  <a:close/>
                </a:path>
                <a:path w="4846320" h="862964">
                  <a:moveTo>
                    <a:pt x="2679192" y="222504"/>
                  </a:moveTo>
                  <a:lnTo>
                    <a:pt x="2630424" y="222504"/>
                  </a:lnTo>
                  <a:lnTo>
                    <a:pt x="2630424" y="862584"/>
                  </a:lnTo>
                  <a:lnTo>
                    <a:pt x="2679192" y="862584"/>
                  </a:lnTo>
                  <a:lnTo>
                    <a:pt x="2679192" y="222504"/>
                  </a:lnTo>
                  <a:close/>
                </a:path>
                <a:path w="4846320" h="862964">
                  <a:moveTo>
                    <a:pt x="2834640" y="219456"/>
                  </a:moveTo>
                  <a:lnTo>
                    <a:pt x="2785872" y="219456"/>
                  </a:lnTo>
                  <a:lnTo>
                    <a:pt x="2785872" y="862584"/>
                  </a:lnTo>
                  <a:lnTo>
                    <a:pt x="2834640" y="862584"/>
                  </a:lnTo>
                  <a:lnTo>
                    <a:pt x="2834640" y="219456"/>
                  </a:lnTo>
                  <a:close/>
                </a:path>
                <a:path w="4846320" h="862964">
                  <a:moveTo>
                    <a:pt x="2990088" y="185928"/>
                  </a:moveTo>
                  <a:lnTo>
                    <a:pt x="2941320" y="185928"/>
                  </a:lnTo>
                  <a:lnTo>
                    <a:pt x="2941320" y="862584"/>
                  </a:lnTo>
                  <a:lnTo>
                    <a:pt x="2990088" y="862584"/>
                  </a:lnTo>
                  <a:lnTo>
                    <a:pt x="2990088" y="185928"/>
                  </a:lnTo>
                  <a:close/>
                </a:path>
                <a:path w="4846320" h="862964">
                  <a:moveTo>
                    <a:pt x="3145536" y="185928"/>
                  </a:moveTo>
                  <a:lnTo>
                    <a:pt x="3096768" y="185928"/>
                  </a:lnTo>
                  <a:lnTo>
                    <a:pt x="3096768" y="862584"/>
                  </a:lnTo>
                  <a:lnTo>
                    <a:pt x="3145536" y="862584"/>
                  </a:lnTo>
                  <a:lnTo>
                    <a:pt x="3145536" y="185928"/>
                  </a:lnTo>
                  <a:close/>
                </a:path>
                <a:path w="4846320" h="862964">
                  <a:moveTo>
                    <a:pt x="3300984" y="182880"/>
                  </a:moveTo>
                  <a:lnTo>
                    <a:pt x="3252216" y="182880"/>
                  </a:lnTo>
                  <a:lnTo>
                    <a:pt x="3252216" y="862584"/>
                  </a:lnTo>
                  <a:lnTo>
                    <a:pt x="3300984" y="862584"/>
                  </a:lnTo>
                  <a:lnTo>
                    <a:pt x="3300984" y="182880"/>
                  </a:lnTo>
                  <a:close/>
                </a:path>
                <a:path w="4846320" h="862964">
                  <a:moveTo>
                    <a:pt x="3453384" y="170688"/>
                  </a:moveTo>
                  <a:lnTo>
                    <a:pt x="3404616" y="170688"/>
                  </a:lnTo>
                  <a:lnTo>
                    <a:pt x="3404616" y="862584"/>
                  </a:lnTo>
                  <a:lnTo>
                    <a:pt x="3453384" y="862584"/>
                  </a:lnTo>
                  <a:lnTo>
                    <a:pt x="3453384" y="170688"/>
                  </a:lnTo>
                  <a:close/>
                </a:path>
                <a:path w="4846320" h="862964">
                  <a:moveTo>
                    <a:pt x="3608832" y="155448"/>
                  </a:moveTo>
                  <a:lnTo>
                    <a:pt x="3560064" y="155448"/>
                  </a:lnTo>
                  <a:lnTo>
                    <a:pt x="3560064" y="862584"/>
                  </a:lnTo>
                  <a:lnTo>
                    <a:pt x="3608832" y="862584"/>
                  </a:lnTo>
                  <a:lnTo>
                    <a:pt x="3608832" y="155448"/>
                  </a:lnTo>
                  <a:close/>
                </a:path>
                <a:path w="4846320" h="862964">
                  <a:moveTo>
                    <a:pt x="3764280" y="146304"/>
                  </a:moveTo>
                  <a:lnTo>
                    <a:pt x="3715512" y="146304"/>
                  </a:lnTo>
                  <a:lnTo>
                    <a:pt x="3715512" y="862584"/>
                  </a:lnTo>
                  <a:lnTo>
                    <a:pt x="3764280" y="862584"/>
                  </a:lnTo>
                  <a:lnTo>
                    <a:pt x="3764280" y="146304"/>
                  </a:lnTo>
                  <a:close/>
                </a:path>
                <a:path w="4846320" h="862964">
                  <a:moveTo>
                    <a:pt x="4227576" y="64008"/>
                  </a:moveTo>
                  <a:lnTo>
                    <a:pt x="4178808" y="64008"/>
                  </a:lnTo>
                  <a:lnTo>
                    <a:pt x="4178808" y="862584"/>
                  </a:lnTo>
                  <a:lnTo>
                    <a:pt x="4227576" y="862584"/>
                  </a:lnTo>
                  <a:lnTo>
                    <a:pt x="4227576" y="64008"/>
                  </a:lnTo>
                  <a:close/>
                </a:path>
                <a:path w="4846320" h="862964">
                  <a:moveTo>
                    <a:pt x="4383024" y="36576"/>
                  </a:moveTo>
                  <a:lnTo>
                    <a:pt x="4334256" y="36576"/>
                  </a:lnTo>
                  <a:lnTo>
                    <a:pt x="4334256" y="862584"/>
                  </a:lnTo>
                  <a:lnTo>
                    <a:pt x="4383024" y="862584"/>
                  </a:lnTo>
                  <a:lnTo>
                    <a:pt x="4383024" y="36576"/>
                  </a:lnTo>
                  <a:close/>
                </a:path>
                <a:path w="4846320" h="862964">
                  <a:moveTo>
                    <a:pt x="4538472" y="9144"/>
                  </a:moveTo>
                  <a:lnTo>
                    <a:pt x="4489704" y="9144"/>
                  </a:lnTo>
                  <a:lnTo>
                    <a:pt x="4489704" y="862584"/>
                  </a:lnTo>
                  <a:lnTo>
                    <a:pt x="4538472" y="862584"/>
                  </a:lnTo>
                  <a:lnTo>
                    <a:pt x="4538472" y="9144"/>
                  </a:lnTo>
                  <a:close/>
                </a:path>
                <a:path w="4846320" h="862964">
                  <a:moveTo>
                    <a:pt x="4693920" y="6096"/>
                  </a:moveTo>
                  <a:lnTo>
                    <a:pt x="4645152" y="6096"/>
                  </a:lnTo>
                  <a:lnTo>
                    <a:pt x="4645152" y="862584"/>
                  </a:lnTo>
                  <a:lnTo>
                    <a:pt x="4693920" y="862584"/>
                  </a:lnTo>
                  <a:lnTo>
                    <a:pt x="4693920" y="6096"/>
                  </a:lnTo>
                  <a:close/>
                </a:path>
                <a:path w="4846320" h="862964">
                  <a:moveTo>
                    <a:pt x="4846320" y="0"/>
                  </a:moveTo>
                  <a:lnTo>
                    <a:pt x="4800600" y="0"/>
                  </a:lnTo>
                  <a:lnTo>
                    <a:pt x="4800600" y="862584"/>
                  </a:lnTo>
                  <a:lnTo>
                    <a:pt x="4846320" y="862584"/>
                  </a:lnTo>
                  <a:lnTo>
                    <a:pt x="4846320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5468" y="1549908"/>
              <a:ext cx="6349365" cy="0"/>
            </a:xfrm>
            <a:custGeom>
              <a:avLst/>
              <a:gdLst/>
              <a:ahLst/>
              <a:cxnLst/>
              <a:rect l="l" t="t" r="r" b="b"/>
              <a:pathLst>
                <a:path w="634936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77256" y="1463039"/>
              <a:ext cx="512445" cy="1198245"/>
            </a:xfrm>
            <a:custGeom>
              <a:avLst/>
              <a:gdLst/>
              <a:ahLst/>
              <a:cxnLst/>
              <a:rect l="l" t="t" r="r" b="b"/>
              <a:pathLst>
                <a:path w="512445" h="1198245">
                  <a:moveTo>
                    <a:pt x="48768" y="118872"/>
                  </a:moveTo>
                  <a:lnTo>
                    <a:pt x="0" y="118872"/>
                  </a:lnTo>
                  <a:lnTo>
                    <a:pt x="0" y="1197864"/>
                  </a:lnTo>
                  <a:lnTo>
                    <a:pt x="48768" y="1197864"/>
                  </a:lnTo>
                  <a:lnTo>
                    <a:pt x="48768" y="118872"/>
                  </a:lnTo>
                  <a:close/>
                </a:path>
                <a:path w="512445" h="1198245">
                  <a:moveTo>
                    <a:pt x="204216" y="97536"/>
                  </a:moveTo>
                  <a:lnTo>
                    <a:pt x="155448" y="97536"/>
                  </a:lnTo>
                  <a:lnTo>
                    <a:pt x="155448" y="1197864"/>
                  </a:lnTo>
                  <a:lnTo>
                    <a:pt x="204216" y="1197864"/>
                  </a:lnTo>
                  <a:lnTo>
                    <a:pt x="204216" y="97536"/>
                  </a:lnTo>
                  <a:close/>
                </a:path>
                <a:path w="512445" h="1198245">
                  <a:moveTo>
                    <a:pt x="359664" y="24384"/>
                  </a:moveTo>
                  <a:lnTo>
                    <a:pt x="310896" y="24384"/>
                  </a:lnTo>
                  <a:lnTo>
                    <a:pt x="310896" y="1197864"/>
                  </a:lnTo>
                  <a:lnTo>
                    <a:pt x="359664" y="1197864"/>
                  </a:lnTo>
                  <a:lnTo>
                    <a:pt x="359664" y="24384"/>
                  </a:lnTo>
                  <a:close/>
                </a:path>
                <a:path w="512445" h="1198245">
                  <a:moveTo>
                    <a:pt x="512064" y="0"/>
                  </a:moveTo>
                  <a:lnTo>
                    <a:pt x="466344" y="0"/>
                  </a:lnTo>
                  <a:lnTo>
                    <a:pt x="466344" y="1197864"/>
                  </a:lnTo>
                  <a:lnTo>
                    <a:pt x="512064" y="1197864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5468" y="1327404"/>
              <a:ext cx="6349365" cy="0"/>
            </a:xfrm>
            <a:custGeom>
              <a:avLst/>
              <a:gdLst/>
              <a:ahLst/>
              <a:cxnLst/>
              <a:rect l="l" t="t" r="r" b="b"/>
              <a:pathLst>
                <a:path w="634936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6000" y="1271015"/>
              <a:ext cx="360045" cy="1390015"/>
            </a:xfrm>
            <a:custGeom>
              <a:avLst/>
              <a:gdLst/>
              <a:ahLst/>
              <a:cxnLst/>
              <a:rect l="l" t="t" r="r" b="b"/>
              <a:pathLst>
                <a:path w="360045" h="1390014">
                  <a:moveTo>
                    <a:pt x="48768" y="67056"/>
                  </a:moveTo>
                  <a:lnTo>
                    <a:pt x="0" y="67056"/>
                  </a:lnTo>
                  <a:lnTo>
                    <a:pt x="0" y="1389888"/>
                  </a:lnTo>
                  <a:lnTo>
                    <a:pt x="48768" y="1389888"/>
                  </a:lnTo>
                  <a:lnTo>
                    <a:pt x="48768" y="67056"/>
                  </a:lnTo>
                  <a:close/>
                </a:path>
                <a:path w="360045" h="1390014">
                  <a:moveTo>
                    <a:pt x="204216" y="21336"/>
                  </a:moveTo>
                  <a:lnTo>
                    <a:pt x="155448" y="21336"/>
                  </a:lnTo>
                  <a:lnTo>
                    <a:pt x="155448" y="1389888"/>
                  </a:lnTo>
                  <a:lnTo>
                    <a:pt x="204216" y="1389888"/>
                  </a:lnTo>
                  <a:lnTo>
                    <a:pt x="204216" y="21336"/>
                  </a:lnTo>
                  <a:close/>
                </a:path>
                <a:path w="360045" h="1390014">
                  <a:moveTo>
                    <a:pt x="359664" y="0"/>
                  </a:moveTo>
                  <a:lnTo>
                    <a:pt x="310896" y="0"/>
                  </a:lnTo>
                  <a:lnTo>
                    <a:pt x="310896" y="1389888"/>
                  </a:lnTo>
                  <a:lnTo>
                    <a:pt x="359664" y="1389888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5468" y="1104900"/>
              <a:ext cx="6349365" cy="0"/>
            </a:xfrm>
            <a:custGeom>
              <a:avLst/>
              <a:gdLst/>
              <a:ahLst/>
              <a:cxnLst/>
              <a:rect l="l" t="t" r="r" b="b"/>
              <a:pathLst>
                <a:path w="634936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62344" y="1008888"/>
              <a:ext cx="48895" cy="1652270"/>
            </a:xfrm>
            <a:custGeom>
              <a:avLst/>
              <a:gdLst/>
              <a:ahLst/>
              <a:cxnLst/>
              <a:rect l="l" t="t" r="r" b="b"/>
              <a:pathLst>
                <a:path w="48895" h="1652270">
                  <a:moveTo>
                    <a:pt x="48767" y="0"/>
                  </a:moveTo>
                  <a:lnTo>
                    <a:pt x="0" y="0"/>
                  </a:lnTo>
                  <a:lnTo>
                    <a:pt x="0" y="1652015"/>
                  </a:lnTo>
                  <a:lnTo>
                    <a:pt x="48767" y="1652015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5468" y="2659380"/>
              <a:ext cx="6349365" cy="0"/>
            </a:xfrm>
            <a:custGeom>
              <a:avLst/>
              <a:gdLst/>
              <a:ahLst/>
              <a:cxnLst/>
              <a:rect l="l" t="t" r="r" b="b"/>
              <a:pathLst>
                <a:path w="6349365">
                  <a:moveTo>
                    <a:pt x="0" y="0"/>
                  </a:moveTo>
                  <a:lnTo>
                    <a:pt x="63489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79247" y="2148585"/>
            <a:ext cx="13652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70" dirty="0">
                <a:latin typeface="Arial"/>
                <a:cs typeface="Arial"/>
              </a:rPr>
              <a:t>67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8685" y="2002028"/>
            <a:ext cx="82994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50" spc="-82" baseline="-15432" dirty="0">
                <a:latin typeface="Arial"/>
                <a:cs typeface="Arial"/>
              </a:rPr>
              <a:t>93</a:t>
            </a:r>
            <a:r>
              <a:rPr sz="1350" spc="-270" baseline="-15432" dirty="0">
                <a:latin typeface="Arial"/>
                <a:cs typeface="Arial"/>
              </a:rPr>
              <a:t> </a:t>
            </a:r>
            <a:r>
              <a:rPr sz="900" spc="-95" dirty="0">
                <a:latin typeface="Arial"/>
                <a:cs typeface="Arial"/>
              </a:rPr>
              <a:t>100</a:t>
            </a:r>
            <a:r>
              <a:rPr sz="1350" spc="-142" baseline="3086" dirty="0">
                <a:latin typeface="Arial"/>
                <a:cs typeface="Arial"/>
              </a:rPr>
              <a:t>101</a:t>
            </a:r>
            <a:r>
              <a:rPr sz="1350" spc="-142" baseline="12345" dirty="0">
                <a:latin typeface="Arial"/>
                <a:cs typeface="Arial"/>
              </a:rPr>
              <a:t>106</a:t>
            </a:r>
            <a:r>
              <a:rPr sz="1350" spc="-142" baseline="24691" dirty="0">
                <a:latin typeface="Arial"/>
                <a:cs typeface="Arial"/>
              </a:rPr>
              <a:t>111</a:t>
            </a:r>
            <a:endParaRPr sz="1350" baseline="24691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1566" y="1926158"/>
            <a:ext cx="132334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900" spc="-95" dirty="0">
                <a:latin typeface="Arial"/>
                <a:cs typeface="Arial"/>
              </a:rPr>
              <a:t>117</a:t>
            </a:r>
            <a:r>
              <a:rPr sz="1350" spc="-142" baseline="3086" dirty="0">
                <a:latin typeface="Arial"/>
                <a:cs typeface="Arial"/>
              </a:rPr>
              <a:t>118119</a:t>
            </a:r>
            <a:r>
              <a:rPr sz="1350" spc="-142" baseline="6172" dirty="0">
                <a:latin typeface="Arial"/>
                <a:cs typeface="Arial"/>
              </a:rPr>
              <a:t>120</a:t>
            </a:r>
            <a:r>
              <a:rPr sz="1350" spc="-142" baseline="9259" dirty="0">
                <a:latin typeface="Arial"/>
                <a:cs typeface="Arial"/>
              </a:rPr>
              <a:t>122</a:t>
            </a:r>
            <a:r>
              <a:rPr sz="1350" spc="-142" baseline="21604" dirty="0">
                <a:latin typeface="Arial"/>
                <a:cs typeface="Arial"/>
              </a:rPr>
              <a:t>127</a:t>
            </a:r>
            <a:r>
              <a:rPr sz="1350" spc="-142" baseline="49382" dirty="0">
                <a:latin typeface="Arial"/>
                <a:cs typeface="Arial"/>
              </a:rPr>
              <a:t>140140</a:t>
            </a:r>
            <a:endParaRPr sz="1350" baseline="49382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91054" y="1770710"/>
            <a:ext cx="179387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350" spc="-142" baseline="-21604" dirty="0">
                <a:latin typeface="Arial"/>
                <a:cs typeface="Arial"/>
              </a:rPr>
              <a:t>142</a:t>
            </a:r>
            <a:r>
              <a:rPr sz="1350" spc="-142" baseline="-18518" dirty="0">
                <a:latin typeface="Arial"/>
                <a:cs typeface="Arial"/>
              </a:rPr>
              <a:t>143144</a:t>
            </a:r>
            <a:r>
              <a:rPr sz="1350" spc="-142" baseline="-15432" dirty="0">
                <a:latin typeface="Arial"/>
                <a:cs typeface="Arial"/>
              </a:rPr>
              <a:t>145</a:t>
            </a:r>
            <a:r>
              <a:rPr sz="900" spc="-95" dirty="0">
                <a:latin typeface="Arial"/>
                <a:cs typeface="Arial"/>
              </a:rPr>
              <a:t>152152</a:t>
            </a:r>
            <a:r>
              <a:rPr sz="1350" spc="-142" baseline="3086" dirty="0">
                <a:latin typeface="Arial"/>
                <a:cs typeface="Arial"/>
              </a:rPr>
              <a:t>153</a:t>
            </a:r>
            <a:r>
              <a:rPr sz="1350" spc="-142" baseline="9259" dirty="0">
                <a:latin typeface="Arial"/>
                <a:cs typeface="Arial"/>
              </a:rPr>
              <a:t>156</a:t>
            </a:r>
            <a:r>
              <a:rPr sz="1350" spc="-142" baseline="15432" dirty="0">
                <a:latin typeface="Arial"/>
                <a:cs typeface="Arial"/>
              </a:rPr>
              <a:t>159</a:t>
            </a:r>
            <a:r>
              <a:rPr sz="1350" spc="-142" baseline="18518" dirty="0">
                <a:latin typeface="Arial"/>
                <a:cs typeface="Arial"/>
              </a:rPr>
              <a:t>161</a:t>
            </a:r>
            <a:r>
              <a:rPr sz="1350" spc="-142" baseline="33950" dirty="0">
                <a:latin typeface="Arial"/>
                <a:cs typeface="Arial"/>
              </a:rPr>
              <a:t>167</a:t>
            </a:r>
            <a:endParaRPr sz="1350" baseline="33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94632" y="1593037"/>
            <a:ext cx="102298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350" spc="-142" baseline="-52469" dirty="0">
                <a:latin typeface="Arial"/>
                <a:cs typeface="Arial"/>
              </a:rPr>
              <a:t>168</a:t>
            </a:r>
            <a:r>
              <a:rPr sz="1350" spc="-142" baseline="-24691" dirty="0">
                <a:latin typeface="Arial"/>
                <a:cs typeface="Arial"/>
              </a:rPr>
              <a:t>180</a:t>
            </a:r>
            <a:r>
              <a:rPr sz="1350" spc="-142" baseline="-12345" dirty="0">
                <a:latin typeface="Arial"/>
                <a:cs typeface="Arial"/>
              </a:rPr>
              <a:t>186</a:t>
            </a:r>
            <a:r>
              <a:rPr sz="900" spc="-95" dirty="0">
                <a:latin typeface="Arial"/>
                <a:cs typeface="Arial"/>
              </a:rPr>
              <a:t>192</a:t>
            </a:r>
            <a:r>
              <a:rPr sz="1350" spc="-142" baseline="3086" dirty="0">
                <a:latin typeface="Arial"/>
                <a:cs typeface="Arial"/>
              </a:rPr>
              <a:t>193194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29733" y="1344244"/>
            <a:ext cx="55562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350" spc="-127" baseline="-30864" dirty="0">
                <a:latin typeface="Arial"/>
                <a:cs typeface="Arial"/>
              </a:rPr>
              <a:t>233</a:t>
            </a:r>
            <a:r>
              <a:rPr sz="1350" spc="-127" baseline="-12345" dirty="0">
                <a:latin typeface="Arial"/>
                <a:cs typeface="Arial"/>
              </a:rPr>
              <a:t>243</a:t>
            </a:r>
            <a:r>
              <a:rPr sz="900" spc="-85" dirty="0">
                <a:latin typeface="Arial"/>
                <a:cs typeface="Arial"/>
              </a:rPr>
              <a:t>248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85154" y="1246759"/>
            <a:ext cx="4038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50" spc="-112" baseline="-12345" dirty="0">
                <a:latin typeface="Arial"/>
                <a:cs typeface="Arial"/>
              </a:rPr>
              <a:t>264</a:t>
            </a:r>
            <a:r>
              <a:rPr sz="900" spc="-7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94780" y="1055623"/>
            <a:ext cx="5543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50" spc="-135" baseline="-33950" dirty="0">
                <a:latin typeface="Arial"/>
                <a:cs typeface="Arial"/>
              </a:rPr>
              <a:t>298</a:t>
            </a:r>
            <a:r>
              <a:rPr sz="1350" spc="-135" baseline="-12345" dirty="0">
                <a:latin typeface="Arial"/>
                <a:cs typeface="Arial"/>
              </a:rPr>
              <a:t>308</a:t>
            </a:r>
            <a:r>
              <a:rPr sz="900" spc="-90" dirty="0">
                <a:latin typeface="Arial"/>
                <a:cs typeface="Arial"/>
              </a:rPr>
              <a:t>313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616" y="2344928"/>
            <a:ext cx="375920" cy="386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5" dirty="0">
                <a:latin typeface="Arial"/>
                <a:cs typeface="Arial"/>
              </a:rPr>
              <a:t>50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75" dirty="0"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670"/>
              </a:spcBef>
            </a:pP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523" y="793496"/>
            <a:ext cx="6658609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85890" algn="l"/>
              </a:tabLst>
            </a:pPr>
            <a:r>
              <a:rPr sz="1350" spc="-75" baseline="3086" dirty="0">
                <a:latin typeface="Arial"/>
                <a:cs typeface="Arial"/>
              </a:rPr>
              <a:t>4</a:t>
            </a:r>
            <a:r>
              <a:rPr sz="1350" spc="-37" baseline="3086" dirty="0">
                <a:latin typeface="Arial"/>
                <a:cs typeface="Arial"/>
              </a:rPr>
              <a:t>0</a:t>
            </a:r>
            <a:r>
              <a:rPr sz="1350" spc="-52" baseline="3086" dirty="0">
                <a:latin typeface="Arial"/>
                <a:cs typeface="Arial"/>
              </a:rPr>
              <a:t>0</a:t>
            </a:r>
            <a:r>
              <a:rPr sz="1350" baseline="3086" dirty="0">
                <a:latin typeface="Arial"/>
                <a:cs typeface="Arial"/>
              </a:rPr>
              <a:t>  </a:t>
            </a:r>
            <a:r>
              <a:rPr sz="1350" spc="97" baseline="3086" dirty="0">
                <a:latin typeface="Arial"/>
                <a:cs typeface="Arial"/>
              </a:rPr>
              <a:t> </a:t>
            </a:r>
            <a:r>
              <a:rPr sz="900" strike="sngStrike" spc="-70" dirty="0">
                <a:latin typeface="Arial"/>
                <a:cs typeface="Arial"/>
              </a:rPr>
              <a:t> </a:t>
            </a:r>
            <a:r>
              <a:rPr sz="900" strike="sngStrike" dirty="0">
                <a:latin typeface="Arial"/>
                <a:cs typeface="Arial"/>
              </a:rPr>
              <a:t>	</a:t>
            </a:r>
            <a:r>
              <a:rPr sz="900" strike="sngStrike" spc="-100" dirty="0">
                <a:latin typeface="Arial"/>
                <a:cs typeface="Arial"/>
              </a:rPr>
              <a:t>3</a:t>
            </a:r>
            <a:r>
              <a:rPr sz="900" strike="sngStrike" spc="-125" dirty="0">
                <a:latin typeface="Arial"/>
                <a:cs typeface="Arial"/>
              </a:rPr>
              <a:t>7</a:t>
            </a:r>
            <a:r>
              <a:rPr sz="900" strike="sngStrike" spc="-3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448" y="1900554"/>
            <a:ext cx="195580" cy="386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900" spc="-85" dirty="0">
                <a:latin typeface="Arial"/>
                <a:cs typeface="Arial"/>
              </a:rPr>
              <a:t>1</a:t>
            </a:r>
            <a:r>
              <a:rPr sz="900" spc="-90" dirty="0">
                <a:latin typeface="Arial"/>
                <a:cs typeface="Arial"/>
              </a:rPr>
              <a:t>5</a:t>
            </a: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00" spc="-70" dirty="0">
                <a:latin typeface="Arial"/>
                <a:cs typeface="Arial"/>
              </a:rPr>
              <a:t>1</a:t>
            </a:r>
            <a:r>
              <a:rPr sz="900" spc="-80" dirty="0">
                <a:latin typeface="Arial"/>
                <a:cs typeface="Arial"/>
              </a:rPr>
              <a:t>0</a:t>
            </a: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132" y="1455877"/>
            <a:ext cx="201930" cy="3873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5"/>
              </a:spcBef>
            </a:pPr>
            <a:r>
              <a:rPr sz="900" spc="-50" dirty="0">
                <a:latin typeface="Arial"/>
                <a:cs typeface="Arial"/>
              </a:rPr>
              <a:t>2</a:t>
            </a:r>
            <a:r>
              <a:rPr sz="900" spc="-75" dirty="0">
                <a:latin typeface="Arial"/>
                <a:cs typeface="Arial"/>
              </a:rPr>
              <a:t>5</a:t>
            </a: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900" spc="-45" dirty="0">
                <a:latin typeface="Arial"/>
                <a:cs typeface="Arial"/>
              </a:rPr>
              <a:t>2</a:t>
            </a:r>
            <a:r>
              <a:rPr sz="900" spc="-50" dirty="0">
                <a:latin typeface="Arial"/>
                <a:cs typeface="Arial"/>
              </a:rPr>
              <a:t>0</a:t>
            </a: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838" y="1234185"/>
            <a:ext cx="19494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0" dirty="0">
                <a:latin typeface="Arial"/>
                <a:cs typeface="Arial"/>
              </a:rPr>
              <a:t>3</a:t>
            </a:r>
            <a:r>
              <a:rPr sz="900" spc="-50" dirty="0">
                <a:latin typeface="Arial"/>
                <a:cs typeface="Arial"/>
              </a:rPr>
              <a:t>0</a:t>
            </a:r>
            <a:r>
              <a:rPr sz="900" spc="-3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800" y="1012062"/>
            <a:ext cx="19113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75" dirty="0">
                <a:latin typeface="Arial"/>
                <a:cs typeface="Arial"/>
              </a:rPr>
              <a:t>350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4592" y="2715711"/>
            <a:ext cx="6335395" cy="1005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255" algn="r">
              <a:lnSpc>
                <a:spcPts val="960"/>
              </a:lnSpc>
            </a:pPr>
            <a:r>
              <a:rPr sz="900" spc="-10" dirty="0">
                <a:latin typeface="Arial"/>
                <a:cs typeface="Arial"/>
              </a:rPr>
              <a:t>Н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5" dirty="0">
                <a:latin typeface="Arial"/>
                <a:cs typeface="Arial"/>
              </a:rPr>
              <a:t>г</a:t>
            </a:r>
            <a:r>
              <a:rPr sz="900" dirty="0">
                <a:latin typeface="Arial"/>
                <a:cs typeface="Arial"/>
              </a:rPr>
              <a:t>ерия</a:t>
            </a:r>
            <a:endParaRPr sz="900">
              <a:latin typeface="Arial"/>
              <a:cs typeface="Arial"/>
            </a:endParaRPr>
          </a:p>
          <a:p>
            <a:pPr marL="485140" marR="6350" indent="-55880" algn="r">
              <a:lnSpc>
                <a:spcPct val="112900"/>
              </a:lnSpc>
            </a:pPr>
            <a:r>
              <a:rPr sz="900" spc="-15" dirty="0">
                <a:latin typeface="Arial"/>
                <a:cs typeface="Arial"/>
              </a:rPr>
              <a:t>И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spc="-5" dirty="0">
                <a:latin typeface="Arial"/>
                <a:cs typeface="Arial"/>
              </a:rPr>
              <a:t>д</a:t>
            </a:r>
            <a:r>
              <a:rPr sz="900" spc="-10" dirty="0">
                <a:latin typeface="Arial"/>
                <a:cs typeface="Arial"/>
              </a:rPr>
              <a:t>он</a:t>
            </a:r>
            <a:r>
              <a:rPr sz="900" dirty="0">
                <a:latin typeface="Arial"/>
                <a:cs typeface="Arial"/>
              </a:rPr>
              <a:t>е</a:t>
            </a:r>
            <a:r>
              <a:rPr sz="900" spc="-1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ия  Колумб</a:t>
            </a:r>
            <a:r>
              <a:rPr sz="900" spc="5" dirty="0">
                <a:latin typeface="Arial"/>
                <a:cs typeface="Arial"/>
              </a:rPr>
              <a:t>и</a:t>
            </a:r>
            <a:r>
              <a:rPr sz="900" dirty="0">
                <a:latin typeface="Arial"/>
                <a:cs typeface="Arial"/>
              </a:rPr>
              <a:t>я</a:t>
            </a:r>
            <a:endParaRPr sz="9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140"/>
              </a:spcBef>
            </a:pPr>
            <a:r>
              <a:rPr sz="900" spc="5" dirty="0">
                <a:latin typeface="Arial"/>
                <a:cs typeface="Arial"/>
              </a:rPr>
              <a:t>В</a:t>
            </a:r>
            <a:r>
              <a:rPr sz="900" dirty="0">
                <a:latin typeface="Arial"/>
                <a:cs typeface="Arial"/>
              </a:rPr>
              <a:t>ели</a:t>
            </a:r>
            <a:r>
              <a:rPr sz="900" spc="-5" dirty="0">
                <a:latin typeface="Arial"/>
                <a:cs typeface="Arial"/>
              </a:rPr>
              <a:t>к</a:t>
            </a:r>
            <a:r>
              <a:rPr sz="900" spc="-10" dirty="0">
                <a:latin typeface="Arial"/>
                <a:cs typeface="Arial"/>
              </a:rPr>
              <a:t>о</a:t>
            </a:r>
            <a:r>
              <a:rPr sz="900" spc="-5" dirty="0">
                <a:latin typeface="Arial"/>
                <a:cs typeface="Arial"/>
              </a:rPr>
              <a:t>бр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5" dirty="0">
                <a:latin typeface="Arial"/>
                <a:cs typeface="Arial"/>
              </a:rPr>
              <a:t>т</a:t>
            </a:r>
            <a:r>
              <a:rPr sz="900" spc="-15" dirty="0">
                <a:latin typeface="Arial"/>
                <a:cs typeface="Arial"/>
              </a:rPr>
              <a:t>а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spc="-20" dirty="0">
                <a:latin typeface="Arial"/>
                <a:cs typeface="Arial"/>
              </a:rPr>
              <a:t>и</a:t>
            </a:r>
            <a:r>
              <a:rPr sz="900" dirty="0">
                <a:latin typeface="Arial"/>
                <a:cs typeface="Arial"/>
              </a:rPr>
              <a:t>я</a:t>
            </a:r>
            <a:endParaRPr sz="900">
              <a:latin typeface="Arial"/>
              <a:cs typeface="Arial"/>
            </a:endParaRPr>
          </a:p>
          <a:p>
            <a:pPr marL="497840" marR="8255" indent="152400" algn="just">
              <a:lnSpc>
                <a:spcPct val="112900"/>
              </a:lnSpc>
            </a:pPr>
            <a:r>
              <a:rPr sz="900" spc="-5" dirty="0">
                <a:latin typeface="Arial"/>
                <a:cs typeface="Arial"/>
              </a:rPr>
              <a:t>Ал</a:t>
            </a:r>
            <a:r>
              <a:rPr sz="900" spc="-15" dirty="0">
                <a:latin typeface="Arial"/>
                <a:cs typeface="Arial"/>
              </a:rPr>
              <a:t>ж</a:t>
            </a:r>
            <a:r>
              <a:rPr sz="900" dirty="0">
                <a:latin typeface="Arial"/>
                <a:cs typeface="Arial"/>
              </a:rPr>
              <a:t>ир  </a:t>
            </a:r>
            <a:r>
              <a:rPr sz="900" spc="-25" dirty="0">
                <a:latin typeface="Arial"/>
                <a:cs typeface="Arial"/>
              </a:rPr>
              <a:t>Турция  </a:t>
            </a:r>
            <a:r>
              <a:rPr sz="900" spc="-15" dirty="0">
                <a:latin typeface="Arial"/>
                <a:cs typeface="Arial"/>
              </a:rPr>
              <a:t>Мексика  </a:t>
            </a:r>
            <a:r>
              <a:rPr sz="900" spc="-10" dirty="0">
                <a:latin typeface="Arial"/>
                <a:cs typeface="Arial"/>
              </a:rPr>
              <a:t>Г</a:t>
            </a:r>
            <a:r>
              <a:rPr sz="900" dirty="0">
                <a:latin typeface="Arial"/>
                <a:cs typeface="Arial"/>
              </a:rPr>
              <a:t>ер</a:t>
            </a:r>
            <a:r>
              <a:rPr sz="900" spc="-10" dirty="0">
                <a:latin typeface="Arial"/>
                <a:cs typeface="Arial"/>
              </a:rPr>
              <a:t>м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dirty="0">
                <a:latin typeface="Arial"/>
                <a:cs typeface="Arial"/>
              </a:rPr>
              <a:t>ия</a:t>
            </a:r>
            <a:endParaRPr sz="9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latin typeface="Arial"/>
                <a:cs typeface="Arial"/>
              </a:rPr>
              <a:t>Н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-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ерл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spc="-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ы</a:t>
            </a:r>
            <a:endParaRPr sz="900">
              <a:latin typeface="Arial"/>
              <a:cs typeface="Arial"/>
            </a:endParaRPr>
          </a:p>
          <a:p>
            <a:pPr marL="531495" marR="9525" indent="83820" algn="just">
              <a:lnSpc>
                <a:spcPct val="112900"/>
              </a:lnSpc>
            </a:pPr>
            <a:r>
              <a:rPr sz="900" spc="-15" dirty="0">
                <a:latin typeface="Arial"/>
                <a:cs typeface="Arial"/>
              </a:rPr>
              <a:t>И</a:t>
            </a:r>
            <a:r>
              <a:rPr sz="900" spc="5" dirty="0">
                <a:latin typeface="Arial"/>
                <a:cs typeface="Arial"/>
              </a:rPr>
              <a:t>та</a:t>
            </a:r>
            <a:r>
              <a:rPr sz="900" spc="-5" dirty="0">
                <a:latin typeface="Arial"/>
                <a:cs typeface="Arial"/>
              </a:rPr>
              <a:t>л</a:t>
            </a:r>
            <a:r>
              <a:rPr sz="900" spc="5" dirty="0">
                <a:latin typeface="Arial"/>
                <a:cs typeface="Arial"/>
              </a:rPr>
              <a:t>и</a:t>
            </a:r>
            <a:r>
              <a:rPr sz="900" dirty="0">
                <a:latin typeface="Arial"/>
                <a:cs typeface="Arial"/>
              </a:rPr>
              <a:t>я  </a:t>
            </a:r>
            <a:r>
              <a:rPr sz="900" spc="-20" dirty="0">
                <a:latin typeface="Arial"/>
                <a:cs typeface="Arial"/>
              </a:rPr>
              <a:t>Индия  </a:t>
            </a:r>
            <a:r>
              <a:rPr sz="900" spc="-50" dirty="0">
                <a:latin typeface="Arial"/>
                <a:cs typeface="Arial"/>
              </a:rPr>
              <a:t>Польша  </a:t>
            </a:r>
            <a:r>
              <a:rPr sz="900" spc="-25" dirty="0">
                <a:latin typeface="Arial"/>
                <a:cs typeface="Arial"/>
              </a:rPr>
              <a:t>Испания</a:t>
            </a:r>
            <a:endParaRPr sz="900">
              <a:latin typeface="Arial"/>
              <a:cs typeface="Arial"/>
            </a:endParaRPr>
          </a:p>
          <a:p>
            <a:pPr marL="395605" marR="6985" indent="285750" algn="just">
              <a:lnSpc>
                <a:spcPct val="112900"/>
              </a:lnSpc>
            </a:pPr>
            <a:r>
              <a:rPr sz="900" spc="-15" dirty="0">
                <a:latin typeface="Arial"/>
                <a:cs typeface="Arial"/>
              </a:rPr>
              <a:t>Ч</a:t>
            </a:r>
            <a:r>
              <a:rPr sz="900" dirty="0">
                <a:latin typeface="Arial"/>
                <a:cs typeface="Arial"/>
              </a:rPr>
              <a:t>е</a:t>
            </a:r>
            <a:r>
              <a:rPr sz="900" spc="5" dirty="0">
                <a:latin typeface="Arial"/>
                <a:cs typeface="Arial"/>
              </a:rPr>
              <a:t>х</a:t>
            </a:r>
            <a:r>
              <a:rPr sz="900" dirty="0">
                <a:latin typeface="Arial"/>
                <a:cs typeface="Arial"/>
              </a:rPr>
              <a:t>ия  </a:t>
            </a:r>
            <a:r>
              <a:rPr sz="900" spc="-5" dirty="0">
                <a:latin typeface="Arial"/>
                <a:cs typeface="Arial"/>
              </a:rPr>
              <a:t>П</a:t>
            </a:r>
            <a:r>
              <a:rPr sz="900" spc="-10" dirty="0">
                <a:latin typeface="Arial"/>
                <a:cs typeface="Arial"/>
              </a:rPr>
              <a:t>о</a:t>
            </a:r>
            <a:r>
              <a:rPr sz="900" spc="-5" dirty="0">
                <a:latin typeface="Arial"/>
                <a:cs typeface="Arial"/>
              </a:rPr>
              <a:t>р</a:t>
            </a:r>
            <a:r>
              <a:rPr sz="900" spc="5" dirty="0">
                <a:latin typeface="Arial"/>
                <a:cs typeface="Arial"/>
              </a:rPr>
              <a:t>т</a:t>
            </a:r>
            <a:r>
              <a:rPr sz="900" spc="-5" dirty="0">
                <a:latin typeface="Arial"/>
                <a:cs typeface="Arial"/>
              </a:rPr>
              <a:t>у</a:t>
            </a:r>
            <a:r>
              <a:rPr sz="900" spc="5" dirty="0">
                <a:latin typeface="Arial"/>
                <a:cs typeface="Arial"/>
              </a:rPr>
              <a:t>га</a:t>
            </a:r>
            <a:r>
              <a:rPr sz="900" spc="-5" dirty="0">
                <a:latin typeface="Arial"/>
                <a:cs typeface="Arial"/>
              </a:rPr>
              <a:t>л</a:t>
            </a:r>
            <a:r>
              <a:rPr sz="900" spc="5" dirty="0">
                <a:latin typeface="Arial"/>
                <a:cs typeface="Arial"/>
              </a:rPr>
              <a:t>и</a:t>
            </a:r>
            <a:r>
              <a:rPr sz="900" dirty="0">
                <a:latin typeface="Arial"/>
                <a:cs typeface="Arial"/>
              </a:rPr>
              <a:t>я  </a:t>
            </a:r>
            <a:r>
              <a:rPr sz="900" spc="-20" dirty="0">
                <a:latin typeface="Arial"/>
                <a:cs typeface="Arial"/>
              </a:rPr>
              <a:t>Аргентина</a:t>
            </a:r>
            <a:endParaRPr sz="900">
              <a:latin typeface="Arial"/>
              <a:cs typeface="Arial"/>
            </a:endParaRPr>
          </a:p>
          <a:p>
            <a:pPr marL="534035" marR="8255" indent="106045" algn="just">
              <a:lnSpc>
                <a:spcPct val="112900"/>
              </a:lnSpc>
            </a:pPr>
            <a:r>
              <a:rPr sz="900" spc="-5" dirty="0">
                <a:latin typeface="Arial"/>
                <a:cs typeface="Arial"/>
              </a:rPr>
              <a:t>Е</a:t>
            </a:r>
            <a:r>
              <a:rPr sz="900" spc="5" dirty="0">
                <a:latin typeface="Arial"/>
                <a:cs typeface="Arial"/>
              </a:rPr>
              <a:t>г</a:t>
            </a:r>
            <a:r>
              <a:rPr sz="900" dirty="0">
                <a:latin typeface="Arial"/>
                <a:cs typeface="Arial"/>
              </a:rPr>
              <a:t>ипет  </a:t>
            </a:r>
            <a:r>
              <a:rPr sz="900" spc="-10" dirty="0">
                <a:latin typeface="Arial"/>
                <a:cs typeface="Arial"/>
              </a:rPr>
              <a:t>Ф</a:t>
            </a:r>
            <a:r>
              <a:rPr sz="900" spc="-5" dirty="0">
                <a:latin typeface="Arial"/>
                <a:cs typeface="Arial"/>
              </a:rPr>
              <a:t>р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dirty="0">
                <a:latin typeface="Arial"/>
                <a:cs typeface="Arial"/>
              </a:rPr>
              <a:t>ция  </a:t>
            </a:r>
            <a:r>
              <a:rPr sz="900" spc="-25" dirty="0">
                <a:latin typeface="Arial"/>
                <a:cs typeface="Arial"/>
              </a:rPr>
              <a:t>Бельгия  </a:t>
            </a:r>
            <a:r>
              <a:rPr sz="900" spc="-35" dirty="0">
                <a:latin typeface="Arial"/>
                <a:cs typeface="Arial"/>
              </a:rPr>
              <a:t>Тайланд</a:t>
            </a:r>
            <a:endParaRPr sz="900">
              <a:latin typeface="Arial"/>
              <a:cs typeface="Arial"/>
            </a:endParaRPr>
          </a:p>
          <a:p>
            <a:pPr marL="459105" marR="6985" indent="268605" algn="just">
              <a:lnSpc>
                <a:spcPct val="112900"/>
              </a:lnSpc>
            </a:pPr>
            <a:r>
              <a:rPr sz="900" spc="-15" dirty="0">
                <a:latin typeface="Arial"/>
                <a:cs typeface="Arial"/>
              </a:rPr>
              <a:t>Ч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-5" dirty="0">
                <a:latin typeface="Arial"/>
                <a:cs typeface="Arial"/>
              </a:rPr>
              <a:t>ли  </a:t>
            </a:r>
            <a:r>
              <a:rPr sz="900" spc="-30" dirty="0">
                <a:latin typeface="Arial"/>
                <a:cs typeface="Arial"/>
              </a:rPr>
              <a:t>Малайзия  Бразилия  Казахстан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900" spc="-35" dirty="0">
                <a:latin typeface="Arial"/>
                <a:cs typeface="Arial"/>
              </a:rPr>
              <a:t>Саудовская</a:t>
            </a:r>
            <a:r>
              <a:rPr sz="900" spc="-19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Аравия</a:t>
            </a:r>
            <a:endParaRPr sz="9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140"/>
              </a:spcBef>
            </a:pPr>
            <a:r>
              <a:rPr sz="900" spc="-50" dirty="0">
                <a:latin typeface="Arial"/>
                <a:cs typeface="Arial"/>
              </a:rPr>
              <a:t>Страны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spc="-90" dirty="0">
                <a:latin typeface="Arial"/>
                <a:cs typeface="Arial"/>
              </a:rPr>
              <a:t>ОЭСР</a:t>
            </a:r>
            <a:endParaRPr sz="900">
              <a:latin typeface="Arial"/>
              <a:cs typeface="Arial"/>
            </a:endParaRPr>
          </a:p>
          <a:p>
            <a:pPr marL="455930" marR="5080" indent="309245" algn="r">
              <a:lnSpc>
                <a:spcPct val="112900"/>
              </a:lnSpc>
            </a:pPr>
            <a:r>
              <a:rPr sz="900" spc="-10" dirty="0">
                <a:latin typeface="Arial"/>
                <a:cs typeface="Arial"/>
              </a:rPr>
              <a:t>М</a:t>
            </a:r>
            <a:r>
              <a:rPr sz="900" dirty="0">
                <a:latin typeface="Arial"/>
                <a:cs typeface="Arial"/>
              </a:rPr>
              <a:t>ир  </a:t>
            </a:r>
            <a:r>
              <a:rPr sz="900" spc="-5" dirty="0">
                <a:latin typeface="Arial"/>
                <a:cs typeface="Arial"/>
              </a:rPr>
              <a:t>А</a:t>
            </a:r>
            <a:r>
              <a:rPr sz="900" spc="5" dirty="0">
                <a:latin typeface="Arial"/>
                <a:cs typeface="Arial"/>
              </a:rPr>
              <a:t>вст</a:t>
            </a:r>
            <a:r>
              <a:rPr sz="900" spc="-5" dirty="0">
                <a:latin typeface="Arial"/>
                <a:cs typeface="Arial"/>
              </a:rPr>
              <a:t>р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spc="-5" dirty="0">
                <a:latin typeface="Arial"/>
                <a:cs typeface="Arial"/>
              </a:rPr>
              <a:t>л</a:t>
            </a:r>
            <a:r>
              <a:rPr sz="900" spc="5" dirty="0">
                <a:latin typeface="Arial"/>
                <a:cs typeface="Arial"/>
              </a:rPr>
              <a:t>и</a:t>
            </a:r>
            <a:r>
              <a:rPr sz="900" dirty="0">
                <a:latin typeface="Arial"/>
                <a:cs typeface="Arial"/>
              </a:rPr>
              <a:t>я  </a:t>
            </a:r>
            <a:r>
              <a:rPr sz="900" spc="-10" dirty="0">
                <a:latin typeface="Arial"/>
                <a:cs typeface="Arial"/>
              </a:rPr>
              <a:t>Я</a:t>
            </a:r>
            <a:r>
              <a:rPr sz="900" dirty="0">
                <a:latin typeface="Arial"/>
                <a:cs typeface="Arial"/>
              </a:rPr>
              <a:t>п</a:t>
            </a:r>
            <a:r>
              <a:rPr sz="900" spc="-10" dirty="0">
                <a:latin typeface="Arial"/>
                <a:cs typeface="Arial"/>
              </a:rPr>
              <a:t>он</a:t>
            </a:r>
            <a:r>
              <a:rPr sz="900" dirty="0">
                <a:latin typeface="Arial"/>
                <a:cs typeface="Arial"/>
              </a:rPr>
              <a:t>ия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140"/>
              </a:spcBef>
            </a:pPr>
            <a:r>
              <a:rPr sz="900" spc="-35" dirty="0">
                <a:latin typeface="Arial"/>
                <a:cs typeface="Arial"/>
              </a:rPr>
              <a:t>Новая</a:t>
            </a:r>
            <a:r>
              <a:rPr sz="900" spc="-160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Зеландия</a:t>
            </a:r>
            <a:endParaRPr sz="900">
              <a:latin typeface="Arial"/>
              <a:cs typeface="Arial"/>
            </a:endParaRPr>
          </a:p>
          <a:p>
            <a:pPr marL="739775" marR="8255" indent="-107950" algn="r">
              <a:lnSpc>
                <a:spcPct val="112900"/>
              </a:lnSpc>
            </a:pPr>
            <a:r>
              <a:rPr sz="900" dirty="0">
                <a:latin typeface="Arial"/>
                <a:cs typeface="Arial"/>
              </a:rPr>
              <a:t>К</a:t>
            </a:r>
            <a:r>
              <a:rPr sz="900" spc="-5" dirty="0">
                <a:latin typeface="Arial"/>
                <a:cs typeface="Arial"/>
              </a:rPr>
              <a:t>у</a:t>
            </a:r>
            <a:r>
              <a:rPr sz="900" spc="5" dirty="0">
                <a:latin typeface="Arial"/>
                <a:cs typeface="Arial"/>
              </a:rPr>
              <a:t>в</a:t>
            </a:r>
            <a:r>
              <a:rPr sz="900" dirty="0">
                <a:latin typeface="Arial"/>
                <a:cs typeface="Arial"/>
              </a:rPr>
              <a:t>е</a:t>
            </a:r>
            <a:r>
              <a:rPr sz="900" spc="5" dirty="0">
                <a:latin typeface="Arial"/>
                <a:cs typeface="Arial"/>
              </a:rPr>
              <a:t>й</a:t>
            </a:r>
            <a:r>
              <a:rPr sz="900" dirty="0">
                <a:latin typeface="Arial"/>
                <a:cs typeface="Arial"/>
              </a:rPr>
              <a:t>т  </a:t>
            </a:r>
            <a:r>
              <a:rPr sz="900" spc="-10" dirty="0">
                <a:latin typeface="Arial"/>
                <a:cs typeface="Arial"/>
              </a:rPr>
              <a:t>С</a:t>
            </a:r>
            <a:r>
              <a:rPr sz="900" dirty="0">
                <a:latin typeface="Arial"/>
                <a:cs typeface="Arial"/>
              </a:rPr>
              <a:t>ША  </a:t>
            </a:r>
            <a:r>
              <a:rPr sz="900" spc="5" dirty="0">
                <a:latin typeface="Arial"/>
                <a:cs typeface="Arial"/>
              </a:rPr>
              <a:t>РФ</a:t>
            </a:r>
            <a:endParaRPr sz="900">
              <a:latin typeface="Arial"/>
              <a:cs typeface="Arial"/>
            </a:endParaRPr>
          </a:p>
          <a:p>
            <a:pPr marL="218440" marR="6350" indent="462280" algn="r">
              <a:lnSpc>
                <a:spcPct val="112900"/>
              </a:lnSpc>
            </a:pPr>
            <a:r>
              <a:rPr sz="900" dirty="0">
                <a:latin typeface="Arial"/>
                <a:cs typeface="Arial"/>
              </a:rPr>
              <a:t>Ки</a:t>
            </a:r>
            <a:r>
              <a:rPr sz="900" spc="5" dirty="0">
                <a:latin typeface="Arial"/>
                <a:cs typeface="Arial"/>
              </a:rPr>
              <a:t>та</a:t>
            </a:r>
            <a:r>
              <a:rPr sz="900" dirty="0">
                <a:latin typeface="Arial"/>
                <a:cs typeface="Arial"/>
              </a:rPr>
              <a:t>й  </a:t>
            </a:r>
            <a:r>
              <a:rPr sz="900" spc="5" dirty="0">
                <a:latin typeface="Arial"/>
                <a:cs typeface="Arial"/>
              </a:rPr>
              <a:t>Шв</a:t>
            </a:r>
            <a:r>
              <a:rPr sz="900" dirty="0">
                <a:latin typeface="Arial"/>
                <a:cs typeface="Arial"/>
              </a:rPr>
              <a:t>е</a:t>
            </a:r>
            <a:r>
              <a:rPr sz="900" spc="5" dirty="0">
                <a:latin typeface="Arial"/>
                <a:cs typeface="Arial"/>
              </a:rPr>
              <a:t>ци</a:t>
            </a:r>
            <a:r>
              <a:rPr sz="900" dirty="0">
                <a:latin typeface="Arial"/>
                <a:cs typeface="Arial"/>
              </a:rPr>
              <a:t>я  </a:t>
            </a:r>
            <a:r>
              <a:rPr sz="900" spc="-40" dirty="0">
                <a:latin typeface="Arial"/>
                <a:cs typeface="Arial"/>
              </a:rPr>
              <a:t>Южная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Африка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Южная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Корея</a:t>
            </a:r>
            <a:endParaRPr sz="900">
              <a:latin typeface="Arial"/>
              <a:cs typeface="Arial"/>
            </a:endParaRPr>
          </a:p>
          <a:p>
            <a:pPr marL="407670" marR="7620" indent="207645" algn="r">
              <a:lnSpc>
                <a:spcPct val="112900"/>
              </a:lnSpc>
            </a:pPr>
            <a:r>
              <a:rPr sz="900" dirty="0">
                <a:latin typeface="Arial"/>
                <a:cs typeface="Arial"/>
              </a:rPr>
              <a:t>К</a:t>
            </a:r>
            <a:r>
              <a:rPr sz="900" spc="10" dirty="0">
                <a:latin typeface="Arial"/>
                <a:cs typeface="Arial"/>
              </a:rPr>
              <a:t>а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dirty="0">
                <a:latin typeface="Arial"/>
                <a:cs typeface="Arial"/>
              </a:rPr>
              <a:t>да  </a:t>
            </a:r>
            <a:r>
              <a:rPr sz="900" spc="-10" dirty="0">
                <a:latin typeface="Arial"/>
                <a:cs typeface="Arial"/>
              </a:rPr>
              <a:t>Ф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spc="-5" dirty="0">
                <a:latin typeface="Arial"/>
                <a:cs typeface="Arial"/>
              </a:rPr>
              <a:t>лянд</a:t>
            </a:r>
            <a:r>
              <a:rPr sz="900" dirty="0">
                <a:latin typeface="Arial"/>
                <a:cs typeface="Arial"/>
              </a:rPr>
              <a:t>ия  </a:t>
            </a:r>
            <a:r>
              <a:rPr sz="900" spc="-10" dirty="0">
                <a:latin typeface="Arial"/>
                <a:cs typeface="Arial"/>
              </a:rPr>
              <a:t>У</a:t>
            </a:r>
            <a:r>
              <a:rPr sz="900" spc="-5" dirty="0">
                <a:latin typeface="Arial"/>
                <a:cs typeface="Arial"/>
              </a:rPr>
              <a:t>к</a:t>
            </a:r>
            <a:r>
              <a:rPr sz="900" spc="-10" dirty="0">
                <a:latin typeface="Arial"/>
                <a:cs typeface="Arial"/>
              </a:rPr>
              <a:t>р</a:t>
            </a:r>
            <a:r>
              <a:rPr sz="900" spc="5" dirty="0">
                <a:latin typeface="Arial"/>
                <a:cs typeface="Arial"/>
              </a:rPr>
              <a:t>а</a:t>
            </a:r>
            <a:r>
              <a:rPr sz="900" dirty="0">
                <a:latin typeface="Arial"/>
                <a:cs typeface="Arial"/>
              </a:rPr>
              <a:t>и</a:t>
            </a:r>
            <a:r>
              <a:rPr sz="900" spc="-10" dirty="0">
                <a:latin typeface="Arial"/>
                <a:cs typeface="Arial"/>
              </a:rPr>
              <a:t>н</a:t>
            </a:r>
            <a:r>
              <a:rPr sz="900" dirty="0">
                <a:latin typeface="Arial"/>
                <a:cs typeface="Arial"/>
              </a:rPr>
              <a:t>а  </a:t>
            </a:r>
            <a:r>
              <a:rPr sz="900" spc="-10" dirty="0">
                <a:latin typeface="Arial"/>
                <a:cs typeface="Arial"/>
              </a:rPr>
              <a:t>Но</a:t>
            </a:r>
            <a:r>
              <a:rPr sz="900" spc="-5" dirty="0">
                <a:latin typeface="Arial"/>
                <a:cs typeface="Arial"/>
              </a:rPr>
              <a:t>р</a:t>
            </a:r>
            <a:r>
              <a:rPr sz="900" spc="5" dirty="0">
                <a:latin typeface="Arial"/>
                <a:cs typeface="Arial"/>
              </a:rPr>
              <a:t>в</a:t>
            </a:r>
            <a:r>
              <a:rPr sz="900" dirty="0">
                <a:latin typeface="Arial"/>
                <a:cs typeface="Arial"/>
              </a:rPr>
              <a:t>е</a:t>
            </a:r>
            <a:r>
              <a:rPr sz="900" spc="5" dirty="0">
                <a:latin typeface="Arial"/>
                <a:cs typeface="Arial"/>
              </a:rPr>
              <a:t>ги</a:t>
            </a:r>
            <a:r>
              <a:rPr sz="900" dirty="0">
                <a:latin typeface="Arial"/>
                <a:cs typeface="Arial"/>
              </a:rPr>
              <a:t>я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327647" y="4312856"/>
            <a:ext cx="5633085" cy="1420495"/>
            <a:chOff x="6327647" y="4312856"/>
            <a:chExt cx="5633085" cy="1420495"/>
          </a:xfrm>
        </p:grpSpPr>
        <p:sp>
          <p:nvSpPr>
            <p:cNvPr id="64" name="object 64"/>
            <p:cNvSpPr/>
            <p:nvPr/>
          </p:nvSpPr>
          <p:spPr>
            <a:xfrm>
              <a:off x="6329171" y="5122163"/>
              <a:ext cx="5623560" cy="402590"/>
            </a:xfrm>
            <a:custGeom>
              <a:avLst/>
              <a:gdLst/>
              <a:ahLst/>
              <a:cxnLst/>
              <a:rect l="l" t="t" r="r" b="b"/>
              <a:pathLst>
                <a:path w="5623559" h="402589">
                  <a:moveTo>
                    <a:pt x="0" y="402336"/>
                  </a:moveTo>
                  <a:lnTo>
                    <a:pt x="5623559" y="402336"/>
                  </a:lnTo>
                </a:path>
                <a:path w="5623559" h="402589">
                  <a:moveTo>
                    <a:pt x="0" y="201168"/>
                  </a:moveTo>
                  <a:lnTo>
                    <a:pt x="5623559" y="201168"/>
                  </a:lnTo>
                </a:path>
                <a:path w="5623559" h="402589">
                  <a:moveTo>
                    <a:pt x="0" y="0"/>
                  </a:moveTo>
                  <a:lnTo>
                    <a:pt x="56235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27647" y="4983480"/>
              <a:ext cx="5567045" cy="7498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29171" y="4317492"/>
              <a:ext cx="5623560" cy="603885"/>
            </a:xfrm>
            <a:custGeom>
              <a:avLst/>
              <a:gdLst/>
              <a:ahLst/>
              <a:cxnLst/>
              <a:rect l="l" t="t" r="r" b="b"/>
              <a:pathLst>
                <a:path w="5623559" h="603885">
                  <a:moveTo>
                    <a:pt x="0" y="603503"/>
                  </a:moveTo>
                  <a:lnTo>
                    <a:pt x="5623559" y="603503"/>
                  </a:lnTo>
                </a:path>
                <a:path w="5623559" h="603885">
                  <a:moveTo>
                    <a:pt x="0" y="402335"/>
                  </a:moveTo>
                  <a:lnTo>
                    <a:pt x="5623559" y="402335"/>
                  </a:lnTo>
                </a:path>
                <a:path w="5623559" h="603885">
                  <a:moveTo>
                    <a:pt x="0" y="201167"/>
                  </a:moveTo>
                  <a:lnTo>
                    <a:pt x="5623559" y="201167"/>
                  </a:lnTo>
                </a:path>
                <a:path w="5623559" h="603885">
                  <a:moveTo>
                    <a:pt x="0" y="0"/>
                  </a:moveTo>
                  <a:lnTo>
                    <a:pt x="56235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85559" y="4312856"/>
              <a:ext cx="5574792" cy="1420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48983" y="5007863"/>
              <a:ext cx="5503037" cy="717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25183" y="4337265"/>
              <a:ext cx="5499989" cy="13882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30695" y="5724144"/>
              <a:ext cx="5623560" cy="0"/>
            </a:xfrm>
            <a:custGeom>
              <a:avLst/>
              <a:gdLst/>
              <a:ahLst/>
              <a:cxnLst/>
              <a:rect l="l" t="t" r="r" b="b"/>
              <a:pathLst>
                <a:path w="5623559">
                  <a:moveTo>
                    <a:pt x="0" y="0"/>
                  </a:moveTo>
                  <a:lnTo>
                    <a:pt x="5623559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6329171" y="4116323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5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906515" y="3980179"/>
            <a:ext cx="296545" cy="183451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20" dirty="0">
                <a:latin typeface="Arial"/>
                <a:cs typeface="Arial"/>
              </a:rPr>
              <a:t>3</a:t>
            </a: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75" dirty="0">
                <a:latin typeface="Arial"/>
                <a:cs typeface="Arial"/>
              </a:rPr>
              <a:t>.3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140"/>
              </a:spcBef>
            </a:pPr>
            <a:r>
              <a:rPr sz="1200" spc="-45" dirty="0">
                <a:latin typeface="Arial"/>
                <a:cs typeface="Arial"/>
              </a:rPr>
              <a:t>0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70" dirty="0">
                <a:latin typeface="Arial"/>
                <a:cs typeface="Arial"/>
              </a:rPr>
              <a:t>2</a:t>
            </a: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140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4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13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.</a:t>
            </a:r>
            <a:r>
              <a:rPr sz="1200" spc="-50" dirty="0">
                <a:latin typeface="Arial"/>
                <a:cs typeface="Arial"/>
              </a:rPr>
              <a:t>0</a:t>
            </a:r>
            <a:r>
              <a:rPr sz="1200" spc="-9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4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54904" y="5809147"/>
            <a:ext cx="5610225" cy="3416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0320">
              <a:lnSpc>
                <a:spcPts val="1230"/>
              </a:lnSpc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5" dirty="0"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85"/>
              </a:spcBef>
            </a:pP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0"/>
              </a:spcBef>
            </a:pPr>
            <a:r>
              <a:rPr sz="1200" spc="-70" dirty="0">
                <a:latin typeface="Arial"/>
                <a:cs typeface="Arial"/>
              </a:rPr>
              <a:t>1998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5" dirty="0">
                <a:latin typeface="Arial"/>
                <a:cs typeface="Arial"/>
              </a:rPr>
              <a:t>9</a:t>
            </a:r>
            <a:r>
              <a:rPr sz="1200" spc="-10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90"/>
              </a:spcBef>
            </a:pPr>
            <a:r>
              <a:rPr sz="1200" spc="-60" dirty="0">
                <a:latin typeface="Arial"/>
                <a:cs typeface="Arial"/>
              </a:rPr>
              <a:t>2002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90"/>
              </a:spcBef>
            </a:pPr>
            <a:r>
              <a:rPr sz="1200" spc="-85" dirty="0">
                <a:latin typeface="Arial"/>
                <a:cs typeface="Arial"/>
              </a:rPr>
              <a:t>2007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85"/>
              </a:spcBef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85"/>
              </a:spcBef>
            </a:pPr>
            <a:r>
              <a:rPr sz="1200" spc="10" dirty="0">
                <a:latin typeface="Arial"/>
                <a:cs typeface="Arial"/>
              </a:rPr>
              <a:t>2</a:t>
            </a:r>
            <a:r>
              <a:rPr sz="1200" spc="-15" dirty="0">
                <a:latin typeface="Arial"/>
                <a:cs typeface="Arial"/>
              </a:rPr>
              <a:t>0</a:t>
            </a:r>
            <a:r>
              <a:rPr sz="1200" spc="1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577529" y="6307073"/>
            <a:ext cx="86410" cy="891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89593" y="6307073"/>
            <a:ext cx="86410" cy="891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607556" y="6230518"/>
            <a:ext cx="5086985" cy="34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0975" algn="ctr">
              <a:lnSpc>
                <a:spcPts val="1255"/>
              </a:lnSpc>
              <a:spcBef>
                <a:spcPts val="100"/>
              </a:spcBef>
              <a:tabLst>
                <a:tab pos="511809" algn="l"/>
              </a:tabLst>
            </a:pPr>
            <a:r>
              <a:rPr sz="1200" spc="-25" dirty="0">
                <a:latin typeface="Arial"/>
                <a:cs typeface="Arial"/>
              </a:rPr>
              <a:t>Мир	</a:t>
            </a:r>
            <a:r>
              <a:rPr sz="1200" spc="-60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8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Соотношение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энергоемкости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среднее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миру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1990-2018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гг.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68095" y="3980688"/>
            <a:ext cx="4820285" cy="1562100"/>
            <a:chOff x="768095" y="3980688"/>
            <a:chExt cx="4820285" cy="1562100"/>
          </a:xfrm>
        </p:grpSpPr>
        <p:sp>
          <p:nvSpPr>
            <p:cNvPr id="78" name="object 78"/>
            <p:cNvSpPr/>
            <p:nvPr/>
          </p:nvSpPr>
          <p:spPr>
            <a:xfrm>
              <a:off x="768095" y="4056888"/>
              <a:ext cx="4820285" cy="14857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99003" y="3985260"/>
              <a:ext cx="451484" cy="91440"/>
            </a:xfrm>
            <a:custGeom>
              <a:avLst/>
              <a:gdLst/>
              <a:ahLst/>
              <a:cxnLst/>
              <a:rect l="l" t="t" r="r" b="b"/>
              <a:pathLst>
                <a:path w="451485" h="91439">
                  <a:moveTo>
                    <a:pt x="451103" y="9143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043553" y="4535551"/>
            <a:ext cx="29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Arial"/>
                <a:cs typeface="Arial"/>
              </a:rPr>
              <a:t>5</a:t>
            </a:r>
            <a:r>
              <a:rPr sz="1200" spc="-105" dirty="0"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05354" y="4754626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93111" y="426847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1</a:t>
            </a:r>
            <a:r>
              <a:rPr sz="1200" spc="-100" dirty="0"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64611" y="4116070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11605" y="3647694"/>
            <a:ext cx="34315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 </a:t>
            </a:r>
            <a:r>
              <a:rPr sz="1200" spc="-95" dirty="0">
                <a:latin typeface="Arial"/>
                <a:cs typeface="Arial"/>
              </a:rPr>
              <a:t>5 </a:t>
            </a:r>
            <a:r>
              <a:rPr sz="1200" spc="-5" dirty="0">
                <a:latin typeface="Arial"/>
                <a:cs typeface="Arial"/>
              </a:rPr>
              <a:t>- </a:t>
            </a:r>
            <a:r>
              <a:rPr sz="1200" spc="-50" dirty="0">
                <a:latin typeface="Arial"/>
                <a:cs typeface="Arial"/>
              </a:rPr>
              <a:t>Электроемкость стран мира на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2018 </a:t>
            </a:r>
            <a:r>
              <a:rPr sz="1200" dirty="0">
                <a:latin typeface="Arial"/>
                <a:cs typeface="Arial"/>
              </a:rPr>
              <a:t>год</a:t>
            </a:r>
            <a:endParaRPr sz="1200">
              <a:latin typeface="Arial"/>
              <a:cs typeface="Arial"/>
            </a:endParaRPr>
          </a:p>
          <a:p>
            <a:pPr marL="1075055">
              <a:lnSpc>
                <a:spcPts val="1400"/>
              </a:lnSpc>
              <a:tabLst>
                <a:tab pos="1664970" algn="l"/>
              </a:tabLst>
            </a:pPr>
            <a:r>
              <a:rPr sz="1200" spc="-125" dirty="0">
                <a:latin typeface="Arial"/>
                <a:cs typeface="Arial"/>
              </a:rPr>
              <a:t>1%	</a:t>
            </a:r>
            <a:r>
              <a:rPr sz="1200" spc="-75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51560" y="589787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3" y="0"/>
                </a:moveTo>
                <a:lnTo>
                  <a:pt x="0" y="0"/>
                </a:lnTo>
                <a:lnTo>
                  <a:pt x="0" y="85344"/>
                </a:lnTo>
                <a:lnTo>
                  <a:pt x="85343" y="85344"/>
                </a:lnTo>
                <a:lnTo>
                  <a:pt x="85343" y="0"/>
                </a:lnTo>
                <a:close/>
              </a:path>
            </a:pathLst>
          </a:custGeom>
          <a:solidFill>
            <a:srgbClr val="17B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59865" y="5742838"/>
            <a:ext cx="1322070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35" dirty="0">
                <a:latin typeface="Arial"/>
                <a:cs typeface="Arial"/>
              </a:rPr>
              <a:t>Природный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газ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135" dirty="0">
                <a:latin typeface="Arial"/>
                <a:cs typeface="Arial"/>
              </a:rPr>
              <a:t>Э</a:t>
            </a:r>
            <a:r>
              <a:rPr sz="1200" spc="-114" dirty="0">
                <a:latin typeface="Arial"/>
                <a:cs typeface="Arial"/>
              </a:rPr>
              <a:t>л</a:t>
            </a:r>
            <a:r>
              <a:rPr sz="1200" spc="-15" dirty="0">
                <a:latin typeface="Arial"/>
                <a:cs typeface="Arial"/>
              </a:rPr>
              <a:t>е</a:t>
            </a:r>
            <a:r>
              <a:rPr sz="1200" spc="-10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тро</a:t>
            </a:r>
            <a:r>
              <a:rPr sz="1200" spc="-45" dirty="0">
                <a:latin typeface="Arial"/>
                <a:cs typeface="Arial"/>
              </a:rPr>
              <a:t>э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55" dirty="0">
                <a:latin typeface="Arial"/>
                <a:cs typeface="Arial"/>
              </a:rPr>
              <a:t>е</a:t>
            </a: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60" dirty="0">
                <a:latin typeface="Arial"/>
                <a:cs typeface="Arial"/>
              </a:rPr>
              <a:t>г</a:t>
            </a:r>
            <a:r>
              <a:rPr sz="1200" spc="-35" dirty="0">
                <a:latin typeface="Arial"/>
                <a:cs typeface="Arial"/>
              </a:rPr>
              <a:t>ет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80" dirty="0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05455" y="589787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82295" y="0"/>
                </a:moveTo>
                <a:lnTo>
                  <a:pt x="0" y="0"/>
                </a:lnTo>
                <a:lnTo>
                  <a:pt x="0" y="85344"/>
                </a:lnTo>
                <a:lnTo>
                  <a:pt x="82295" y="85344"/>
                </a:lnTo>
                <a:lnTo>
                  <a:pt x="82295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614041" y="5742838"/>
            <a:ext cx="685165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85" dirty="0">
                <a:latin typeface="Arial"/>
                <a:cs typeface="Arial"/>
              </a:rPr>
              <a:t>Нефть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45" dirty="0">
                <a:latin typeface="Arial"/>
                <a:cs typeface="Arial"/>
              </a:rPr>
              <a:t>Б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60" dirty="0">
                <a:latin typeface="Arial"/>
                <a:cs typeface="Arial"/>
              </a:rPr>
              <a:t>м</a:t>
            </a:r>
            <a:r>
              <a:rPr sz="1200" spc="-95" dirty="0">
                <a:latin typeface="Arial"/>
                <a:cs typeface="Arial"/>
              </a:rPr>
              <a:t>а</a:t>
            </a:r>
            <a:r>
              <a:rPr sz="1200" spc="-80" dirty="0">
                <a:latin typeface="Arial"/>
                <a:cs typeface="Arial"/>
              </a:rPr>
              <a:t>с</a:t>
            </a:r>
            <a:r>
              <a:rPr sz="1200" spc="-75" dirty="0">
                <a:latin typeface="Arial"/>
                <a:cs typeface="Arial"/>
              </a:rPr>
              <a:t>с</a:t>
            </a:r>
            <a:r>
              <a:rPr sz="1200" spc="-85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959352" y="589787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82296" y="0"/>
                </a:moveTo>
                <a:lnTo>
                  <a:pt x="0" y="0"/>
                </a:lnTo>
                <a:lnTo>
                  <a:pt x="0" y="85344"/>
                </a:lnTo>
                <a:lnTo>
                  <a:pt x="82296" y="85344"/>
                </a:lnTo>
                <a:lnTo>
                  <a:pt x="82296" y="0"/>
                </a:lnTo>
                <a:close/>
              </a:path>
            </a:pathLst>
          </a:custGeom>
          <a:solidFill>
            <a:srgbClr val="91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8317" y="5742838"/>
            <a:ext cx="1176020" cy="545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30" dirty="0">
                <a:latin typeface="Arial"/>
                <a:cs typeface="Arial"/>
              </a:rPr>
              <a:t>Уголь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70" dirty="0">
                <a:latin typeface="Arial"/>
                <a:cs typeface="Arial"/>
              </a:rPr>
              <a:t>Т</a:t>
            </a:r>
            <a:r>
              <a:rPr sz="1200" spc="-55" dirty="0">
                <a:latin typeface="Arial"/>
                <a:cs typeface="Arial"/>
              </a:rPr>
              <a:t>еп</a:t>
            </a:r>
            <a:r>
              <a:rPr sz="1200" spc="-70" dirty="0">
                <a:latin typeface="Arial"/>
                <a:cs typeface="Arial"/>
              </a:rPr>
              <a:t>л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45" dirty="0">
                <a:latin typeface="Arial"/>
                <a:cs typeface="Arial"/>
              </a:rPr>
              <a:t>э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55" dirty="0">
                <a:latin typeface="Arial"/>
                <a:cs typeface="Arial"/>
              </a:rPr>
              <a:t>е</a:t>
            </a: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60" dirty="0">
                <a:latin typeface="Arial"/>
                <a:cs typeface="Arial"/>
              </a:rPr>
              <a:t>г</a:t>
            </a:r>
            <a:r>
              <a:rPr sz="1200" spc="-35" dirty="0">
                <a:latin typeface="Arial"/>
                <a:cs typeface="Arial"/>
              </a:rPr>
              <a:t>ет</a:t>
            </a:r>
            <a:r>
              <a:rPr sz="1200" spc="-50" dirty="0">
                <a:latin typeface="Arial"/>
                <a:cs typeface="Arial"/>
              </a:rPr>
              <a:t>и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80" dirty="0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51560" y="61569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3" y="0"/>
                </a:moveTo>
                <a:lnTo>
                  <a:pt x="0" y="0"/>
                </a:lnTo>
                <a:lnTo>
                  <a:pt x="0" y="85343"/>
                </a:lnTo>
                <a:lnTo>
                  <a:pt x="85343" y="85343"/>
                </a:lnTo>
                <a:lnTo>
                  <a:pt x="85343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05455" y="615695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82295" y="0"/>
                </a:moveTo>
                <a:lnTo>
                  <a:pt x="0" y="0"/>
                </a:lnTo>
                <a:lnTo>
                  <a:pt x="0" y="85343"/>
                </a:lnTo>
                <a:lnTo>
                  <a:pt x="82295" y="85343"/>
                </a:lnTo>
                <a:lnTo>
                  <a:pt x="82295" y="0"/>
                </a:lnTo>
                <a:close/>
              </a:path>
            </a:pathLst>
          </a:custGeom>
          <a:solidFill>
            <a:srgbClr val="00C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59352" y="615695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82296" y="0"/>
                </a:moveTo>
                <a:lnTo>
                  <a:pt x="0" y="0"/>
                </a:lnTo>
                <a:lnTo>
                  <a:pt x="0" y="85343"/>
                </a:lnTo>
                <a:lnTo>
                  <a:pt x="82296" y="85343"/>
                </a:lnTo>
                <a:lnTo>
                  <a:pt x="82296" y="0"/>
                </a:lnTo>
                <a:close/>
              </a:path>
            </a:pathLst>
          </a:custGeom>
          <a:solidFill>
            <a:srgbClr val="E30E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61947" y="6411874"/>
            <a:ext cx="3622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 </a:t>
            </a:r>
            <a:r>
              <a:rPr sz="1200" spc="-40" dirty="0">
                <a:latin typeface="Arial"/>
                <a:cs typeface="Arial"/>
              </a:rPr>
              <a:t>6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60" dirty="0">
                <a:latin typeface="Arial"/>
                <a:cs typeface="Arial"/>
              </a:rPr>
              <a:t>Типы, </a:t>
            </a:r>
            <a:r>
              <a:rPr sz="1200" spc="-55" dirty="0">
                <a:latin typeface="Arial"/>
                <a:cs typeface="Arial"/>
              </a:rPr>
              <a:t>потребляемых </a:t>
            </a:r>
            <a:r>
              <a:rPr sz="1200" spc="-40" dirty="0">
                <a:latin typeface="Arial"/>
                <a:cs typeface="Arial"/>
              </a:rPr>
              <a:t>энергоресурсов</a:t>
            </a:r>
            <a:r>
              <a:rPr sz="1200" spc="-28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373239" y="3568954"/>
            <a:ext cx="444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0" marR="5080" indent="-680085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5" dirty="0">
                <a:latin typeface="Arial"/>
                <a:cs typeface="Arial"/>
              </a:rPr>
              <a:t>7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Динамика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потребления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энергоресурсов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потребление  </a:t>
            </a:r>
            <a:r>
              <a:rPr sz="1200" spc="-30" dirty="0">
                <a:latin typeface="Arial"/>
                <a:cs typeface="Arial"/>
              </a:rPr>
              <a:t>электроэнергии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за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период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с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1990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2018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874245" y="6291173"/>
            <a:ext cx="2139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75" dirty="0">
                <a:solidFill>
                  <a:srgbClr val="40B9D2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25" dirty="0">
                <a:latin typeface="Arial"/>
                <a:cs typeface="Arial"/>
              </a:rPr>
              <a:t>ДИНАМИКА </a:t>
            </a:r>
            <a:r>
              <a:rPr sz="2400" spc="-170" dirty="0">
                <a:latin typeface="Arial"/>
                <a:cs typeface="Arial"/>
              </a:rPr>
              <a:t>ПОТРЕБЛЕНИЯ </a:t>
            </a:r>
            <a:r>
              <a:rPr sz="2400" spc="-220" dirty="0">
                <a:latin typeface="Arial"/>
                <a:cs typeface="Arial"/>
              </a:rPr>
              <a:t>ЭНЕРГОРЕСУРСОВ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60" dirty="0">
                <a:latin typeface="Arial"/>
                <a:cs typeface="Arial"/>
              </a:rPr>
              <a:t>ЭЛЕКТРОЕМКОСТЬ </a:t>
            </a:r>
            <a:r>
              <a:rPr sz="2400" spc="-180" dirty="0">
                <a:latin typeface="Arial"/>
                <a:cs typeface="Arial"/>
              </a:rPr>
              <a:t>В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0483" y="3875532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10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18959" y="3959390"/>
            <a:ext cx="5084445" cy="1896110"/>
            <a:chOff x="6918959" y="3959390"/>
            <a:chExt cx="5084445" cy="1896110"/>
          </a:xfrm>
        </p:grpSpPr>
        <p:sp>
          <p:nvSpPr>
            <p:cNvPr id="4" name="object 4"/>
            <p:cNvSpPr/>
            <p:nvPr/>
          </p:nvSpPr>
          <p:spPr>
            <a:xfrm>
              <a:off x="6920483" y="3968432"/>
              <a:ext cx="5081016" cy="188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775" y="3992829"/>
              <a:ext cx="4975733" cy="1857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59" y="5846064"/>
              <a:ext cx="5084445" cy="0"/>
            </a:xfrm>
            <a:custGeom>
              <a:avLst/>
              <a:gdLst/>
              <a:ahLst/>
              <a:cxnLst/>
              <a:rect l="l" t="t" r="r" b="b"/>
              <a:pathLst>
                <a:path w="5084445">
                  <a:moveTo>
                    <a:pt x="0" y="0"/>
                  </a:moveTo>
                  <a:lnTo>
                    <a:pt x="5084064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46391" y="3959390"/>
              <a:ext cx="5021453" cy="9431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1923" y="4009644"/>
              <a:ext cx="4895215" cy="817244"/>
            </a:xfrm>
            <a:custGeom>
              <a:avLst/>
              <a:gdLst/>
              <a:ahLst/>
              <a:cxnLst/>
              <a:rect l="l" t="t" r="r" b="b"/>
              <a:pathLst>
                <a:path w="4895215" h="817245">
                  <a:moveTo>
                    <a:pt x="0" y="612647"/>
                  </a:moveTo>
                  <a:lnTo>
                    <a:pt x="188975" y="554735"/>
                  </a:lnTo>
                  <a:lnTo>
                    <a:pt x="377951" y="521207"/>
                  </a:lnTo>
                  <a:lnTo>
                    <a:pt x="566927" y="521207"/>
                  </a:lnTo>
                  <a:lnTo>
                    <a:pt x="752855" y="521207"/>
                  </a:lnTo>
                  <a:lnTo>
                    <a:pt x="941831" y="521207"/>
                  </a:lnTo>
                  <a:lnTo>
                    <a:pt x="1130807" y="499871"/>
                  </a:lnTo>
                  <a:lnTo>
                    <a:pt x="1319783" y="475487"/>
                  </a:lnTo>
                  <a:lnTo>
                    <a:pt x="1505711" y="432815"/>
                  </a:lnTo>
                  <a:lnTo>
                    <a:pt x="1694687" y="283463"/>
                  </a:lnTo>
                  <a:lnTo>
                    <a:pt x="1883664" y="143255"/>
                  </a:lnTo>
                  <a:lnTo>
                    <a:pt x="2072640" y="85343"/>
                  </a:lnTo>
                  <a:lnTo>
                    <a:pt x="2261616" y="0"/>
                  </a:lnTo>
                  <a:lnTo>
                    <a:pt x="2447544" y="30479"/>
                  </a:lnTo>
                  <a:lnTo>
                    <a:pt x="2636520" y="161543"/>
                  </a:lnTo>
                  <a:lnTo>
                    <a:pt x="2825496" y="262127"/>
                  </a:lnTo>
                  <a:lnTo>
                    <a:pt x="3014472" y="274319"/>
                  </a:lnTo>
                  <a:lnTo>
                    <a:pt x="3200400" y="396239"/>
                  </a:lnTo>
                  <a:lnTo>
                    <a:pt x="3389376" y="441959"/>
                  </a:lnTo>
                  <a:lnTo>
                    <a:pt x="3578352" y="524255"/>
                  </a:lnTo>
                  <a:lnTo>
                    <a:pt x="3767328" y="533399"/>
                  </a:lnTo>
                  <a:lnTo>
                    <a:pt x="3953255" y="688847"/>
                  </a:lnTo>
                  <a:lnTo>
                    <a:pt x="4142231" y="704087"/>
                  </a:lnTo>
                  <a:lnTo>
                    <a:pt x="4331208" y="755903"/>
                  </a:lnTo>
                  <a:lnTo>
                    <a:pt x="4520183" y="804671"/>
                  </a:lnTo>
                  <a:lnTo>
                    <a:pt x="4706111" y="816863"/>
                  </a:lnTo>
                  <a:lnTo>
                    <a:pt x="4895087" y="816863"/>
                  </a:lnTo>
                </a:path>
              </a:pathLst>
            </a:custGeom>
            <a:ln w="33528">
              <a:solidFill>
                <a:srgbClr val="F9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19171" y="5926937"/>
            <a:ext cx="5090160" cy="330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1992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1993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1994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1995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1996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1997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1998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1999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2002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2003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2006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2007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2009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2011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2012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2013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2014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2015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2017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2018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3444" y="3575684"/>
            <a:ext cx="4733290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03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 </a:t>
            </a:r>
            <a:r>
              <a:rPr sz="1200" spc="-135" dirty="0">
                <a:latin typeface="Arial"/>
                <a:cs typeface="Arial"/>
              </a:rPr>
              <a:t>11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60" dirty="0">
                <a:latin typeface="Arial"/>
                <a:cs typeface="Arial"/>
              </a:rPr>
              <a:t>Классификация </a:t>
            </a:r>
            <a:r>
              <a:rPr sz="1200" spc="-35" dirty="0">
                <a:latin typeface="Arial"/>
                <a:cs typeface="Arial"/>
              </a:rPr>
              <a:t>энергетических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ресурсов</a:t>
            </a:r>
            <a:endParaRPr sz="1200">
              <a:latin typeface="Arial"/>
              <a:cs typeface="Arial"/>
            </a:endParaRPr>
          </a:p>
          <a:p>
            <a:pPr marR="4407535" algn="r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latin typeface="Times New Roman"/>
                <a:cs typeface="Times New Roman"/>
              </a:rPr>
              <a:t>4500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Times New Roman"/>
                <a:cs typeface="Times New Roman"/>
              </a:rPr>
              <a:t>4000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Times New Roman"/>
                <a:cs typeface="Times New Roman"/>
              </a:rPr>
              <a:t>3500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Times New Roman"/>
                <a:cs typeface="Times New Roman"/>
              </a:rPr>
              <a:t>3000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latin typeface="Times New Roman"/>
                <a:cs typeface="Times New Roman"/>
              </a:rPr>
              <a:t>2500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Times New Roman"/>
                <a:cs typeface="Times New Roman"/>
              </a:rPr>
              <a:t>2000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Times New Roman"/>
                <a:cs typeface="Times New Roman"/>
              </a:rPr>
              <a:t>1500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Times New Roman"/>
                <a:cs typeface="Times New Roman"/>
              </a:rPr>
              <a:t>1000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4"/>
              </a:spcBef>
            </a:pPr>
            <a:r>
              <a:rPr sz="1200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  <a:p>
            <a:pPr marR="4407535" algn="r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01522" y="6410790"/>
            <a:ext cx="248016" cy="79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7316" y="64449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528">
            <a:solidFill>
              <a:srgbClr val="F9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9445" y="6301219"/>
            <a:ext cx="3420110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279650" algn="l"/>
              </a:tabLst>
            </a:pPr>
            <a:r>
              <a:rPr sz="1200" spc="-5" dirty="0">
                <a:latin typeface="Times New Roman"/>
                <a:cs typeface="Times New Roman"/>
              </a:rPr>
              <a:t>ВВП </a:t>
            </a:r>
            <a:r>
              <a:rPr sz="1200" dirty="0">
                <a:latin typeface="Times New Roman"/>
                <a:cs typeface="Times New Roman"/>
              </a:rPr>
              <a:t>(в </a:t>
            </a:r>
            <a:r>
              <a:rPr sz="1200" spc="-10" dirty="0">
                <a:latin typeface="Times New Roman"/>
                <a:cs typeface="Times New Roman"/>
              </a:rPr>
              <a:t>млрд.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Долл. </a:t>
            </a:r>
            <a:r>
              <a:rPr sz="1200" spc="-15" dirty="0">
                <a:latin typeface="Times New Roman"/>
                <a:cs typeface="Times New Roman"/>
              </a:rPr>
              <a:t>США)	</a:t>
            </a:r>
            <a:r>
              <a:rPr sz="1200" spc="-5" dirty="0">
                <a:latin typeface="Times New Roman"/>
                <a:cs typeface="Times New Roman"/>
              </a:rPr>
              <a:t>Электроемкость</a:t>
            </a:r>
            <a:endParaRPr sz="1200">
              <a:latin typeface="Times New Roman"/>
              <a:cs typeface="Times New Roman"/>
            </a:endParaRPr>
          </a:p>
          <a:p>
            <a:pPr marL="548005">
              <a:lnSpc>
                <a:spcPct val="100000"/>
              </a:lnSpc>
              <a:spcBef>
                <a:spcPts val="29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0" dirty="0">
                <a:latin typeface="Arial"/>
                <a:cs typeface="Arial"/>
              </a:rPr>
              <a:t>12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Динамика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электроемкости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15" y="1200911"/>
            <a:ext cx="6202680" cy="4910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31950" y="6387490"/>
            <a:ext cx="3281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 </a:t>
            </a:r>
            <a:r>
              <a:rPr sz="1200" spc="-100" dirty="0">
                <a:latin typeface="Arial"/>
                <a:cs typeface="Arial"/>
              </a:rPr>
              <a:t>10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45" dirty="0">
                <a:latin typeface="Arial"/>
                <a:cs typeface="Arial"/>
              </a:rPr>
              <a:t>Структура </a:t>
            </a:r>
            <a:r>
              <a:rPr sz="1200" spc="-30" dirty="0">
                <a:latin typeface="Arial"/>
                <a:cs typeface="Arial"/>
              </a:rPr>
              <a:t>электроэнергетики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89485" y="6291173"/>
            <a:ext cx="2000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85" dirty="0">
                <a:solidFill>
                  <a:srgbClr val="40B9D2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48856" y="395441"/>
            <a:ext cx="5047487" cy="31274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185" dirty="0"/>
              <a:t>ОТРАСЛЬ</a:t>
            </a:r>
            <a:r>
              <a:rPr sz="2400" spc="-240" dirty="0"/>
              <a:t> </a:t>
            </a:r>
            <a:r>
              <a:rPr sz="2400" spc="-155" dirty="0"/>
              <a:t>ЭЛЕКТРОЭНЕРГЕТИКИ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9875" y="1217549"/>
          <a:ext cx="5448300" cy="549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15">
                <a:tc>
                  <a:txBody>
                    <a:bodyPr/>
                    <a:lstStyle/>
                    <a:p>
                      <a:pPr marL="40640">
                        <a:lnSpc>
                          <a:spcPts val="126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Индикатор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ts val="1260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Преимущества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6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Недостатки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34290">
                        <a:lnSpc>
                          <a:spcPts val="126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Техническ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59055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ий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ик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62560" indent="-128905">
                        <a:lnSpc>
                          <a:spcPts val="1260"/>
                        </a:lnSpc>
                        <a:buAutoNum type="arabicPeriod"/>
                        <a:tabLst>
                          <a:tab pos="16319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прямая связь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между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технологией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563245">
                        <a:lnSpc>
                          <a:spcPct val="1000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энергоэффективности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индикатором;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43815">
                        <a:lnSpc>
                          <a:spcPct val="100000"/>
                        </a:lnSpc>
                        <a:buAutoNum type="arabicPeriod" startAt="2"/>
                        <a:tabLst>
                          <a:tab pos="17208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возможность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определения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вида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энергоресурса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конечного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энергопотребления;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26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сложно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проследить влияние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видов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6350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энергоресурсов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потребление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энергии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(этот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недостаток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может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быть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531495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компенсирован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более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детальной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информацией)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001">
                <a:tc>
                  <a:txBody>
                    <a:bodyPr/>
                    <a:lstStyle/>
                    <a:p>
                      <a:pPr marL="34290">
                        <a:lnSpc>
                          <a:spcPts val="126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Физически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59055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ик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26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обобщении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информации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50800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можно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сравнить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различные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физические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индикаторы,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выраженные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в разных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единицах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измерения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приведя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общему  знаменателю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26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Трудновыполнимо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интерпретировать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281305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полученную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информацию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данным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индикаторам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274">
                <a:tc>
                  <a:txBody>
                    <a:bodyPr/>
                    <a:lstStyle/>
                    <a:p>
                      <a:pPr marL="34290">
                        <a:lnSpc>
                          <a:spcPts val="1265"/>
                        </a:lnSpc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Экономиче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59055">
                        <a:lnSpc>
                          <a:spcPct val="10000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ский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ик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254000" indent="-220345" algn="just">
                        <a:lnSpc>
                          <a:spcPts val="1265"/>
                        </a:lnSpc>
                        <a:buAutoNum type="arabicPeriod"/>
                        <a:tabLst>
                          <a:tab pos="25463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Можно </a:t>
                      </a:r>
                      <a:r>
                        <a:rPr sz="11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сравнивать  </a:t>
                      </a:r>
                      <a:r>
                        <a:rPr sz="11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внутри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24765" algn="just">
                        <a:lnSpc>
                          <a:spcPct val="100000"/>
                        </a:lnSpc>
                        <a:tabLst>
                          <a:tab pos="138176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промышленности,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даже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если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ли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чн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ые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продукты;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26034" algn="just">
                        <a:lnSpc>
                          <a:spcPct val="100000"/>
                        </a:lnSpc>
                        <a:buAutoNum type="arabicPeriod" startAt="2"/>
                        <a:tabLst>
                          <a:tab pos="32194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Энергоинтенсивность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как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надежный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индикатор.</a:t>
                      </a:r>
                      <a:r>
                        <a:rPr sz="11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его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основе лежат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статистические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материалы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" marR="2476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443230" algn="l"/>
                          <a:tab pos="443865" algn="l"/>
                          <a:tab pos="1080135" algn="l"/>
                          <a:tab pos="1433830" algn="l"/>
                          <a:tab pos="145859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ь	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энергоинтенсивности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оо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си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	с	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ей,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потребленной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единицу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ВВП,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исключая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потребление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потери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преобразовании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энергии;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226060">
                        <a:lnSpc>
                          <a:spcPts val="1265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учитывают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изменения</a:t>
                      </a:r>
                      <a:r>
                        <a:rPr sz="11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внутри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экономики;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20955" algn="just">
                        <a:lnSpc>
                          <a:spcPct val="100000"/>
                        </a:lnSpc>
                        <a:buAutoNum type="arabicPeriod" startAt="2"/>
                        <a:tabLst>
                          <a:tab pos="236854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появляются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побочные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воздействия,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связанные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ценовым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эффектом;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24765" algn="just">
                        <a:lnSpc>
                          <a:spcPct val="100000"/>
                        </a:lnSpc>
                        <a:buAutoNum type="arabicPeriod" startAt="2"/>
                        <a:tabLst>
                          <a:tab pos="19367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ограниченный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экономический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анализ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из-за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различий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экономических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системах.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241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208915" algn="l"/>
                          <a:tab pos="16719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применении показателя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энергоинтенсивность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некоторых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стран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некоторой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частью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неформальной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эк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еск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й	дея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использующих традиционные виды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топлива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(сложно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отследить);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925" marR="2286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00990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использовании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обобщенных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экономических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показателей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возможно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пропустить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скрытые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структурные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сдвиги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внутри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отрасли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3886" y="1246124"/>
          <a:ext cx="5810250" cy="545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48895">
                        <a:lnSpc>
                          <a:spcPts val="1255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Индикатор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ts val="1255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Преимущества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5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Недостатки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69850">
                        <a:lnSpc>
                          <a:spcPts val="1260"/>
                        </a:lnSpc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Экономич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6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подвержены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влиянию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6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добавленная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подвержена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26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еский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структуры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отрасли;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влиянию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ценового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эффекта;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19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индикато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возможно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проследить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состав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добавленной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стоимости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может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727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тенденции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энергопотребления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скрыть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существенные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изменения;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отношению 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добавленной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стоимость выпуска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подвержена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стоимости;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изменениям в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условиях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спроса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индикаторы,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связанные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с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предложения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ценовой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механизм.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включением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добавленной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стоимости,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помогают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избежать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отклонений,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вызванных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колебаниями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валютном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05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рынке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499">
                <a:tc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Отраслев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подвержены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влиянию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6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Необходимо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приводить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единой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системе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766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структуры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отрасли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измерения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все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показатели;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767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индикато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2. отражают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взаимосвязь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анализе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тенденций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потребления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сложно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между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экономическим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вычленить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улучшения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ухудшения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развитием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использование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энергоэффективности;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энергии;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зависят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цен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топливо;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данные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зависят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применения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законов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охране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помогают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значения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окружающей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среды;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факторов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для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сильное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влияние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оказывают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энергопотребления;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климатические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географические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факторы;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возможность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выполнить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часто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изменения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отраслевых</a:t>
                      </a:r>
                      <a:r>
                        <a:rPr sz="11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индикаторов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декомпозицию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не связаны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повышением/понижением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структурному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эффекту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отрасли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энергоэффективности;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эффекту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удельной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устанавливаются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разные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индикаторы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для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энергоемкости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разных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видов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продукции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(конечных,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промежуточных),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есть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одних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отраслей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это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описательный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показатель,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других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9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показатель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эффективности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5056" y="844041"/>
            <a:ext cx="5710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55" dirty="0">
                <a:latin typeface="Arial"/>
                <a:cs typeface="Arial"/>
              </a:rPr>
              <a:t>2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55" dirty="0">
                <a:latin typeface="Arial"/>
                <a:cs typeface="Arial"/>
              </a:rPr>
              <a:t>Преимущества </a:t>
            </a:r>
            <a:r>
              <a:rPr sz="1200" spc="-15" dirty="0">
                <a:latin typeface="Arial"/>
                <a:cs typeface="Arial"/>
              </a:rPr>
              <a:t>и </a:t>
            </a:r>
            <a:r>
              <a:rPr sz="1200" spc="-35" dirty="0">
                <a:latin typeface="Arial"/>
                <a:cs typeface="Arial"/>
              </a:rPr>
              <a:t>недостатки </a:t>
            </a:r>
            <a:r>
              <a:rPr sz="1200" spc="-45" dirty="0">
                <a:latin typeface="Arial"/>
                <a:cs typeface="Arial"/>
              </a:rPr>
              <a:t>подхода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Азиатско-Тихоокеанского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исследовательского </a:t>
            </a:r>
            <a:r>
              <a:rPr sz="1200" spc="-40" dirty="0">
                <a:latin typeface="Arial"/>
                <a:cs typeface="Arial"/>
              </a:rPr>
              <a:t>центра имени </a:t>
            </a:r>
            <a:r>
              <a:rPr sz="1200" spc="-80" dirty="0">
                <a:latin typeface="Arial"/>
                <a:cs typeface="Arial"/>
              </a:rPr>
              <a:t>У.Х. </a:t>
            </a:r>
            <a:r>
              <a:rPr sz="1200" spc="-45" dirty="0">
                <a:latin typeface="Arial"/>
                <a:cs typeface="Arial"/>
              </a:rPr>
              <a:t>Шоренштейна 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2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оценке </a:t>
            </a:r>
            <a:r>
              <a:rPr sz="1200" spc="-45" dirty="0">
                <a:latin typeface="Arial"/>
                <a:cs typeface="Arial"/>
              </a:rPr>
              <a:t>энергоэффективности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628" y="855979"/>
            <a:ext cx="541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125" dirty="0">
                <a:latin typeface="Arial"/>
                <a:cs typeface="Arial"/>
              </a:rPr>
              <a:t>3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55" dirty="0">
                <a:latin typeface="Arial"/>
                <a:cs typeface="Arial"/>
              </a:rPr>
              <a:t>Преимущества </a:t>
            </a:r>
            <a:r>
              <a:rPr sz="1200" spc="-15" dirty="0">
                <a:latin typeface="Arial"/>
                <a:cs typeface="Arial"/>
              </a:rPr>
              <a:t>и </a:t>
            </a:r>
            <a:r>
              <a:rPr sz="1200" spc="-35" dirty="0">
                <a:latin typeface="Arial"/>
                <a:cs typeface="Arial"/>
              </a:rPr>
              <a:t>недостатки методики </a:t>
            </a:r>
            <a:r>
              <a:rPr sz="1200" spc="-20" dirty="0">
                <a:latin typeface="Arial"/>
                <a:cs typeface="Arial"/>
              </a:rPr>
              <a:t>оценки </a:t>
            </a:r>
            <a:r>
              <a:rPr sz="1200" spc="-45" dirty="0">
                <a:latin typeface="Arial"/>
                <a:cs typeface="Arial"/>
              </a:rPr>
              <a:t>энергоэффективности  </a:t>
            </a:r>
            <a:r>
              <a:rPr sz="1200" spc="-30" dirty="0">
                <a:latin typeface="Arial"/>
                <a:cs typeface="Arial"/>
              </a:rPr>
              <a:t>Международного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Энергетического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Агентства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8150" y="6291173"/>
            <a:ext cx="222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5" dirty="0">
                <a:solidFill>
                  <a:srgbClr val="40B9D2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75" dirty="0"/>
              <a:t>МЕТОДИКИ </a:t>
            </a:r>
            <a:r>
              <a:rPr sz="2400" spc="-105" dirty="0"/>
              <a:t>ОЦЕНКИ</a:t>
            </a:r>
            <a:r>
              <a:rPr sz="2400" spc="-455" dirty="0"/>
              <a:t> </a:t>
            </a:r>
            <a:r>
              <a:rPr sz="2400" spc="-160" dirty="0"/>
              <a:t>ЭНЕРГОЭФФЕКТИВНОСТИ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582" y="876757"/>
            <a:ext cx="553339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Методика</a:t>
            </a:r>
            <a:r>
              <a:rPr sz="16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оценки</a:t>
            </a:r>
            <a:r>
              <a:rPr sz="16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энергоэффективности</a:t>
            </a:r>
            <a:r>
              <a:rPr sz="16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региона</a:t>
            </a:r>
            <a:r>
              <a:rPr sz="16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Беловой</a:t>
            </a:r>
            <a:r>
              <a:rPr sz="1600" spc="-2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Т.Д.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39" y="1610867"/>
            <a:ext cx="1932939" cy="1186180"/>
          </a:xfrm>
          <a:custGeom>
            <a:avLst/>
            <a:gdLst/>
            <a:ahLst/>
            <a:cxnLst/>
            <a:rect l="l" t="t" r="r" b="b"/>
            <a:pathLst>
              <a:path w="1932939" h="1186180">
                <a:moveTo>
                  <a:pt x="0" y="118618"/>
                </a:moveTo>
                <a:lnTo>
                  <a:pt x="9317" y="72437"/>
                </a:lnTo>
                <a:lnTo>
                  <a:pt x="34727" y="34734"/>
                </a:lnTo>
                <a:lnTo>
                  <a:pt x="72415" y="9318"/>
                </a:lnTo>
                <a:lnTo>
                  <a:pt x="118567" y="0"/>
                </a:lnTo>
                <a:lnTo>
                  <a:pt x="1813814" y="0"/>
                </a:lnTo>
                <a:lnTo>
                  <a:pt x="1859994" y="9318"/>
                </a:lnTo>
                <a:lnTo>
                  <a:pt x="1897697" y="34734"/>
                </a:lnTo>
                <a:lnTo>
                  <a:pt x="1923113" y="72437"/>
                </a:lnTo>
                <a:lnTo>
                  <a:pt x="1932432" y="118618"/>
                </a:lnTo>
                <a:lnTo>
                  <a:pt x="1932432" y="1067054"/>
                </a:lnTo>
                <a:lnTo>
                  <a:pt x="1923113" y="1113234"/>
                </a:lnTo>
                <a:lnTo>
                  <a:pt x="1897697" y="1150937"/>
                </a:lnTo>
                <a:lnTo>
                  <a:pt x="1859994" y="1176353"/>
                </a:lnTo>
                <a:lnTo>
                  <a:pt x="1813814" y="1185672"/>
                </a:lnTo>
                <a:lnTo>
                  <a:pt x="118567" y="1185672"/>
                </a:lnTo>
                <a:lnTo>
                  <a:pt x="72415" y="1176353"/>
                </a:lnTo>
                <a:lnTo>
                  <a:pt x="34727" y="1150937"/>
                </a:lnTo>
                <a:lnTo>
                  <a:pt x="9317" y="1113234"/>
                </a:lnTo>
                <a:lnTo>
                  <a:pt x="0" y="1067054"/>
                </a:lnTo>
                <a:lnTo>
                  <a:pt x="0" y="118618"/>
                </a:lnTo>
                <a:close/>
              </a:path>
            </a:pathLst>
          </a:custGeom>
          <a:ln w="9144">
            <a:solidFill>
              <a:srgbClr val="F9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077" y="1724990"/>
            <a:ext cx="1534795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indent="-116205">
              <a:lnSpc>
                <a:spcPts val="1370"/>
              </a:lnSpc>
              <a:spcBef>
                <a:spcPts val="100"/>
              </a:spcBef>
              <a:buChar char="•"/>
              <a:tabLst>
                <a:tab pos="128905" algn="l"/>
              </a:tabLst>
            </a:pPr>
            <a:r>
              <a:rPr sz="1200" spc="-55" dirty="0">
                <a:latin typeface="Arial"/>
                <a:cs typeface="Arial"/>
              </a:rPr>
              <a:t>формирование</a:t>
            </a:r>
            <a:endParaRPr sz="1200">
              <a:latin typeface="Arial"/>
              <a:cs typeface="Arial"/>
            </a:endParaRPr>
          </a:p>
          <a:p>
            <a:pPr marL="128270">
              <a:lnSpc>
                <a:spcPts val="1370"/>
              </a:lnSpc>
            </a:pPr>
            <a:r>
              <a:rPr sz="1200" spc="-60" dirty="0">
                <a:latin typeface="Arial"/>
                <a:cs typeface="Arial"/>
              </a:rPr>
              <a:t>системы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показателй</a:t>
            </a:r>
            <a:endParaRPr sz="12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Char char="•"/>
              <a:tabLst>
                <a:tab pos="128905" algn="l"/>
              </a:tabLst>
            </a:pPr>
            <a:r>
              <a:rPr sz="1200" spc="-60" dirty="0">
                <a:latin typeface="Arial"/>
                <a:cs typeface="Arial"/>
              </a:rPr>
              <a:t>анализ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показателней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2608" y="2578557"/>
            <a:ext cx="2734945" cy="1062355"/>
            <a:chOff x="292608" y="2578557"/>
            <a:chExt cx="2734945" cy="1062355"/>
          </a:xfrm>
        </p:grpSpPr>
        <p:sp>
          <p:nvSpPr>
            <p:cNvPr id="6" name="object 6"/>
            <p:cNvSpPr/>
            <p:nvPr/>
          </p:nvSpPr>
          <p:spPr>
            <a:xfrm>
              <a:off x="1211005" y="3039614"/>
              <a:ext cx="1816422" cy="600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608" y="2578557"/>
              <a:ext cx="1909445" cy="5897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3877" y="2645790"/>
            <a:ext cx="151003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9370">
              <a:lnSpc>
                <a:spcPts val="1300"/>
              </a:lnSpc>
              <a:spcBef>
                <a:spcPts val="260"/>
              </a:spcBef>
            </a:pPr>
            <a:r>
              <a:rPr sz="1200" spc="-60" dirty="0">
                <a:latin typeface="Arial"/>
                <a:cs typeface="Arial"/>
              </a:rPr>
              <a:t>Выявление </a:t>
            </a:r>
            <a:r>
              <a:rPr sz="1200" spc="-50" dirty="0">
                <a:latin typeface="Arial"/>
                <a:cs typeface="Arial"/>
              </a:rPr>
              <a:t>факторов  </a:t>
            </a:r>
            <a:r>
              <a:rPr sz="1200" spc="-45" dirty="0">
                <a:latin typeface="Arial"/>
                <a:cs typeface="Arial"/>
              </a:rPr>
              <a:t>э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55" dirty="0">
                <a:latin typeface="Arial"/>
                <a:cs typeface="Arial"/>
              </a:rPr>
              <a:t>е</a:t>
            </a: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60" dirty="0">
                <a:latin typeface="Arial"/>
                <a:cs typeface="Arial"/>
              </a:rPr>
              <a:t>г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95" dirty="0">
                <a:latin typeface="Arial"/>
                <a:cs typeface="Arial"/>
              </a:rPr>
              <a:t>э</a:t>
            </a:r>
            <a:r>
              <a:rPr sz="1200" spc="-165" dirty="0">
                <a:latin typeface="Arial"/>
                <a:cs typeface="Arial"/>
              </a:rPr>
              <a:t>ф</a:t>
            </a:r>
            <a:r>
              <a:rPr sz="1200" spc="-200" dirty="0">
                <a:latin typeface="Arial"/>
                <a:cs typeface="Arial"/>
              </a:rPr>
              <a:t>ф</a:t>
            </a:r>
            <a:r>
              <a:rPr sz="1200" spc="-15" dirty="0">
                <a:latin typeface="Arial"/>
                <a:cs typeface="Arial"/>
              </a:rPr>
              <a:t>е</a:t>
            </a:r>
            <a:r>
              <a:rPr sz="1200" spc="-10" dirty="0">
                <a:latin typeface="Arial"/>
                <a:cs typeface="Arial"/>
              </a:rPr>
              <a:t>к</a:t>
            </a:r>
            <a:r>
              <a:rPr sz="1200" spc="-20" dirty="0">
                <a:latin typeface="Arial"/>
                <a:cs typeface="Arial"/>
              </a:rPr>
              <a:t>т</a:t>
            </a:r>
            <a:r>
              <a:rPr sz="1200" spc="-30" dirty="0">
                <a:latin typeface="Arial"/>
                <a:cs typeface="Arial"/>
              </a:rPr>
              <a:t>и</a:t>
            </a:r>
            <a:r>
              <a:rPr sz="1200" spc="-45" dirty="0">
                <a:latin typeface="Arial"/>
                <a:cs typeface="Arial"/>
              </a:rPr>
              <a:t>в</a:t>
            </a:r>
            <a:r>
              <a:rPr sz="1200" spc="-20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45" dirty="0">
                <a:latin typeface="Arial"/>
                <a:cs typeface="Arial"/>
              </a:rPr>
              <a:t>сти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25433" y="1091196"/>
            <a:ext cx="2858135" cy="1985010"/>
            <a:chOff x="2325433" y="1091196"/>
            <a:chExt cx="2858135" cy="1985010"/>
          </a:xfrm>
        </p:grpSpPr>
        <p:sp>
          <p:nvSpPr>
            <p:cNvPr id="10" name="object 10"/>
            <p:cNvSpPr/>
            <p:nvPr/>
          </p:nvSpPr>
          <p:spPr>
            <a:xfrm>
              <a:off x="2330195" y="1629155"/>
              <a:ext cx="1859280" cy="1442085"/>
            </a:xfrm>
            <a:custGeom>
              <a:avLst/>
              <a:gdLst/>
              <a:ahLst/>
              <a:cxnLst/>
              <a:rect l="l" t="t" r="r" b="b"/>
              <a:pathLst>
                <a:path w="1859279" h="1442085">
                  <a:moveTo>
                    <a:pt x="1715134" y="0"/>
                  </a:moveTo>
                  <a:lnTo>
                    <a:pt x="144145" y="0"/>
                  </a:lnTo>
                  <a:lnTo>
                    <a:pt x="98576" y="7346"/>
                  </a:lnTo>
                  <a:lnTo>
                    <a:pt x="59006" y="27805"/>
                  </a:lnTo>
                  <a:lnTo>
                    <a:pt x="27805" y="59006"/>
                  </a:lnTo>
                  <a:lnTo>
                    <a:pt x="7346" y="98576"/>
                  </a:lnTo>
                  <a:lnTo>
                    <a:pt x="0" y="144145"/>
                  </a:lnTo>
                  <a:lnTo>
                    <a:pt x="0" y="1297559"/>
                  </a:lnTo>
                  <a:lnTo>
                    <a:pt x="7346" y="1343127"/>
                  </a:lnTo>
                  <a:lnTo>
                    <a:pt x="27805" y="1382697"/>
                  </a:lnTo>
                  <a:lnTo>
                    <a:pt x="59006" y="1413898"/>
                  </a:lnTo>
                  <a:lnTo>
                    <a:pt x="98576" y="1434357"/>
                  </a:lnTo>
                  <a:lnTo>
                    <a:pt x="144145" y="1441704"/>
                  </a:lnTo>
                  <a:lnTo>
                    <a:pt x="1715134" y="1441704"/>
                  </a:lnTo>
                  <a:lnTo>
                    <a:pt x="1760703" y="1434357"/>
                  </a:lnTo>
                  <a:lnTo>
                    <a:pt x="1800273" y="1413898"/>
                  </a:lnTo>
                  <a:lnTo>
                    <a:pt x="1831474" y="1382697"/>
                  </a:lnTo>
                  <a:lnTo>
                    <a:pt x="1851933" y="1343127"/>
                  </a:lnTo>
                  <a:lnTo>
                    <a:pt x="1859280" y="1297559"/>
                  </a:lnTo>
                  <a:lnTo>
                    <a:pt x="1859280" y="144145"/>
                  </a:lnTo>
                  <a:lnTo>
                    <a:pt x="1851933" y="98576"/>
                  </a:lnTo>
                  <a:lnTo>
                    <a:pt x="1831474" y="59006"/>
                  </a:lnTo>
                  <a:lnTo>
                    <a:pt x="1800273" y="27805"/>
                  </a:lnTo>
                  <a:lnTo>
                    <a:pt x="1760703" y="7346"/>
                  </a:lnTo>
                  <a:lnTo>
                    <a:pt x="17151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0195" y="1629155"/>
              <a:ext cx="1859280" cy="1442085"/>
            </a:xfrm>
            <a:custGeom>
              <a:avLst/>
              <a:gdLst/>
              <a:ahLst/>
              <a:cxnLst/>
              <a:rect l="l" t="t" r="r" b="b"/>
              <a:pathLst>
                <a:path w="1859279" h="1442085">
                  <a:moveTo>
                    <a:pt x="0" y="144145"/>
                  </a:moveTo>
                  <a:lnTo>
                    <a:pt x="7346" y="98576"/>
                  </a:lnTo>
                  <a:lnTo>
                    <a:pt x="27805" y="59006"/>
                  </a:lnTo>
                  <a:lnTo>
                    <a:pt x="59006" y="27805"/>
                  </a:lnTo>
                  <a:lnTo>
                    <a:pt x="98576" y="7346"/>
                  </a:lnTo>
                  <a:lnTo>
                    <a:pt x="144145" y="0"/>
                  </a:lnTo>
                  <a:lnTo>
                    <a:pt x="1715134" y="0"/>
                  </a:lnTo>
                  <a:lnTo>
                    <a:pt x="1760703" y="7346"/>
                  </a:lnTo>
                  <a:lnTo>
                    <a:pt x="1800273" y="27805"/>
                  </a:lnTo>
                  <a:lnTo>
                    <a:pt x="1831474" y="59006"/>
                  </a:lnTo>
                  <a:lnTo>
                    <a:pt x="1851933" y="98576"/>
                  </a:lnTo>
                  <a:lnTo>
                    <a:pt x="1859280" y="144145"/>
                  </a:lnTo>
                  <a:lnTo>
                    <a:pt x="1859280" y="1297559"/>
                  </a:lnTo>
                  <a:lnTo>
                    <a:pt x="1851933" y="1343127"/>
                  </a:lnTo>
                  <a:lnTo>
                    <a:pt x="1831474" y="1382697"/>
                  </a:lnTo>
                  <a:lnTo>
                    <a:pt x="1800273" y="1413898"/>
                  </a:lnTo>
                  <a:lnTo>
                    <a:pt x="1760703" y="1434357"/>
                  </a:lnTo>
                  <a:lnTo>
                    <a:pt x="1715134" y="1441704"/>
                  </a:lnTo>
                  <a:lnTo>
                    <a:pt x="144145" y="1441704"/>
                  </a:lnTo>
                  <a:lnTo>
                    <a:pt x="98576" y="1434357"/>
                  </a:lnTo>
                  <a:lnTo>
                    <a:pt x="59006" y="1413898"/>
                  </a:lnTo>
                  <a:lnTo>
                    <a:pt x="27805" y="1382697"/>
                  </a:lnTo>
                  <a:lnTo>
                    <a:pt x="7346" y="1343127"/>
                  </a:lnTo>
                  <a:lnTo>
                    <a:pt x="0" y="1297559"/>
                  </a:lnTo>
                  <a:lnTo>
                    <a:pt x="0" y="144145"/>
                  </a:lnTo>
                  <a:close/>
                </a:path>
              </a:pathLst>
            </a:custGeom>
            <a:ln w="9144">
              <a:solidFill>
                <a:srgbClr val="90B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2423" y="1091196"/>
              <a:ext cx="1790573" cy="617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68167" y="1575828"/>
              <a:ext cx="1183970" cy="589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74214" y="1643634"/>
            <a:ext cx="1489710" cy="1149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71830" marR="73660" indent="-106680">
              <a:lnSpc>
                <a:spcPts val="1300"/>
              </a:lnSpc>
              <a:spcBef>
                <a:spcPts val="260"/>
              </a:spcBef>
            </a:pPr>
            <a:r>
              <a:rPr sz="1200" spc="-195" dirty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р</a:t>
            </a:r>
            <a:r>
              <a:rPr sz="1200" spc="-25" dirty="0">
                <a:latin typeface="Arial"/>
                <a:cs typeface="Arial"/>
              </a:rPr>
              <a:t>уп</a:t>
            </a:r>
            <a:r>
              <a:rPr sz="1200" spc="-30" dirty="0">
                <a:latin typeface="Arial"/>
                <a:cs typeface="Arial"/>
              </a:rPr>
              <a:t>п</a:t>
            </a:r>
            <a:r>
              <a:rPr sz="1200" spc="-25" dirty="0">
                <a:latin typeface="Arial"/>
                <a:cs typeface="Arial"/>
              </a:rPr>
              <a:t>и</a:t>
            </a:r>
            <a:r>
              <a:rPr sz="1200" spc="-30" dirty="0">
                <a:latin typeface="Arial"/>
                <a:cs typeface="Arial"/>
              </a:rPr>
              <a:t>р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45" dirty="0">
                <a:latin typeface="Arial"/>
                <a:cs typeface="Arial"/>
              </a:rPr>
              <a:t>в</a:t>
            </a:r>
            <a:r>
              <a:rPr sz="1200" spc="45" dirty="0">
                <a:latin typeface="Arial"/>
                <a:cs typeface="Arial"/>
              </a:rPr>
              <a:t>к</a:t>
            </a:r>
            <a:r>
              <a:rPr sz="1200" spc="-55" dirty="0">
                <a:latin typeface="Arial"/>
                <a:cs typeface="Arial"/>
              </a:rPr>
              <a:t>а  </a:t>
            </a:r>
            <a:r>
              <a:rPr sz="1200" spc="-20" dirty="0">
                <a:latin typeface="Arial"/>
                <a:cs typeface="Arial"/>
              </a:rPr>
              <a:t>регионов</a:t>
            </a:r>
            <a:endParaRPr sz="1200">
              <a:latin typeface="Arial"/>
              <a:cs typeface="Arial"/>
            </a:endParaRPr>
          </a:p>
          <a:p>
            <a:pPr marL="128270" indent="-116205">
              <a:lnSpc>
                <a:spcPts val="1370"/>
              </a:lnSpc>
              <a:spcBef>
                <a:spcPts val="490"/>
              </a:spcBef>
              <a:buChar char="•"/>
              <a:tabLst>
                <a:tab pos="128905" algn="l"/>
              </a:tabLst>
            </a:pPr>
            <a:r>
              <a:rPr sz="1200" spc="-35" dirty="0">
                <a:latin typeface="Arial"/>
                <a:cs typeface="Arial"/>
              </a:rPr>
              <a:t>дискриминантный</a:t>
            </a:r>
            <a:endParaRPr sz="1200">
              <a:latin typeface="Arial"/>
              <a:cs typeface="Arial"/>
            </a:endParaRPr>
          </a:p>
          <a:p>
            <a:pPr marL="128270">
              <a:lnSpc>
                <a:spcPts val="1310"/>
              </a:lnSpc>
            </a:pPr>
            <a:r>
              <a:rPr sz="1200" spc="-60" dirty="0">
                <a:latin typeface="Arial"/>
                <a:cs typeface="Arial"/>
              </a:rPr>
              <a:t>анализ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endParaRPr sz="1200">
              <a:latin typeface="Arial"/>
              <a:cs typeface="Arial"/>
            </a:endParaRPr>
          </a:p>
          <a:p>
            <a:pPr marL="128270">
              <a:lnSpc>
                <a:spcPts val="1380"/>
              </a:lnSpc>
            </a:pPr>
            <a:r>
              <a:rPr sz="1200" spc="-55" dirty="0">
                <a:latin typeface="Arial"/>
                <a:cs typeface="Arial"/>
              </a:rPr>
              <a:t>показателям</a:t>
            </a:r>
            <a:endParaRPr sz="12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spcBef>
                <a:spcPts val="100"/>
              </a:spcBef>
              <a:buChar char="•"/>
              <a:tabLst>
                <a:tab pos="128905" algn="l"/>
              </a:tabLst>
            </a:pPr>
            <a:r>
              <a:rPr sz="1200" spc="-30" dirty="0">
                <a:latin typeface="Arial"/>
                <a:cs typeface="Arial"/>
              </a:rPr>
              <a:t>типология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регионов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93691" y="1732788"/>
            <a:ext cx="1737360" cy="1234440"/>
          </a:xfrm>
          <a:custGeom>
            <a:avLst/>
            <a:gdLst/>
            <a:ahLst/>
            <a:cxnLst/>
            <a:rect l="l" t="t" r="r" b="b"/>
            <a:pathLst>
              <a:path w="1737360" h="1234439">
                <a:moveTo>
                  <a:pt x="0" y="123444"/>
                </a:moveTo>
                <a:lnTo>
                  <a:pt x="9697" y="75384"/>
                </a:lnTo>
                <a:lnTo>
                  <a:pt x="36147" y="36147"/>
                </a:lnTo>
                <a:lnTo>
                  <a:pt x="75384" y="9697"/>
                </a:lnTo>
                <a:lnTo>
                  <a:pt x="123444" y="0"/>
                </a:lnTo>
                <a:lnTo>
                  <a:pt x="1613916" y="0"/>
                </a:lnTo>
                <a:lnTo>
                  <a:pt x="1661975" y="9697"/>
                </a:lnTo>
                <a:lnTo>
                  <a:pt x="1701212" y="36147"/>
                </a:lnTo>
                <a:lnTo>
                  <a:pt x="1727662" y="75384"/>
                </a:lnTo>
                <a:lnTo>
                  <a:pt x="1737360" y="123444"/>
                </a:lnTo>
                <a:lnTo>
                  <a:pt x="1737360" y="1110996"/>
                </a:lnTo>
                <a:lnTo>
                  <a:pt x="1727662" y="1159055"/>
                </a:lnTo>
                <a:lnTo>
                  <a:pt x="1701212" y="1198292"/>
                </a:lnTo>
                <a:lnTo>
                  <a:pt x="1661975" y="1224742"/>
                </a:lnTo>
                <a:lnTo>
                  <a:pt x="1613916" y="1234439"/>
                </a:lnTo>
                <a:lnTo>
                  <a:pt x="123444" y="1234439"/>
                </a:lnTo>
                <a:lnTo>
                  <a:pt x="75384" y="1224742"/>
                </a:lnTo>
                <a:lnTo>
                  <a:pt x="36147" y="1198292"/>
                </a:lnTo>
                <a:lnTo>
                  <a:pt x="9697" y="1159055"/>
                </a:lnTo>
                <a:lnTo>
                  <a:pt x="0" y="1110996"/>
                </a:lnTo>
                <a:lnTo>
                  <a:pt x="0" y="123444"/>
                </a:lnTo>
                <a:close/>
              </a:path>
            </a:pathLst>
          </a:custGeom>
          <a:ln w="9144">
            <a:solidFill>
              <a:srgbClr val="ED6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31867" y="1846579"/>
            <a:ext cx="130365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8270" marR="5080" indent="-116205">
              <a:lnSpc>
                <a:spcPts val="1300"/>
              </a:lnSpc>
              <a:spcBef>
                <a:spcPts val="260"/>
              </a:spcBef>
              <a:buChar char="•"/>
              <a:tabLst>
                <a:tab pos="128905" algn="l"/>
              </a:tabLst>
            </a:pPr>
            <a:r>
              <a:rPr sz="1200" spc="-50" dirty="0">
                <a:latin typeface="Arial"/>
                <a:cs typeface="Arial"/>
              </a:rPr>
              <a:t>т</a:t>
            </a:r>
            <a:r>
              <a:rPr sz="1200" spc="-70" dirty="0">
                <a:latin typeface="Arial"/>
                <a:cs typeface="Arial"/>
              </a:rPr>
              <a:t>а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75" dirty="0">
                <a:latin typeface="Arial"/>
                <a:cs typeface="Arial"/>
              </a:rPr>
              <a:t>с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1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60" dirty="0">
                <a:latin typeface="Arial"/>
                <a:cs typeface="Arial"/>
              </a:rPr>
              <a:t>м</a:t>
            </a:r>
            <a:r>
              <a:rPr sz="1200" spc="-25" dirty="0">
                <a:latin typeface="Arial"/>
                <a:cs typeface="Arial"/>
              </a:rPr>
              <a:t>и</a:t>
            </a:r>
            <a:r>
              <a:rPr sz="1200" spc="-50" dirty="0">
                <a:latin typeface="Arial"/>
                <a:cs typeface="Arial"/>
              </a:rPr>
              <a:t>ч</a:t>
            </a:r>
            <a:r>
              <a:rPr sz="1200" spc="-75" dirty="0">
                <a:latin typeface="Arial"/>
                <a:cs typeface="Arial"/>
              </a:rPr>
              <a:t>ес</a:t>
            </a:r>
            <a:r>
              <a:rPr sz="1200" spc="50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и</a:t>
            </a:r>
            <a:r>
              <a:rPr sz="1200" spc="-10" dirty="0">
                <a:latin typeface="Arial"/>
                <a:cs typeface="Arial"/>
              </a:rPr>
              <a:t>й  </a:t>
            </a:r>
            <a:r>
              <a:rPr sz="1200" spc="-60" dirty="0">
                <a:latin typeface="Arial"/>
                <a:cs typeface="Arial"/>
              </a:rPr>
              <a:t>анализ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9600" y="2578557"/>
            <a:ext cx="2089277" cy="589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02226" y="2645486"/>
            <a:ext cx="1736089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Сравнение </a:t>
            </a:r>
            <a:r>
              <a:rPr sz="1200" spc="-45" dirty="0">
                <a:latin typeface="Arial"/>
                <a:cs typeface="Arial"/>
              </a:rPr>
              <a:t>фактических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spc="-55" dirty="0">
                <a:latin typeface="Arial"/>
                <a:cs typeface="Arial"/>
              </a:rPr>
              <a:t>плановых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показателей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594729" y="1183766"/>
          <a:ext cx="5320030" cy="525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2540" algn="ctr">
                        <a:lnSpc>
                          <a:spcPts val="1100"/>
                        </a:lnSpc>
                      </a:pPr>
                      <a:r>
                        <a:rPr sz="1000" b="1" spc="-50" dirty="0">
                          <a:latin typeface="Arial"/>
                          <a:cs typeface="Arial"/>
                        </a:rPr>
                        <a:t>Фактор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00"/>
                        </a:lnSpc>
                      </a:pPr>
                      <a:r>
                        <a:rPr sz="1000" b="1" spc="-50" dirty="0">
                          <a:latin typeface="Arial"/>
                          <a:cs typeface="Arial"/>
                        </a:rPr>
                        <a:t>Показатели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9850">
                        <a:lnSpc>
                          <a:spcPts val="1140"/>
                        </a:lnSpc>
                      </a:pPr>
                      <a:r>
                        <a:rPr sz="1000" b="1" spc="-50" dirty="0">
                          <a:latin typeface="Arial"/>
                          <a:cs typeface="Arial"/>
                        </a:rPr>
                        <a:t>Технологический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40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Мощность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электростанций,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кВт.;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основных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211454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фондов,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руб.;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ввод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действие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фондов,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руб.; 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степень износа основных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фондов, %;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удельный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вес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полностью 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изношенных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основных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фондов, %; рентабельность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активов 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организаций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производства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распределения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электроэнергии,  газа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воды,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marL="69850">
                        <a:lnSpc>
                          <a:spcPts val="1145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Экономический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45"/>
                        </a:lnSpc>
                      </a:pPr>
                      <a:r>
                        <a:rPr sz="1000" spc="-75" dirty="0">
                          <a:latin typeface="Arial"/>
                          <a:cs typeface="Arial"/>
                        </a:rPr>
                        <a:t>ВРП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200"/>
                        </a:lnSpc>
                      </a:pPr>
                      <a:r>
                        <a:rPr sz="1000" spc="-75" dirty="0">
                          <a:latin typeface="Arial"/>
                          <a:cs typeface="Arial"/>
                        </a:rPr>
                        <a:t>ВРП</a:t>
                      </a:r>
                      <a:r>
                        <a:rPr sz="1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руб./чел.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92710">
                        <a:lnSpc>
                          <a:spcPct val="100000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Индексы цен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производителей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промышленных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товаров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  виду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«Производство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электроэнергии,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газа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воды»,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Внешнеэкономический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Экспорт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электроэнергии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Импорт электроэнергии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000" b="1" spc="-65" dirty="0">
                          <a:latin typeface="Arial"/>
                          <a:cs typeface="Arial"/>
                        </a:rPr>
                        <a:t>Инновационный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Инновационная активность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организаций,</a:t>
                      </a:r>
                      <a:r>
                        <a:rPr sz="10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Затраты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технологические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инновации,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000" b="1" spc="-55" dirty="0">
                          <a:latin typeface="Arial"/>
                          <a:cs typeface="Arial"/>
                        </a:rPr>
                        <a:t>Экологический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Выбросы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загрязняющих</a:t>
                      </a:r>
                      <a:r>
                        <a:rPr sz="1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веществ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атмосферный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воздух,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т.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457834">
                        <a:lnSpc>
                          <a:spcPct val="100000"/>
                        </a:lnSpc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Сброс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загрязненных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сточных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вод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поверхностные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водные  объекты, млн</a:t>
                      </a:r>
                      <a:r>
                        <a:rPr sz="1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м3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349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Социальный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Численность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пенсионеров,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чел.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1600200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Среднегодовая численность,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чел 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Уровень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безработицы,</a:t>
                      </a:r>
                      <a:r>
                        <a:rPr sz="1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387350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Среднедушевые</a:t>
                      </a:r>
                      <a:r>
                        <a:rPr sz="1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денежные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доходы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населения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месяц,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 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Величина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прожиточного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минимума,</a:t>
                      </a:r>
                      <a:r>
                        <a:rPr sz="1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173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Удельный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вес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площади,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оборудованной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отоплением,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 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Удельный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вес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площади,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оборудованной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газом,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577215">
                        <a:lnSpc>
                          <a:spcPct val="100000"/>
                        </a:lnSpc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Удельный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вес</a:t>
                      </a:r>
                      <a:r>
                        <a:rPr sz="1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площади,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оборудованной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горячим 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водоснабжением,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%.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Объем</a:t>
                      </a:r>
                      <a:r>
                        <a:rPr sz="10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коммунальных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услуг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населению,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14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Объем</a:t>
                      </a:r>
                      <a:r>
                        <a:rPr sz="1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коммунальных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услуг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расчете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душу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населения,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sz="1000" b="1" spc="-50" dirty="0">
                          <a:latin typeface="Arial"/>
                          <a:cs typeface="Arial"/>
                        </a:rPr>
                        <a:t>Природно-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b="1" spc="-55" dirty="0">
                          <a:latin typeface="Arial"/>
                          <a:cs typeface="Arial"/>
                        </a:rPr>
                        <a:t>климатический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Продолжительность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средняя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температура</a:t>
                      </a:r>
                      <a:r>
                        <a:rPr sz="1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наружного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воздуха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периода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со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среднесуточной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температурой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воздуха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менее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°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С,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градусо-сутки.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140"/>
                        </a:lnSpc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Среднегодовая температура,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°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С.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214680" y="3976877"/>
            <a:ext cx="5944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5" dirty="0">
                <a:latin typeface="Arial"/>
                <a:cs typeface="Arial"/>
              </a:rPr>
              <a:t>В </a:t>
            </a:r>
            <a:r>
              <a:rPr sz="2000" spc="-85" dirty="0">
                <a:latin typeface="Arial"/>
                <a:cs typeface="Arial"/>
              </a:rPr>
              <a:t>основе </a:t>
            </a:r>
            <a:r>
              <a:rPr sz="2000" spc="-60" dirty="0">
                <a:latin typeface="Arial"/>
                <a:cs typeface="Arial"/>
              </a:rPr>
              <a:t>методики </a:t>
            </a:r>
            <a:r>
              <a:rPr sz="2000" spc="-75" dirty="0">
                <a:latin typeface="Arial"/>
                <a:cs typeface="Arial"/>
              </a:rPr>
              <a:t>заключены </a:t>
            </a:r>
            <a:r>
              <a:rPr sz="2000" spc="-95" dirty="0">
                <a:latin typeface="Arial"/>
                <a:cs typeface="Arial"/>
              </a:rPr>
              <a:t>следующие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принципы: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680" y="4281677"/>
            <a:ext cx="3409950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целостности;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многозадачности;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систематичности;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оптимальности;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эффективности;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результативности;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45" dirty="0">
                <a:latin typeface="Arial"/>
                <a:cs typeface="Arial"/>
              </a:rPr>
              <a:t>принцип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рациональности;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930" y="3637026"/>
            <a:ext cx="525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45" dirty="0">
                <a:latin typeface="Arial"/>
                <a:cs typeface="Arial"/>
              </a:rPr>
              <a:t>13</a:t>
            </a:r>
            <a:r>
              <a:rPr sz="1200" spc="-85" dirty="0">
                <a:latin typeface="Arial"/>
                <a:cs typeface="Arial"/>
              </a:rPr>
              <a:t> –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Алгоритм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методики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определения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энергоэффективности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регионов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7855" y="762457"/>
            <a:ext cx="4871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4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Перечень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факторов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показателей,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оказывающих </a:t>
            </a:r>
            <a:r>
              <a:rPr sz="1200" spc="-45" dirty="0">
                <a:latin typeface="Arial"/>
                <a:cs typeface="Arial"/>
              </a:rPr>
              <a:t>влияние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  <a:spcBef>
                <a:spcPts val="5"/>
              </a:spcBef>
            </a:pPr>
            <a:r>
              <a:rPr sz="1200" spc="-45" dirty="0">
                <a:latin typeface="Arial"/>
                <a:cs typeface="Arial"/>
              </a:rPr>
              <a:t>энергоэффективность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регионов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89485" y="6291173"/>
            <a:ext cx="2000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85" dirty="0">
                <a:solidFill>
                  <a:srgbClr val="40B9D2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195"/>
              </a:spcBef>
            </a:pPr>
            <a:r>
              <a:rPr sz="2400" spc="-75" dirty="0"/>
              <a:t>МЕТОДИКИ </a:t>
            </a:r>
            <a:r>
              <a:rPr sz="2400" spc="-105" dirty="0"/>
              <a:t>ОЦЕНКИ</a:t>
            </a:r>
            <a:r>
              <a:rPr sz="2400" spc="-455" dirty="0"/>
              <a:t> </a:t>
            </a:r>
            <a:r>
              <a:rPr sz="2400" spc="-160" dirty="0"/>
              <a:t>ЭНЕРГОЭФФЕКТИВНОСТИ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8614" y="1063244"/>
          <a:ext cx="11301730" cy="572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167640">
                        <a:lnSpc>
                          <a:spcPts val="1605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Страна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605"/>
                        </a:lnSpc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Государственные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органы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817880">
                        <a:lnSpc>
                          <a:spcPts val="1605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Стимулирующие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механизмы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605"/>
                        </a:lnSpc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Долгосрочные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цели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605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Критерии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оценки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энергоэффективности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39">
                <a:tc>
                  <a:txBody>
                    <a:bodyPr/>
                    <a:lstStyle/>
                    <a:p>
                      <a:pPr marL="14604">
                        <a:lnSpc>
                          <a:spcPts val="1200"/>
                        </a:lnSpc>
                      </a:pPr>
                      <a:r>
                        <a:rPr sz="1050" b="1" spc="-95" dirty="0">
                          <a:latin typeface="Arial"/>
                          <a:cs typeface="Arial"/>
                        </a:rPr>
                        <a:t>США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195"/>
                        </a:lnSpc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Закон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2005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05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«Об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энергетической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ts val="125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политике»;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ts val="1255"/>
                        </a:lnSpc>
                        <a:spcBef>
                          <a:spcPts val="10"/>
                        </a:spcBef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Программа сертификации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2012</a:t>
                      </a:r>
                      <a:r>
                        <a:rPr sz="10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года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ts val="1255"/>
                        </a:lnSpc>
                      </a:pPr>
                      <a:r>
                        <a:rPr sz="1050" spc="-70" dirty="0">
                          <a:latin typeface="Arial"/>
                          <a:cs typeface="Arial"/>
                        </a:rPr>
                        <a:t>«Высшие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энергетические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 marR="665480">
                        <a:lnSpc>
                          <a:spcPts val="1250"/>
                        </a:lnSpc>
                        <a:spcBef>
                          <a:spcPts val="65"/>
                        </a:spcBef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характеристики» (Superior</a:t>
                      </a:r>
                      <a:r>
                        <a:rPr sz="10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Energy 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Performance)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1195"/>
                        </a:lnSpc>
                      </a:pPr>
                      <a:r>
                        <a:rPr sz="1050" spc="-7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феврале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США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был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принят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Recovery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and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 marR="648335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Reinvestment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Act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2009,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регламентирует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инструменты  стимулирования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энергосбережения.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120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Льготные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тарифы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оплату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энергии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0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энергоэффективных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 marR="184150">
                        <a:lnSpc>
                          <a:spcPts val="1250"/>
                        </a:lnSpc>
                        <a:spcBef>
                          <a:spcPts val="65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зданий.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Госсубсидии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долларов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покупке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новой, 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энергоэффективной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техники.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19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Ограничить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выбросы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6510" marR="258445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парниковых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газов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2050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году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83%.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6510">
                        <a:lnSpc>
                          <a:spcPts val="120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Снизить зависимость</a:t>
                      </a:r>
                      <a:r>
                        <a:rPr sz="10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от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6510" marR="340995">
                        <a:lnSpc>
                          <a:spcPts val="1250"/>
                        </a:lnSpc>
                        <a:spcBef>
                          <a:spcPts val="65"/>
                        </a:spcBef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импорта</a:t>
                      </a:r>
                      <a:r>
                        <a:rPr sz="10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энергетических 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ресурсов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США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19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Отказ от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импорта</a:t>
                      </a:r>
                      <a:r>
                        <a:rPr sz="105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энергетических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7145" marR="209550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ресурсов,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sz="10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количества  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СО2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14604">
                        <a:lnSpc>
                          <a:spcPts val="1205"/>
                        </a:lnSpc>
                      </a:pPr>
                      <a:r>
                        <a:rPr sz="1050" b="1" spc="-65" dirty="0">
                          <a:latin typeface="Arial"/>
                          <a:cs typeface="Arial"/>
                        </a:rPr>
                        <a:t>Япония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20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НКО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Японский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центр</a:t>
                      </a:r>
                      <a:r>
                        <a:rPr sz="105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энергосбережения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ts val="125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(Energy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Conservation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Center,</a:t>
                      </a:r>
                      <a:r>
                        <a:rPr sz="105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Japan).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240" marR="325120">
                        <a:lnSpc>
                          <a:spcPts val="1250"/>
                        </a:lnSpc>
                        <a:spcBef>
                          <a:spcPts val="60"/>
                        </a:spcBef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Принятый в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1979 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05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«Закон об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экономии 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энергии».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1200"/>
                        </a:lnSpc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Налоговая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программа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реформы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продвижения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125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инвестиций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сфере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поставок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потребления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энергии.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Для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 marR="73660">
                        <a:lnSpc>
                          <a:spcPts val="1250"/>
                        </a:lnSpc>
                        <a:spcBef>
                          <a:spcPts val="60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предприятий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«малого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бизнеса»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налоговый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кредит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размере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7% 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базовой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стоимости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приобретенного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оборудования.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всех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122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предприятий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налоговый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вычет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размере,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превышающем</a:t>
                      </a:r>
                      <a:r>
                        <a:rPr sz="10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30%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125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базовой стоимости</a:t>
                      </a:r>
                      <a:r>
                        <a:rPr sz="10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оборудования.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 marR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субсидирования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года,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Кредитные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программы: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случае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приобретения,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аренды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энергосберегающего  оборудования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сумму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270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иен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1210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предоставляется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кредит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специальным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льготным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ставкам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200"/>
                        </a:lnSpc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Повышение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само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6510">
                        <a:lnSpc>
                          <a:spcPts val="125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обеспечения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энергией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5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70%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20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Снижение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количества</a:t>
                      </a:r>
                      <a:r>
                        <a:rPr sz="10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СО2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463">
                <a:tc>
                  <a:txBody>
                    <a:bodyPr/>
                    <a:lstStyle/>
                    <a:p>
                      <a:pPr marL="40640">
                        <a:lnSpc>
                          <a:spcPts val="1210"/>
                        </a:lnSpc>
                      </a:pPr>
                      <a:r>
                        <a:rPr sz="1050" b="1" spc="-125" dirty="0">
                          <a:latin typeface="Arial"/>
                          <a:cs typeface="Arial"/>
                        </a:rPr>
                        <a:t>ЕС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05"/>
                        </a:lnSpc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Основные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органы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управления</a:t>
                      </a:r>
                      <a:r>
                        <a:rPr sz="10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Энергетические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 Агентства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 marR="838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Директива</a:t>
                      </a:r>
                      <a:r>
                        <a:rPr sz="10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экологическим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требованиям  </a:t>
                      </a:r>
                      <a:r>
                        <a:rPr sz="1050" spc="4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энергопотребляющей</a:t>
                      </a:r>
                      <a:r>
                        <a:rPr sz="105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продукции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 marR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Директива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энергетически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разумной 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Европы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Локальные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нормативно-правовые 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акты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странах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0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Снижение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налогового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бремени;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275" marR="49530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стимулирующий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тариф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электроэнергию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проект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созданию 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сети умных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счетчиков;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275">
                        <a:lnSpc>
                          <a:spcPts val="1210"/>
                        </a:lnSpc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программа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использования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35" dirty="0">
                          <a:latin typeface="Arial"/>
                          <a:cs typeface="Arial"/>
                        </a:rPr>
                        <a:t>«feed-in</a:t>
                      </a:r>
                      <a:r>
                        <a:rPr sz="10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0" dirty="0">
                          <a:latin typeface="Arial"/>
                          <a:cs typeface="Arial"/>
                        </a:rPr>
                        <a:t>tariff»</a:t>
                      </a:r>
                      <a:r>
                        <a:rPr sz="10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призвана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развивать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275" marR="124460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самостоятельное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производство электроэнергии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физическими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юридическими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лицами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помощью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возобновляемых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источников 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энергии.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154940">
                        <a:lnSpc>
                          <a:spcPts val="1250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Сокращение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выбросов</a:t>
                      </a:r>
                      <a:r>
                        <a:rPr sz="105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CO2 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20%;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 marR="140970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sz="1050" spc="-60" dirty="0">
                          <a:latin typeface="Arial"/>
                          <a:cs typeface="Arial"/>
                        </a:rPr>
                        <a:t>20%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энергопотребления</a:t>
                      </a:r>
                      <a:r>
                        <a:rPr sz="10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35" dirty="0">
                          <a:latin typeface="Arial"/>
                          <a:cs typeface="Arial"/>
                        </a:rPr>
                        <a:t>ЕС 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должны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обеспечиваться</a:t>
                      </a:r>
                      <a:r>
                        <a:rPr sz="10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за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 marR="487045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счет</a:t>
                      </a:r>
                      <a:r>
                        <a:rPr sz="10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возобновляемых 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источников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энергии;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ts val="1225"/>
                        </a:lnSpc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потребления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ts val="1255"/>
                        </a:lnSpc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первичных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энергоресурсов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20%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166370">
                        <a:lnSpc>
                          <a:spcPts val="1250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Снижение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количества</a:t>
                      </a:r>
                      <a:r>
                        <a:rPr sz="10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выбросов  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CO2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парниковых</a:t>
                      </a:r>
                      <a:r>
                        <a:rPr sz="105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газов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pPr marL="40640">
                        <a:lnSpc>
                          <a:spcPts val="1215"/>
                        </a:lnSpc>
                      </a:pPr>
                      <a:r>
                        <a:rPr sz="1050" b="1" spc="-50" dirty="0">
                          <a:latin typeface="Arial"/>
                          <a:cs typeface="Arial"/>
                        </a:rPr>
                        <a:t>Индия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B9D2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1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Комитет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энергетической</a:t>
                      </a:r>
                      <a:r>
                        <a:rPr sz="10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эффективности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Индии</a:t>
                      </a:r>
                      <a:r>
                        <a:rPr sz="10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(the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Bureau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Energy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Efficiency);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  <a:spcBef>
                          <a:spcPts val="10"/>
                        </a:spcBef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Министерство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Энергетики</a:t>
                      </a:r>
                      <a:r>
                        <a:rPr sz="105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Индии.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«Национальный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план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действий</a:t>
                      </a:r>
                      <a:r>
                        <a:rPr sz="105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по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  <a:spcBef>
                          <a:spcPts val="15"/>
                        </a:spcBef>
                      </a:pPr>
                      <a:r>
                        <a:rPr sz="1050" spc="-55" dirty="0">
                          <a:latin typeface="Arial"/>
                          <a:cs typeface="Arial"/>
                        </a:rPr>
                        <a:t>эффективному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использованию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энергии</a:t>
                      </a:r>
                      <a:r>
                        <a:rPr sz="10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и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255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защиты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окружающей</a:t>
                      </a:r>
                      <a:r>
                        <a:rPr sz="10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среды»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год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15"/>
                        </a:lnSpc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Проведение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информационных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компаний</a:t>
                      </a:r>
                      <a:r>
                        <a:rPr sz="10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государством.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210"/>
                        </a:lnSpc>
                      </a:pPr>
                      <a:r>
                        <a:rPr sz="1050" spc="-45" dirty="0"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углеродной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ts val="1255"/>
                        </a:lnSpc>
                      </a:pPr>
                      <a:r>
                        <a:rPr sz="1050" spc="-35" dirty="0">
                          <a:latin typeface="Arial"/>
                          <a:cs typeface="Arial"/>
                        </a:rPr>
                        <a:t>интенсивности.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210"/>
                        </a:lnSpc>
                      </a:pPr>
                      <a:r>
                        <a:rPr sz="1050" spc="-55" dirty="0">
                          <a:latin typeface="Arial"/>
                          <a:cs typeface="Arial"/>
                        </a:rPr>
                        <a:t>Совершенствование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5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энергетической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эффективности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2545" marR="68580">
                        <a:lnSpc>
                          <a:spcPts val="1250"/>
                        </a:lnSpc>
                        <a:spcBef>
                          <a:spcPts val="60"/>
                        </a:spcBef>
                      </a:pPr>
                      <a:r>
                        <a:rPr sz="1050" spc="-40" dirty="0">
                          <a:latin typeface="Arial"/>
                          <a:cs typeface="Arial"/>
                        </a:rPr>
                        <a:t>использования энергоресурсов, 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а 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также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увеличение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25"/>
                        </a:lnSpc>
                      </a:pPr>
                      <a:r>
                        <a:rPr sz="1050" spc="-30" dirty="0">
                          <a:latin typeface="Arial"/>
                          <a:cs typeface="Arial"/>
                        </a:rPr>
                        <a:t>энергетической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эффективности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55"/>
                        </a:lnSpc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страны на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20% </a:t>
                      </a:r>
                      <a:r>
                        <a:rPr sz="1050" spc="4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5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2025 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г.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28191" y="862660"/>
            <a:ext cx="51511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Таблица </a:t>
            </a:r>
            <a:r>
              <a:rPr sz="1200" spc="-95" dirty="0">
                <a:latin typeface="Arial"/>
                <a:cs typeface="Arial"/>
              </a:rPr>
              <a:t>5 </a:t>
            </a:r>
            <a:r>
              <a:rPr sz="1200" spc="-85" dirty="0">
                <a:latin typeface="Arial"/>
                <a:cs typeface="Arial"/>
              </a:rPr>
              <a:t>– </a:t>
            </a:r>
            <a:r>
              <a:rPr sz="1200" spc="-60" dirty="0">
                <a:latin typeface="Arial"/>
                <a:cs typeface="Arial"/>
              </a:rPr>
              <a:t>Сравнительный анализ </a:t>
            </a:r>
            <a:r>
              <a:rPr sz="1200" spc="-55" dirty="0">
                <a:latin typeface="Arial"/>
                <a:cs typeface="Arial"/>
              </a:rPr>
              <a:t>мер </a:t>
            </a:r>
            <a:r>
              <a:rPr sz="1200" spc="-30" dirty="0">
                <a:latin typeface="Arial"/>
                <a:cs typeface="Arial"/>
              </a:rPr>
              <a:t>по </a:t>
            </a:r>
            <a:r>
              <a:rPr sz="1200" spc="-50" dirty="0">
                <a:latin typeface="Arial"/>
                <a:cs typeface="Arial"/>
              </a:rPr>
              <a:t>повышению</a:t>
            </a:r>
            <a:r>
              <a:rPr sz="1200" spc="-2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энергоэффективности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65102" y="6291173"/>
            <a:ext cx="22415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40B9D2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245" dirty="0">
                <a:latin typeface="Arial"/>
                <a:cs typeface="Arial"/>
              </a:rPr>
              <a:t>СИСТЕМАТИЗАЦИЯ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МЕР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ПО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ПОВЫШЕНИЮ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250" dirty="0">
                <a:latin typeface="Arial"/>
                <a:cs typeface="Arial"/>
              </a:rPr>
              <a:t>ЭНЕРГОЭФФЕКТИВНОСТИ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В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МИРОВОЙ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ПРАКТИКЕ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8976" y="1536191"/>
            <a:ext cx="1192530" cy="344170"/>
          </a:xfrm>
          <a:custGeom>
            <a:avLst/>
            <a:gdLst/>
            <a:ahLst/>
            <a:cxnLst/>
            <a:rect l="l" t="t" r="r" b="b"/>
            <a:pathLst>
              <a:path w="1192529" h="344169">
                <a:moveTo>
                  <a:pt x="0" y="0"/>
                </a:moveTo>
                <a:lnTo>
                  <a:pt x="0" y="258953"/>
                </a:lnTo>
                <a:lnTo>
                  <a:pt x="1192529" y="258953"/>
                </a:lnTo>
                <a:lnTo>
                  <a:pt x="1192529" y="344043"/>
                </a:lnTo>
              </a:path>
            </a:pathLst>
          </a:custGeom>
          <a:ln w="12192">
            <a:solidFill>
              <a:srgbClr val="309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1536" y="2481072"/>
            <a:ext cx="2301875" cy="267335"/>
          </a:xfrm>
          <a:custGeom>
            <a:avLst/>
            <a:gdLst/>
            <a:ahLst/>
            <a:cxnLst/>
            <a:rect l="l" t="t" r="r" b="b"/>
            <a:pathLst>
              <a:path w="2301875" h="267335">
                <a:moveTo>
                  <a:pt x="1362456" y="0"/>
                </a:moveTo>
                <a:lnTo>
                  <a:pt x="1362456" y="181990"/>
                </a:lnTo>
                <a:lnTo>
                  <a:pt x="2301621" y="181990"/>
                </a:lnTo>
                <a:lnTo>
                  <a:pt x="2301621" y="267080"/>
                </a:lnTo>
              </a:path>
              <a:path w="2301875" h="267335">
                <a:moveTo>
                  <a:pt x="1361439" y="0"/>
                </a:moveTo>
                <a:lnTo>
                  <a:pt x="1361439" y="181990"/>
                </a:lnTo>
                <a:lnTo>
                  <a:pt x="0" y="181990"/>
                </a:lnTo>
                <a:lnTo>
                  <a:pt x="0" y="267080"/>
                </a:lnTo>
              </a:path>
            </a:pathLst>
          </a:custGeom>
          <a:ln w="12192">
            <a:solidFill>
              <a:srgbClr val="39A8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43200" y="944918"/>
            <a:ext cx="2609850" cy="864869"/>
            <a:chOff x="2743200" y="944918"/>
            <a:chExt cx="2609850" cy="864869"/>
          </a:xfrm>
        </p:grpSpPr>
        <p:sp>
          <p:nvSpPr>
            <p:cNvPr id="5" name="object 5"/>
            <p:cNvSpPr/>
            <p:nvPr/>
          </p:nvSpPr>
          <p:spPr>
            <a:xfrm>
              <a:off x="2983991" y="1536191"/>
              <a:ext cx="1014730" cy="267335"/>
            </a:xfrm>
            <a:custGeom>
              <a:avLst/>
              <a:gdLst/>
              <a:ahLst/>
              <a:cxnLst/>
              <a:rect l="l" t="t" r="r" b="b"/>
              <a:pathLst>
                <a:path w="1014729" h="267335">
                  <a:moveTo>
                    <a:pt x="1014475" y="0"/>
                  </a:moveTo>
                  <a:lnTo>
                    <a:pt x="1014475" y="181991"/>
                  </a:lnTo>
                  <a:lnTo>
                    <a:pt x="0" y="181991"/>
                  </a:lnTo>
                  <a:lnTo>
                    <a:pt x="0" y="267081"/>
                  </a:lnTo>
                </a:path>
              </a:pathLst>
            </a:custGeom>
            <a:ln w="12192">
              <a:solidFill>
                <a:srgbClr val="309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3200" y="944918"/>
              <a:ext cx="2503804" cy="592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4452" y="1050036"/>
              <a:ext cx="2493645" cy="582295"/>
            </a:xfrm>
            <a:custGeom>
              <a:avLst/>
              <a:gdLst/>
              <a:ahLst/>
              <a:cxnLst/>
              <a:rect l="l" t="t" r="r" b="b"/>
              <a:pathLst>
                <a:path w="2493645" h="582294">
                  <a:moveTo>
                    <a:pt x="2435098" y="0"/>
                  </a:moveTo>
                  <a:lnTo>
                    <a:pt x="58166" y="0"/>
                  </a:lnTo>
                  <a:lnTo>
                    <a:pt x="35522" y="4570"/>
                  </a:lnTo>
                  <a:lnTo>
                    <a:pt x="17033" y="17033"/>
                  </a:lnTo>
                  <a:lnTo>
                    <a:pt x="4570" y="35522"/>
                  </a:lnTo>
                  <a:lnTo>
                    <a:pt x="0" y="58165"/>
                  </a:lnTo>
                  <a:lnTo>
                    <a:pt x="0" y="524001"/>
                  </a:lnTo>
                  <a:lnTo>
                    <a:pt x="4570" y="546645"/>
                  </a:lnTo>
                  <a:lnTo>
                    <a:pt x="17033" y="565134"/>
                  </a:lnTo>
                  <a:lnTo>
                    <a:pt x="35522" y="577597"/>
                  </a:lnTo>
                  <a:lnTo>
                    <a:pt x="58166" y="582167"/>
                  </a:lnTo>
                  <a:lnTo>
                    <a:pt x="2435098" y="582167"/>
                  </a:lnTo>
                  <a:lnTo>
                    <a:pt x="2457741" y="577597"/>
                  </a:lnTo>
                  <a:lnTo>
                    <a:pt x="2476230" y="565134"/>
                  </a:lnTo>
                  <a:lnTo>
                    <a:pt x="2488693" y="546645"/>
                  </a:lnTo>
                  <a:lnTo>
                    <a:pt x="2493264" y="524001"/>
                  </a:lnTo>
                  <a:lnTo>
                    <a:pt x="2493264" y="58165"/>
                  </a:lnTo>
                  <a:lnTo>
                    <a:pt x="2488693" y="35522"/>
                  </a:lnTo>
                  <a:lnTo>
                    <a:pt x="2476230" y="17033"/>
                  </a:lnTo>
                  <a:lnTo>
                    <a:pt x="2457741" y="4570"/>
                  </a:lnTo>
                  <a:lnTo>
                    <a:pt x="24350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4452" y="1050036"/>
              <a:ext cx="2493645" cy="582295"/>
            </a:xfrm>
            <a:custGeom>
              <a:avLst/>
              <a:gdLst/>
              <a:ahLst/>
              <a:cxnLst/>
              <a:rect l="l" t="t" r="r" b="b"/>
              <a:pathLst>
                <a:path w="2493645" h="582294">
                  <a:moveTo>
                    <a:pt x="0" y="58165"/>
                  </a:moveTo>
                  <a:lnTo>
                    <a:pt x="4570" y="35522"/>
                  </a:lnTo>
                  <a:lnTo>
                    <a:pt x="17033" y="17033"/>
                  </a:lnTo>
                  <a:lnTo>
                    <a:pt x="35522" y="4570"/>
                  </a:lnTo>
                  <a:lnTo>
                    <a:pt x="58166" y="0"/>
                  </a:lnTo>
                  <a:lnTo>
                    <a:pt x="2435098" y="0"/>
                  </a:lnTo>
                  <a:lnTo>
                    <a:pt x="2457741" y="4570"/>
                  </a:lnTo>
                  <a:lnTo>
                    <a:pt x="2476230" y="17033"/>
                  </a:lnTo>
                  <a:lnTo>
                    <a:pt x="2488693" y="35522"/>
                  </a:lnTo>
                  <a:lnTo>
                    <a:pt x="2493264" y="58165"/>
                  </a:lnTo>
                  <a:lnTo>
                    <a:pt x="2493264" y="524001"/>
                  </a:lnTo>
                  <a:lnTo>
                    <a:pt x="2488693" y="546645"/>
                  </a:lnTo>
                  <a:lnTo>
                    <a:pt x="2476230" y="565134"/>
                  </a:lnTo>
                  <a:lnTo>
                    <a:pt x="2457741" y="577597"/>
                  </a:lnTo>
                  <a:lnTo>
                    <a:pt x="2435098" y="582167"/>
                  </a:lnTo>
                  <a:lnTo>
                    <a:pt x="58166" y="582167"/>
                  </a:lnTo>
                  <a:lnTo>
                    <a:pt x="35522" y="577597"/>
                  </a:lnTo>
                  <a:lnTo>
                    <a:pt x="17033" y="565134"/>
                  </a:lnTo>
                  <a:lnTo>
                    <a:pt x="4570" y="546645"/>
                  </a:lnTo>
                  <a:lnTo>
                    <a:pt x="0" y="524001"/>
                  </a:lnTo>
                  <a:lnTo>
                    <a:pt x="0" y="58165"/>
                  </a:lnTo>
                  <a:close/>
                </a:path>
              </a:pathLst>
            </a:custGeom>
            <a:ln w="9144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37764" y="1136091"/>
            <a:ext cx="2323465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Управление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спросом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(Demand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Side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ts val="1370"/>
              </a:lnSpc>
            </a:pPr>
            <a:r>
              <a:rPr sz="1200" spc="-40" dirty="0">
                <a:latin typeface="Arial"/>
                <a:cs typeface="Arial"/>
              </a:rPr>
              <a:t>Management,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DSM)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97023" y="1795246"/>
            <a:ext cx="1871980" cy="789940"/>
            <a:chOff x="2097023" y="1795246"/>
            <a:chExt cx="1871980" cy="789940"/>
          </a:xfrm>
        </p:grpSpPr>
        <p:sp>
          <p:nvSpPr>
            <p:cNvPr id="11" name="object 11"/>
            <p:cNvSpPr/>
            <p:nvPr/>
          </p:nvSpPr>
          <p:spPr>
            <a:xfrm>
              <a:off x="2097023" y="1795246"/>
              <a:ext cx="1766189" cy="6872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8275" y="1900428"/>
              <a:ext cx="1755775" cy="680085"/>
            </a:xfrm>
            <a:custGeom>
              <a:avLst/>
              <a:gdLst/>
              <a:ahLst/>
              <a:cxnLst/>
              <a:rect l="l" t="t" r="r" b="b"/>
              <a:pathLst>
                <a:path w="1755775" h="680085">
                  <a:moveTo>
                    <a:pt x="1687702" y="0"/>
                  </a:moveTo>
                  <a:lnTo>
                    <a:pt x="67944" y="0"/>
                  </a:lnTo>
                  <a:lnTo>
                    <a:pt x="41523" y="5347"/>
                  </a:lnTo>
                  <a:lnTo>
                    <a:pt x="19923" y="19923"/>
                  </a:lnTo>
                  <a:lnTo>
                    <a:pt x="5347" y="41523"/>
                  </a:lnTo>
                  <a:lnTo>
                    <a:pt x="0" y="67945"/>
                  </a:lnTo>
                  <a:lnTo>
                    <a:pt x="0" y="611759"/>
                  </a:lnTo>
                  <a:lnTo>
                    <a:pt x="5347" y="638180"/>
                  </a:lnTo>
                  <a:lnTo>
                    <a:pt x="19923" y="659780"/>
                  </a:lnTo>
                  <a:lnTo>
                    <a:pt x="41523" y="674356"/>
                  </a:lnTo>
                  <a:lnTo>
                    <a:pt x="67944" y="679704"/>
                  </a:lnTo>
                  <a:lnTo>
                    <a:pt x="1687702" y="679704"/>
                  </a:lnTo>
                  <a:lnTo>
                    <a:pt x="1714124" y="674356"/>
                  </a:lnTo>
                  <a:lnTo>
                    <a:pt x="1735724" y="659780"/>
                  </a:lnTo>
                  <a:lnTo>
                    <a:pt x="1750300" y="638180"/>
                  </a:lnTo>
                  <a:lnTo>
                    <a:pt x="1755648" y="611759"/>
                  </a:lnTo>
                  <a:lnTo>
                    <a:pt x="1755648" y="67945"/>
                  </a:lnTo>
                  <a:lnTo>
                    <a:pt x="1750300" y="41523"/>
                  </a:lnTo>
                  <a:lnTo>
                    <a:pt x="1735724" y="19923"/>
                  </a:lnTo>
                  <a:lnTo>
                    <a:pt x="1714124" y="5347"/>
                  </a:lnTo>
                  <a:lnTo>
                    <a:pt x="16877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8275" y="1900428"/>
              <a:ext cx="1755775" cy="680085"/>
            </a:xfrm>
            <a:custGeom>
              <a:avLst/>
              <a:gdLst/>
              <a:ahLst/>
              <a:cxnLst/>
              <a:rect l="l" t="t" r="r" b="b"/>
              <a:pathLst>
                <a:path w="1755775" h="680085">
                  <a:moveTo>
                    <a:pt x="0" y="67945"/>
                  </a:moveTo>
                  <a:lnTo>
                    <a:pt x="5347" y="41523"/>
                  </a:lnTo>
                  <a:lnTo>
                    <a:pt x="19923" y="19923"/>
                  </a:lnTo>
                  <a:lnTo>
                    <a:pt x="41523" y="5347"/>
                  </a:lnTo>
                  <a:lnTo>
                    <a:pt x="67944" y="0"/>
                  </a:lnTo>
                  <a:lnTo>
                    <a:pt x="1687702" y="0"/>
                  </a:lnTo>
                  <a:lnTo>
                    <a:pt x="1714124" y="5347"/>
                  </a:lnTo>
                  <a:lnTo>
                    <a:pt x="1735724" y="19923"/>
                  </a:lnTo>
                  <a:lnTo>
                    <a:pt x="1750300" y="41523"/>
                  </a:lnTo>
                  <a:lnTo>
                    <a:pt x="1755648" y="67945"/>
                  </a:lnTo>
                  <a:lnTo>
                    <a:pt x="1755648" y="611759"/>
                  </a:lnTo>
                  <a:lnTo>
                    <a:pt x="1750300" y="638180"/>
                  </a:lnTo>
                  <a:lnTo>
                    <a:pt x="1735724" y="659780"/>
                  </a:lnTo>
                  <a:lnTo>
                    <a:pt x="1714124" y="674356"/>
                  </a:lnTo>
                  <a:lnTo>
                    <a:pt x="1687702" y="679704"/>
                  </a:lnTo>
                  <a:lnTo>
                    <a:pt x="67944" y="679704"/>
                  </a:lnTo>
                  <a:lnTo>
                    <a:pt x="41523" y="674356"/>
                  </a:lnTo>
                  <a:lnTo>
                    <a:pt x="19923" y="659780"/>
                  </a:lnTo>
                  <a:lnTo>
                    <a:pt x="5347" y="638180"/>
                  </a:lnTo>
                  <a:lnTo>
                    <a:pt x="0" y="611759"/>
                  </a:lnTo>
                  <a:lnTo>
                    <a:pt x="0" y="67945"/>
                  </a:lnTo>
                  <a:close/>
                </a:path>
              </a:pathLst>
            </a:custGeom>
            <a:ln w="9144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43657" y="1866976"/>
            <a:ext cx="148209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Управление </a:t>
            </a:r>
            <a:r>
              <a:rPr sz="1200" spc="-45" dirty="0">
                <a:latin typeface="Arial"/>
                <a:cs typeface="Arial"/>
              </a:rPr>
              <a:t>спросом</a:t>
            </a:r>
            <a:r>
              <a:rPr sz="1200" spc="-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sz="1200" spc="-35" dirty="0">
                <a:latin typeface="Arial"/>
                <a:cs typeface="Arial"/>
              </a:rPr>
              <a:t>краткосрочная</a:t>
            </a:r>
            <a:endParaRPr sz="1200">
              <a:latin typeface="Arial"/>
              <a:cs typeface="Arial"/>
            </a:endParaRPr>
          </a:p>
          <a:p>
            <a:pPr marL="18415" marR="7620" algn="ctr">
              <a:lnSpc>
                <a:spcPts val="1320"/>
              </a:lnSpc>
              <a:spcBef>
                <a:spcPts val="85"/>
              </a:spcBef>
            </a:pPr>
            <a:r>
              <a:rPr sz="1200" spc="-40" dirty="0">
                <a:latin typeface="Arial"/>
                <a:cs typeface="Arial"/>
              </a:rPr>
              <a:t>перспектива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(Demand  </a:t>
            </a:r>
            <a:r>
              <a:rPr sz="1200" spc="-75" dirty="0">
                <a:latin typeface="Arial"/>
                <a:cs typeface="Arial"/>
              </a:rPr>
              <a:t>Response,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DR)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7240" y="2740126"/>
            <a:ext cx="1789430" cy="695325"/>
            <a:chOff x="777240" y="2740126"/>
            <a:chExt cx="1789430" cy="695325"/>
          </a:xfrm>
        </p:grpSpPr>
        <p:sp>
          <p:nvSpPr>
            <p:cNvPr id="16" name="object 16"/>
            <p:cNvSpPr/>
            <p:nvPr/>
          </p:nvSpPr>
          <p:spPr>
            <a:xfrm>
              <a:off x="777240" y="2740126"/>
              <a:ext cx="1683893" cy="5927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8492" y="2845307"/>
              <a:ext cx="1673860" cy="585470"/>
            </a:xfrm>
            <a:custGeom>
              <a:avLst/>
              <a:gdLst/>
              <a:ahLst/>
              <a:cxnLst/>
              <a:rect l="l" t="t" r="r" b="b"/>
              <a:pathLst>
                <a:path w="1673860" h="585470">
                  <a:moveTo>
                    <a:pt x="1614805" y="0"/>
                  </a:moveTo>
                  <a:lnTo>
                    <a:pt x="58521" y="0"/>
                  </a:lnTo>
                  <a:lnTo>
                    <a:pt x="35741" y="4593"/>
                  </a:lnTo>
                  <a:lnTo>
                    <a:pt x="17140" y="17129"/>
                  </a:lnTo>
                  <a:lnTo>
                    <a:pt x="4598" y="35736"/>
                  </a:lnTo>
                  <a:lnTo>
                    <a:pt x="0" y="58546"/>
                  </a:lnTo>
                  <a:lnTo>
                    <a:pt x="0" y="526668"/>
                  </a:lnTo>
                  <a:lnTo>
                    <a:pt x="4598" y="549479"/>
                  </a:lnTo>
                  <a:lnTo>
                    <a:pt x="17140" y="568086"/>
                  </a:lnTo>
                  <a:lnTo>
                    <a:pt x="35741" y="580622"/>
                  </a:lnTo>
                  <a:lnTo>
                    <a:pt x="58521" y="585215"/>
                  </a:lnTo>
                  <a:lnTo>
                    <a:pt x="1614805" y="585215"/>
                  </a:lnTo>
                  <a:lnTo>
                    <a:pt x="1637615" y="580622"/>
                  </a:lnTo>
                  <a:lnTo>
                    <a:pt x="1656222" y="568086"/>
                  </a:lnTo>
                  <a:lnTo>
                    <a:pt x="1668758" y="549479"/>
                  </a:lnTo>
                  <a:lnTo>
                    <a:pt x="1673352" y="526668"/>
                  </a:lnTo>
                  <a:lnTo>
                    <a:pt x="1673352" y="58546"/>
                  </a:lnTo>
                  <a:lnTo>
                    <a:pt x="1668758" y="35736"/>
                  </a:lnTo>
                  <a:lnTo>
                    <a:pt x="1656222" y="17129"/>
                  </a:lnTo>
                  <a:lnTo>
                    <a:pt x="1637615" y="4593"/>
                  </a:lnTo>
                  <a:lnTo>
                    <a:pt x="161480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8492" y="2845307"/>
              <a:ext cx="1673860" cy="585470"/>
            </a:xfrm>
            <a:custGeom>
              <a:avLst/>
              <a:gdLst/>
              <a:ahLst/>
              <a:cxnLst/>
              <a:rect l="l" t="t" r="r" b="b"/>
              <a:pathLst>
                <a:path w="1673860" h="585470">
                  <a:moveTo>
                    <a:pt x="0" y="58546"/>
                  </a:moveTo>
                  <a:lnTo>
                    <a:pt x="4598" y="35736"/>
                  </a:lnTo>
                  <a:lnTo>
                    <a:pt x="17140" y="17129"/>
                  </a:lnTo>
                  <a:lnTo>
                    <a:pt x="35741" y="4593"/>
                  </a:lnTo>
                  <a:lnTo>
                    <a:pt x="58521" y="0"/>
                  </a:lnTo>
                  <a:lnTo>
                    <a:pt x="1614805" y="0"/>
                  </a:lnTo>
                  <a:lnTo>
                    <a:pt x="1637615" y="4593"/>
                  </a:lnTo>
                  <a:lnTo>
                    <a:pt x="1656222" y="17129"/>
                  </a:lnTo>
                  <a:lnTo>
                    <a:pt x="1668758" y="35736"/>
                  </a:lnTo>
                  <a:lnTo>
                    <a:pt x="1673352" y="58546"/>
                  </a:lnTo>
                  <a:lnTo>
                    <a:pt x="1673352" y="526668"/>
                  </a:lnTo>
                  <a:lnTo>
                    <a:pt x="1668758" y="549479"/>
                  </a:lnTo>
                  <a:lnTo>
                    <a:pt x="1656222" y="568086"/>
                  </a:lnTo>
                  <a:lnTo>
                    <a:pt x="1637615" y="580622"/>
                  </a:lnTo>
                  <a:lnTo>
                    <a:pt x="1614805" y="585215"/>
                  </a:lnTo>
                  <a:lnTo>
                    <a:pt x="58521" y="585215"/>
                  </a:lnTo>
                  <a:lnTo>
                    <a:pt x="35741" y="580622"/>
                  </a:lnTo>
                  <a:lnTo>
                    <a:pt x="17140" y="568086"/>
                  </a:lnTo>
                  <a:lnTo>
                    <a:pt x="4598" y="549479"/>
                  </a:lnTo>
                  <a:lnTo>
                    <a:pt x="0" y="526668"/>
                  </a:lnTo>
                  <a:lnTo>
                    <a:pt x="0" y="58546"/>
                  </a:lnTo>
                  <a:close/>
                </a:path>
              </a:pathLst>
            </a:custGeom>
            <a:ln w="9144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80617" y="2933446"/>
            <a:ext cx="128651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3365" marR="5080" indent="-241300">
              <a:lnSpc>
                <a:spcPts val="1300"/>
              </a:lnSpc>
              <a:spcBef>
                <a:spcPts val="260"/>
              </a:spcBef>
            </a:pPr>
            <a:r>
              <a:rPr sz="1200" spc="-80" dirty="0">
                <a:latin typeface="Arial"/>
                <a:cs typeface="Arial"/>
              </a:rPr>
              <a:t>Н</a:t>
            </a:r>
            <a:r>
              <a:rPr sz="1200" spc="-45" dirty="0">
                <a:latin typeface="Arial"/>
                <a:cs typeface="Arial"/>
              </a:rPr>
              <a:t>еп</a:t>
            </a:r>
            <a:r>
              <a:rPr sz="1200" spc="-40" dirty="0">
                <a:latin typeface="Arial"/>
                <a:cs typeface="Arial"/>
              </a:rPr>
              <a:t>о</a:t>
            </a:r>
            <a:r>
              <a:rPr sz="1200" spc="-55" dirty="0">
                <a:latin typeface="Arial"/>
                <a:cs typeface="Arial"/>
              </a:rPr>
              <a:t>с</a:t>
            </a:r>
            <a:r>
              <a:rPr sz="1200" spc="-45" dirty="0">
                <a:latin typeface="Arial"/>
                <a:cs typeface="Arial"/>
              </a:rPr>
              <a:t>редст</a:t>
            </a:r>
            <a:r>
              <a:rPr sz="1200" spc="-35" dirty="0">
                <a:latin typeface="Arial"/>
                <a:cs typeface="Arial"/>
              </a:rPr>
              <a:t>в</a:t>
            </a:r>
            <a:r>
              <a:rPr sz="1200" spc="-50" dirty="0">
                <a:latin typeface="Arial"/>
                <a:cs typeface="Arial"/>
              </a:rPr>
              <a:t>е</a:t>
            </a:r>
            <a:r>
              <a:rPr sz="1200" spc="-40" dirty="0">
                <a:latin typeface="Arial"/>
                <a:cs typeface="Arial"/>
              </a:rPr>
              <a:t>н</a:t>
            </a:r>
            <a:r>
              <a:rPr sz="1200" spc="-20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50" dirty="0">
                <a:latin typeface="Arial"/>
                <a:cs typeface="Arial"/>
              </a:rPr>
              <a:t>е  управление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54807" y="2740126"/>
            <a:ext cx="2636520" cy="695325"/>
            <a:chOff x="2654807" y="2740126"/>
            <a:chExt cx="2636520" cy="695325"/>
          </a:xfrm>
        </p:grpSpPr>
        <p:sp>
          <p:nvSpPr>
            <p:cNvPr id="21" name="object 21"/>
            <p:cNvSpPr/>
            <p:nvPr/>
          </p:nvSpPr>
          <p:spPr>
            <a:xfrm>
              <a:off x="2654807" y="2740126"/>
              <a:ext cx="2531237" cy="5927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6059" y="2845307"/>
              <a:ext cx="2520950" cy="585470"/>
            </a:xfrm>
            <a:custGeom>
              <a:avLst/>
              <a:gdLst/>
              <a:ahLst/>
              <a:cxnLst/>
              <a:rect l="l" t="t" r="r" b="b"/>
              <a:pathLst>
                <a:path w="2520950" h="585470">
                  <a:moveTo>
                    <a:pt x="2462149" y="0"/>
                  </a:moveTo>
                  <a:lnTo>
                    <a:pt x="58546" y="0"/>
                  </a:lnTo>
                  <a:lnTo>
                    <a:pt x="35736" y="4593"/>
                  </a:lnTo>
                  <a:lnTo>
                    <a:pt x="17129" y="17129"/>
                  </a:lnTo>
                  <a:lnTo>
                    <a:pt x="4593" y="35736"/>
                  </a:lnTo>
                  <a:lnTo>
                    <a:pt x="0" y="58546"/>
                  </a:lnTo>
                  <a:lnTo>
                    <a:pt x="0" y="526668"/>
                  </a:lnTo>
                  <a:lnTo>
                    <a:pt x="4593" y="549479"/>
                  </a:lnTo>
                  <a:lnTo>
                    <a:pt x="17129" y="568086"/>
                  </a:lnTo>
                  <a:lnTo>
                    <a:pt x="35736" y="580622"/>
                  </a:lnTo>
                  <a:lnTo>
                    <a:pt x="58546" y="585215"/>
                  </a:lnTo>
                  <a:lnTo>
                    <a:pt x="2462149" y="585215"/>
                  </a:lnTo>
                  <a:lnTo>
                    <a:pt x="2484959" y="580622"/>
                  </a:lnTo>
                  <a:lnTo>
                    <a:pt x="2503566" y="568086"/>
                  </a:lnTo>
                  <a:lnTo>
                    <a:pt x="2516102" y="549479"/>
                  </a:lnTo>
                  <a:lnTo>
                    <a:pt x="2520695" y="526668"/>
                  </a:lnTo>
                  <a:lnTo>
                    <a:pt x="2520695" y="58546"/>
                  </a:lnTo>
                  <a:lnTo>
                    <a:pt x="2516102" y="35736"/>
                  </a:lnTo>
                  <a:lnTo>
                    <a:pt x="2503566" y="17129"/>
                  </a:lnTo>
                  <a:lnTo>
                    <a:pt x="2484959" y="4593"/>
                  </a:lnTo>
                  <a:lnTo>
                    <a:pt x="24621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6059" y="2845307"/>
              <a:ext cx="2520950" cy="585470"/>
            </a:xfrm>
            <a:custGeom>
              <a:avLst/>
              <a:gdLst/>
              <a:ahLst/>
              <a:cxnLst/>
              <a:rect l="l" t="t" r="r" b="b"/>
              <a:pathLst>
                <a:path w="2520950" h="585470">
                  <a:moveTo>
                    <a:pt x="0" y="58546"/>
                  </a:moveTo>
                  <a:lnTo>
                    <a:pt x="4593" y="35736"/>
                  </a:lnTo>
                  <a:lnTo>
                    <a:pt x="17129" y="17129"/>
                  </a:lnTo>
                  <a:lnTo>
                    <a:pt x="35736" y="4593"/>
                  </a:lnTo>
                  <a:lnTo>
                    <a:pt x="58546" y="0"/>
                  </a:lnTo>
                  <a:lnTo>
                    <a:pt x="2462149" y="0"/>
                  </a:lnTo>
                  <a:lnTo>
                    <a:pt x="2484959" y="4593"/>
                  </a:lnTo>
                  <a:lnTo>
                    <a:pt x="2503566" y="17129"/>
                  </a:lnTo>
                  <a:lnTo>
                    <a:pt x="2516102" y="35736"/>
                  </a:lnTo>
                  <a:lnTo>
                    <a:pt x="2520695" y="58546"/>
                  </a:lnTo>
                  <a:lnTo>
                    <a:pt x="2520695" y="526668"/>
                  </a:lnTo>
                  <a:lnTo>
                    <a:pt x="2516102" y="549479"/>
                  </a:lnTo>
                  <a:lnTo>
                    <a:pt x="2503566" y="568086"/>
                  </a:lnTo>
                  <a:lnTo>
                    <a:pt x="2484959" y="580622"/>
                  </a:lnTo>
                  <a:lnTo>
                    <a:pt x="2462149" y="585215"/>
                  </a:lnTo>
                  <a:lnTo>
                    <a:pt x="58546" y="585215"/>
                  </a:lnTo>
                  <a:lnTo>
                    <a:pt x="35736" y="580622"/>
                  </a:lnTo>
                  <a:lnTo>
                    <a:pt x="17129" y="568086"/>
                  </a:lnTo>
                  <a:lnTo>
                    <a:pt x="4593" y="549479"/>
                  </a:lnTo>
                  <a:lnTo>
                    <a:pt x="0" y="526668"/>
                  </a:lnTo>
                  <a:lnTo>
                    <a:pt x="0" y="58546"/>
                  </a:lnTo>
                  <a:close/>
                </a:path>
              </a:pathLst>
            </a:custGeom>
            <a:ln w="9144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93466" y="3016707"/>
            <a:ext cx="185991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Экономическое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управление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70247" y="1871459"/>
            <a:ext cx="1941830" cy="817244"/>
            <a:chOff x="4270247" y="1871459"/>
            <a:chExt cx="1941830" cy="817244"/>
          </a:xfrm>
        </p:grpSpPr>
        <p:sp>
          <p:nvSpPr>
            <p:cNvPr id="26" name="object 26"/>
            <p:cNvSpPr/>
            <p:nvPr/>
          </p:nvSpPr>
          <p:spPr>
            <a:xfrm>
              <a:off x="4270247" y="1871459"/>
              <a:ext cx="1836293" cy="7176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1499" y="1976627"/>
              <a:ext cx="1826260" cy="707390"/>
            </a:xfrm>
            <a:custGeom>
              <a:avLst/>
              <a:gdLst/>
              <a:ahLst/>
              <a:cxnLst/>
              <a:rect l="l" t="t" r="r" b="b"/>
              <a:pathLst>
                <a:path w="1826260" h="707389">
                  <a:moveTo>
                    <a:pt x="1755013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636397"/>
                  </a:lnTo>
                  <a:lnTo>
                    <a:pt x="5552" y="663952"/>
                  </a:lnTo>
                  <a:lnTo>
                    <a:pt x="20700" y="686435"/>
                  </a:lnTo>
                  <a:lnTo>
                    <a:pt x="43183" y="701583"/>
                  </a:lnTo>
                  <a:lnTo>
                    <a:pt x="70738" y="707136"/>
                  </a:lnTo>
                  <a:lnTo>
                    <a:pt x="1755013" y="707136"/>
                  </a:lnTo>
                  <a:lnTo>
                    <a:pt x="1782568" y="701583"/>
                  </a:lnTo>
                  <a:lnTo>
                    <a:pt x="1805051" y="686435"/>
                  </a:lnTo>
                  <a:lnTo>
                    <a:pt x="1820199" y="663952"/>
                  </a:lnTo>
                  <a:lnTo>
                    <a:pt x="1825752" y="636397"/>
                  </a:lnTo>
                  <a:lnTo>
                    <a:pt x="1825752" y="70738"/>
                  </a:lnTo>
                  <a:lnTo>
                    <a:pt x="1820199" y="43183"/>
                  </a:lnTo>
                  <a:lnTo>
                    <a:pt x="1805051" y="20700"/>
                  </a:lnTo>
                  <a:lnTo>
                    <a:pt x="1782568" y="5552"/>
                  </a:lnTo>
                  <a:lnTo>
                    <a:pt x="175501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81499" y="1976627"/>
              <a:ext cx="1826260" cy="707390"/>
            </a:xfrm>
            <a:custGeom>
              <a:avLst/>
              <a:gdLst/>
              <a:ahLst/>
              <a:cxnLst/>
              <a:rect l="l" t="t" r="r" b="b"/>
              <a:pathLst>
                <a:path w="1826260" h="707389">
                  <a:moveTo>
                    <a:pt x="0" y="70738"/>
                  </a:moveTo>
                  <a:lnTo>
                    <a:pt x="5552" y="43183"/>
                  </a:lnTo>
                  <a:lnTo>
                    <a:pt x="20700" y="20700"/>
                  </a:lnTo>
                  <a:lnTo>
                    <a:pt x="43183" y="5552"/>
                  </a:lnTo>
                  <a:lnTo>
                    <a:pt x="70738" y="0"/>
                  </a:lnTo>
                  <a:lnTo>
                    <a:pt x="1755013" y="0"/>
                  </a:lnTo>
                  <a:lnTo>
                    <a:pt x="1782568" y="5552"/>
                  </a:lnTo>
                  <a:lnTo>
                    <a:pt x="1805051" y="20700"/>
                  </a:lnTo>
                  <a:lnTo>
                    <a:pt x="1820199" y="43183"/>
                  </a:lnTo>
                  <a:lnTo>
                    <a:pt x="1825752" y="70738"/>
                  </a:lnTo>
                  <a:lnTo>
                    <a:pt x="1825752" y="636397"/>
                  </a:lnTo>
                  <a:lnTo>
                    <a:pt x="1820199" y="663952"/>
                  </a:lnTo>
                  <a:lnTo>
                    <a:pt x="1805051" y="686435"/>
                  </a:lnTo>
                  <a:lnTo>
                    <a:pt x="1782568" y="701583"/>
                  </a:lnTo>
                  <a:lnTo>
                    <a:pt x="1755013" y="707136"/>
                  </a:lnTo>
                  <a:lnTo>
                    <a:pt x="70738" y="707136"/>
                  </a:lnTo>
                  <a:lnTo>
                    <a:pt x="43183" y="701583"/>
                  </a:lnTo>
                  <a:lnTo>
                    <a:pt x="20700" y="686435"/>
                  </a:lnTo>
                  <a:lnTo>
                    <a:pt x="5552" y="663952"/>
                  </a:lnTo>
                  <a:lnTo>
                    <a:pt x="0" y="636397"/>
                  </a:lnTo>
                  <a:lnTo>
                    <a:pt x="0" y="70738"/>
                  </a:lnTo>
                  <a:close/>
                </a:path>
              </a:pathLst>
            </a:custGeom>
            <a:ln w="9144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95927" y="2042286"/>
            <a:ext cx="1594485" cy="5410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ct val="90800"/>
              </a:lnSpc>
              <a:spcBef>
                <a:spcPts val="229"/>
              </a:spcBef>
            </a:pPr>
            <a:r>
              <a:rPr sz="1200" spc="-55" dirty="0">
                <a:latin typeface="Arial"/>
                <a:cs typeface="Arial"/>
              </a:rPr>
              <a:t>Энергоэффективность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-  </a:t>
            </a:r>
            <a:r>
              <a:rPr sz="1200" spc="-50" dirty="0">
                <a:latin typeface="Arial"/>
                <a:cs typeface="Arial"/>
              </a:rPr>
              <a:t>длительный </a:t>
            </a:r>
            <a:r>
              <a:rPr sz="1200" spc="-35" dirty="0">
                <a:latin typeface="Arial"/>
                <a:cs typeface="Arial"/>
              </a:rPr>
              <a:t>период  </a:t>
            </a:r>
            <a:r>
              <a:rPr sz="1200" spc="-50" dirty="0">
                <a:latin typeface="Arial"/>
                <a:cs typeface="Arial"/>
              </a:rPr>
              <a:t>(Energy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Efficiency)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53973" y="950975"/>
            <a:ext cx="5297606" cy="5288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21663" y="3904488"/>
            <a:ext cx="5213985" cy="1320165"/>
            <a:chOff x="1121663" y="3904488"/>
            <a:chExt cx="5213985" cy="1320165"/>
          </a:xfrm>
        </p:grpSpPr>
        <p:sp>
          <p:nvSpPr>
            <p:cNvPr id="32" name="object 32"/>
            <p:cNvSpPr/>
            <p:nvPr/>
          </p:nvSpPr>
          <p:spPr>
            <a:xfrm>
              <a:off x="1123187" y="4725924"/>
              <a:ext cx="5212080" cy="326390"/>
            </a:xfrm>
            <a:custGeom>
              <a:avLst/>
              <a:gdLst/>
              <a:ahLst/>
              <a:cxnLst/>
              <a:rect l="l" t="t" r="r" b="b"/>
              <a:pathLst>
                <a:path w="5212080" h="326389">
                  <a:moveTo>
                    <a:pt x="0" y="326136"/>
                  </a:moveTo>
                  <a:lnTo>
                    <a:pt x="5212080" y="326136"/>
                  </a:lnTo>
                </a:path>
                <a:path w="5212080" h="326389">
                  <a:moveTo>
                    <a:pt x="0" y="161544"/>
                  </a:moveTo>
                  <a:lnTo>
                    <a:pt x="5212080" y="161544"/>
                  </a:lnTo>
                </a:path>
                <a:path w="5212080" h="326389">
                  <a:moveTo>
                    <a:pt x="0" y="0"/>
                  </a:moveTo>
                  <a:lnTo>
                    <a:pt x="521208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5191" y="4700066"/>
              <a:ext cx="4945253" cy="5242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3187" y="3909060"/>
              <a:ext cx="5212080" cy="652780"/>
            </a:xfrm>
            <a:custGeom>
              <a:avLst/>
              <a:gdLst/>
              <a:ahLst/>
              <a:cxnLst/>
              <a:rect l="l" t="t" r="r" b="b"/>
              <a:pathLst>
                <a:path w="5212080" h="652779">
                  <a:moveTo>
                    <a:pt x="0" y="652271"/>
                  </a:moveTo>
                  <a:lnTo>
                    <a:pt x="5212080" y="652271"/>
                  </a:lnTo>
                </a:path>
                <a:path w="5212080" h="652779">
                  <a:moveTo>
                    <a:pt x="0" y="490727"/>
                  </a:moveTo>
                  <a:lnTo>
                    <a:pt x="5212080" y="490727"/>
                  </a:lnTo>
                </a:path>
                <a:path w="5212080" h="652779">
                  <a:moveTo>
                    <a:pt x="0" y="164591"/>
                  </a:moveTo>
                  <a:lnTo>
                    <a:pt x="5212080" y="164591"/>
                  </a:lnTo>
                </a:path>
                <a:path w="5212080" h="652779">
                  <a:moveTo>
                    <a:pt x="0" y="0"/>
                  </a:moveTo>
                  <a:lnTo>
                    <a:pt x="521208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3311" y="3916680"/>
              <a:ext cx="4945253" cy="13075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97863" y="4727409"/>
              <a:ext cx="4862957" cy="4891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95984" y="3944112"/>
              <a:ext cx="4862957" cy="12724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21663" y="5215127"/>
              <a:ext cx="5212080" cy="0"/>
            </a:xfrm>
            <a:custGeom>
              <a:avLst/>
              <a:gdLst/>
              <a:ahLst/>
              <a:cxnLst/>
              <a:rect l="l" t="t" r="r" b="b"/>
              <a:pathLst>
                <a:path w="5212080">
                  <a:moveTo>
                    <a:pt x="0" y="0"/>
                  </a:moveTo>
                  <a:lnTo>
                    <a:pt x="521208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123188" y="3747515"/>
            <a:ext cx="5212080" cy="0"/>
          </a:xfrm>
          <a:custGeom>
            <a:avLst/>
            <a:gdLst/>
            <a:ahLst/>
            <a:cxnLst/>
            <a:rect l="l" t="t" r="r" b="b"/>
            <a:pathLst>
              <a:path w="5212080">
                <a:moveTo>
                  <a:pt x="0" y="0"/>
                </a:moveTo>
                <a:lnTo>
                  <a:pt x="521208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21739" y="4815916"/>
            <a:ext cx="126364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5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45995" y="4767452"/>
            <a:ext cx="11683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67457" y="4751070"/>
            <a:ext cx="11683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85617" y="4563236"/>
            <a:ext cx="1276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0" dirty="0">
                <a:latin typeface="Arial"/>
                <a:cs typeface="Arial"/>
              </a:rPr>
              <a:t>56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6826" y="4538852"/>
            <a:ext cx="1276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0" dirty="0">
                <a:latin typeface="Arial"/>
                <a:cs typeface="Arial"/>
              </a:rPr>
              <a:t>59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34510" y="4718430"/>
            <a:ext cx="1143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0" dirty="0">
                <a:latin typeface="Arial"/>
                <a:cs typeface="Arial"/>
              </a:rPr>
              <a:t>37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49622" y="4538852"/>
            <a:ext cx="1276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0" dirty="0">
                <a:latin typeface="Arial"/>
                <a:cs typeface="Arial"/>
              </a:rPr>
              <a:t>59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4133" y="4604130"/>
            <a:ext cx="120014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80" dirty="0"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92292" y="4710176"/>
            <a:ext cx="12318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65" dirty="0">
                <a:latin typeface="Arial"/>
                <a:cs typeface="Arial"/>
              </a:rPr>
              <a:t>38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13882" y="4815916"/>
            <a:ext cx="126364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5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18082" y="4661408"/>
            <a:ext cx="12953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45" dirty="0">
                <a:latin typeface="Arial"/>
                <a:cs typeface="Arial"/>
              </a:rPr>
              <a:t>44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42592" y="4563236"/>
            <a:ext cx="1276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0" dirty="0">
                <a:latin typeface="Arial"/>
                <a:cs typeface="Arial"/>
              </a:rPr>
              <a:t>56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60751" y="4514469"/>
            <a:ext cx="12827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45" dirty="0">
                <a:latin typeface="Arial"/>
                <a:cs typeface="Arial"/>
              </a:rPr>
              <a:t>62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8310" y="4416297"/>
            <a:ext cx="120014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80" dirty="0">
                <a:latin typeface="Arial"/>
                <a:cs typeface="Arial"/>
              </a:rPr>
              <a:t>74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0488" y="4098163"/>
            <a:ext cx="523748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90140" algn="l"/>
                <a:tab pos="5224145" algn="l"/>
              </a:tabLst>
            </a:pPr>
            <a:r>
              <a:rPr sz="800" u="sng" spc="-6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800" u="sng" spc="-90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113	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06341" y="3755263"/>
            <a:ext cx="16827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65" dirty="0">
                <a:latin typeface="Arial"/>
                <a:cs typeface="Arial"/>
              </a:rPr>
              <a:t>55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24883" y="4204208"/>
            <a:ext cx="17462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70475" y="4260926"/>
            <a:ext cx="121920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70" dirty="0">
                <a:latin typeface="Arial"/>
                <a:cs typeface="Arial"/>
              </a:rPr>
              <a:t>93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91936" y="4571491"/>
            <a:ext cx="12318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65" dirty="0">
                <a:latin typeface="Arial"/>
                <a:cs typeface="Arial"/>
              </a:rPr>
              <a:t>55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16192" y="4767452"/>
            <a:ext cx="11683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5428" y="3622090"/>
            <a:ext cx="176530" cy="1658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425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325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0" dirty="0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5" dirty="0">
                <a:latin typeface="Arial"/>
                <a:cs typeface="Arial"/>
              </a:rPr>
              <a:t>2</a:t>
            </a:r>
            <a:r>
              <a:rPr sz="800" spc="-4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800" spc="-90" dirty="0">
                <a:latin typeface="Arial"/>
                <a:cs typeface="Arial"/>
              </a:rPr>
              <a:t>1</a:t>
            </a:r>
            <a:r>
              <a:rPr sz="800" spc="-4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800" spc="-4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325"/>
              </a:spcBef>
            </a:pPr>
            <a:r>
              <a:rPr sz="800" spc="-45" dirty="0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800" spc="-45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800" spc="-4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800" spc="-4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08456" y="5290311"/>
            <a:ext cx="5269865" cy="1236345"/>
            <a:chOff x="808456" y="5290311"/>
            <a:chExt cx="5269865" cy="1236345"/>
          </a:xfrm>
        </p:grpSpPr>
        <p:sp>
          <p:nvSpPr>
            <p:cNvPr id="62" name="object 62"/>
            <p:cNvSpPr/>
            <p:nvPr/>
          </p:nvSpPr>
          <p:spPr>
            <a:xfrm>
              <a:off x="808456" y="5290311"/>
              <a:ext cx="5269509" cy="1235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6727" y="6385559"/>
              <a:ext cx="71627" cy="716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04031" y="6385559"/>
              <a:ext cx="68579" cy="716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30681" y="6322192"/>
            <a:ext cx="5619750" cy="3784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269875" algn="ctr">
              <a:lnSpc>
                <a:spcPct val="100000"/>
              </a:lnSpc>
              <a:spcBef>
                <a:spcPts val="240"/>
              </a:spcBef>
              <a:tabLst>
                <a:tab pos="526415" algn="l"/>
              </a:tabLst>
            </a:pPr>
            <a:r>
              <a:rPr sz="800" spc="-50" dirty="0">
                <a:latin typeface="Arial"/>
                <a:cs typeface="Arial"/>
              </a:rPr>
              <a:t>Страны	</a:t>
            </a:r>
            <a:r>
              <a:rPr sz="800" spc="-30" dirty="0">
                <a:latin typeface="Arial"/>
                <a:cs typeface="Arial"/>
              </a:rPr>
              <a:t>Энергокомпании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15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Популярность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использования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программ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управлению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спросом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мире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9515" y="3456254"/>
            <a:ext cx="54819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14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–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Структура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технологии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DMS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(управления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спросом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на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электроэнергию)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76668" y="6196990"/>
            <a:ext cx="524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Рисунок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16</a:t>
            </a:r>
            <a:r>
              <a:rPr sz="1200" spc="-85" dirty="0">
                <a:latin typeface="Arial"/>
                <a:cs typeface="Arial"/>
              </a:rPr>
              <a:t> 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Участие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программ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по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управлению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спросом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оптимизации</a:t>
            </a:r>
            <a:r>
              <a:rPr sz="1200" spc="-55" dirty="0">
                <a:latin typeface="Arial"/>
                <a:cs typeface="Arial"/>
              </a:rPr>
              <a:t> работы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92031" y="6379870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энергосистемы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868150" y="6291173"/>
            <a:ext cx="222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40B9D2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23" y="92964"/>
            <a:ext cx="7343140" cy="707390"/>
          </a:xfrm>
          <a:prstGeom prst="rect">
            <a:avLst/>
          </a:prstGeom>
          <a:solidFill>
            <a:srgbClr val="17BEDF"/>
          </a:solidFill>
          <a:ln w="9144">
            <a:solidFill>
              <a:srgbClr val="40B9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35"/>
              </a:lnSpc>
            </a:pPr>
            <a:r>
              <a:rPr sz="2400" spc="-150" dirty="0">
                <a:latin typeface="Arial"/>
                <a:cs typeface="Arial"/>
              </a:rPr>
              <a:t>СУЩНОСТЬ </a:t>
            </a:r>
            <a:r>
              <a:rPr sz="2400" spc="-170" dirty="0">
                <a:latin typeface="Arial"/>
                <a:cs typeface="Arial"/>
              </a:rPr>
              <a:t>УПРАВЛЕНИЯ </a:t>
            </a:r>
            <a:r>
              <a:rPr sz="2400" spc="-185" dirty="0">
                <a:latin typeface="Arial"/>
                <a:cs typeface="Arial"/>
              </a:rPr>
              <a:t>СПРОСОМ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НА</a:t>
            </a:r>
            <a:endParaRPr sz="24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400" spc="-165" dirty="0">
                <a:latin typeface="Arial"/>
                <a:cs typeface="Arial"/>
              </a:rPr>
              <a:t>ЭЛЕКТРОПОТРЕБЛЕНИЕ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3571</Words>
  <Application>Microsoft Office PowerPoint</Application>
  <PresentationFormat>Произвольный</PresentationFormat>
  <Paragraphs>1142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Carlito</vt:lpstr>
      <vt:lpstr>Symbol</vt:lpstr>
      <vt:lpstr>Times New Roman</vt:lpstr>
      <vt:lpstr>Office Theme</vt:lpstr>
      <vt:lpstr>Управление спросом на  электропотребление в  России: методы и</vt:lpstr>
      <vt:lpstr>АКТУАЛЬНОСТЬ ИССЛЕДОВАНИЯ</vt:lpstr>
      <vt:lpstr>Презентация PowerPoint</vt:lpstr>
      <vt:lpstr>Презентация PowerPoint</vt:lpstr>
      <vt:lpstr>ОТРАСЛЬ ЭЛЕКТРОЭНЕРГЕТИКИ</vt:lpstr>
      <vt:lpstr>МЕТОДИКИ ОЦЕНКИ ЭНЕРГОЭФФЕКТИВНОСТИ</vt:lpstr>
      <vt:lpstr>МЕТОДИКИ ОЦЕНКИ ЭНЕРГОЭФФЕКТИВНОСТИ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КЛАСТЕРНЫЙ АНАЛИЗ ЭНЕРГОЭФФЕКТИВНОСТИ  РЕГИОНОВ: СОЗДАНИЕ БАЗЫ ДАННЫХ И ОТБОР  КРИТЕРИЕВ</vt:lpstr>
      <vt:lpstr>Презентация PowerPoint</vt:lpstr>
      <vt:lpstr>РЕЗУЛЬТАТЫ КЛАСТЕРНОГО АНАЛИЗА</vt:lpstr>
      <vt:lpstr>Презентация PowerPoint</vt:lpstr>
      <vt:lpstr>энергоресурсов и электроемкость в сравнении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спросом на  электропотребление в  России: методы и</dc:title>
  <dc:creator>Елена</dc:creator>
  <cp:lastModifiedBy>Elena Kurkina</cp:lastModifiedBy>
  <cp:revision>1</cp:revision>
  <dcterms:created xsi:type="dcterms:W3CDTF">2020-06-25T16:11:56Z</dcterms:created>
  <dcterms:modified xsi:type="dcterms:W3CDTF">2020-06-26T07:13:00Z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2020-06-25T00:00:00Z</vt:filetime>
  </property>
</Properties>
</file>