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4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199D-D025-400B-AE70-7ED488B9BAF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8289-03F4-4899-BD2B-7BBA45C3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B2E3-C48E-46AE-B72B-779F68C9E50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E5B1-73B9-413D-85D9-B3AF53A8D281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5E47-7AF9-41CE-8D1A-F69B6C7BF2C0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ACEB-2AC3-4AD6-A014-21F2CE18103C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2CA-0FF8-4542-B4C9-6E16CE59AF8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098-1E86-4A34-8355-B8641CEB268F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5A1-49E6-4475-8CC8-E064B5BDA5A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C073-9AE1-4666-84C2-B2AA11EA7B1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30C0-801D-4EEB-B99E-48C54B7FC47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A94A-7A55-43CA-8733-7802633715E4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2D95-41E0-41BC-8824-45EF48D48384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03A1-9E31-4D1F-A872-9859A68B6F5A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A32E-11FC-44D6-BDBC-6B6445C9D59E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C87-AF06-4E99-BDDE-BD32B7B5B9FB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1CC-27D6-4CE8-881A-BA8433AA85E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CB20-4D24-4825-90D3-8954C722838D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FE84-428B-4595-92AD-DFE7C6499F88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29D4C0-689B-4AB9-9384-AA1FC5590E34}" type="datetime1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829E8-EDCE-AA26-DF6C-A42F63A4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322" y="278219"/>
            <a:ext cx="8825658" cy="2498436"/>
          </a:xfrm>
        </p:spPr>
        <p:txBody>
          <a:bodyPr/>
          <a:lstStyle/>
          <a:p>
            <a:r>
              <a:rPr lang="ru-RU" b="1" dirty="0" err="1"/>
              <a:t>Финансия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67D1D0-1F13-7166-BF73-1F37B0C7D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642" y="3167714"/>
            <a:ext cx="8825658" cy="861420"/>
          </a:xfrm>
        </p:spPr>
        <p:txBody>
          <a:bodyPr/>
          <a:lstStyle/>
          <a:p>
            <a:r>
              <a:rPr lang="ru-RU" b="1" dirty="0"/>
              <a:t>Настольная игра по ФИНАНСОВОЙ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F6BD4-3FA4-1F8B-9D2B-3EF8CDC0AC62}"/>
              </a:ext>
            </a:extLst>
          </p:cNvPr>
          <p:cNvSpPr txBox="1"/>
          <p:nvPr/>
        </p:nvSpPr>
        <p:spPr>
          <a:xfrm>
            <a:off x="1245514" y="4318210"/>
            <a:ext cx="811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Авторы: Н.А. Зырянов (ЭУ-153), А.Г. Терновская, </a:t>
            </a:r>
            <a:r>
              <a:rPr lang="ru-R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А.А. </a:t>
            </a:r>
            <a:r>
              <a:rPr lang="ru-RU" sz="18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Мешечкова</a:t>
            </a:r>
            <a:r>
              <a:rPr lang="ru-R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Д.А. Николаев, Е.Е. </a:t>
            </a:r>
            <a:r>
              <a:rPr lang="ru-RU" sz="18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Тептеева</a:t>
            </a:r>
            <a:r>
              <a:rPr lang="ru-RU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(ЭУ-154)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370" y="5326912"/>
            <a:ext cx="663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itchFamily="18" charset="0"/>
              </a:rPr>
              <a:t>Научный руководитель: Ю.В. Бутрина, </a:t>
            </a:r>
            <a:r>
              <a:rPr lang="ru-RU" dirty="0" err="1">
                <a:cs typeface="Times New Roman" pitchFamily="18" charset="0"/>
              </a:rPr>
              <a:t>к.э.н</a:t>
            </a:r>
            <a:r>
              <a:rPr lang="ru-RU" dirty="0">
                <a:cs typeface="Times New Roman" pitchFamily="18" charset="0"/>
              </a:rPr>
              <a:t>., доцент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8795" y="390811"/>
            <a:ext cx="756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itchFamily="18" charset="0"/>
              </a:rPr>
              <a:t>ВШЭУ</a:t>
            </a:r>
          </a:p>
          <a:p>
            <a:pPr algn="ctr"/>
            <a:r>
              <a:rPr lang="ru-RU" sz="2400" b="1" dirty="0">
                <a:latin typeface="+mj-lt"/>
                <a:cs typeface="Times New Roman" pitchFamily="18" charset="0"/>
              </a:rPr>
              <a:t>Кафедра экономики и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984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72FBCFB-876D-2F12-2932-135CCAED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853540" cy="140053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C5009EA-E066-99A5-2EC4-98517B56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8723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Необходимость повышения финансовой грамотность населения</a:t>
            </a:r>
          </a:p>
          <a:p>
            <a:r>
              <a:rPr lang="ru-RU" dirty="0"/>
              <a:t>Легкость освоения навыков грамотного финансового поведения, в т.ч. для детей школьного возраста</a:t>
            </a:r>
          </a:p>
          <a:p>
            <a:r>
              <a:rPr lang="ru-RU" dirty="0"/>
              <a:t>Возможность использования игры массово и в доступной форме</a:t>
            </a:r>
          </a:p>
          <a:p>
            <a:r>
              <a:rPr lang="ru-RU" dirty="0"/>
              <a:t>Простота в освоении практических навыков грамотного финансового поведения в сравнении с известными играми «Денежный поток», «Монополия», «Крысиные бега»</a:t>
            </a:r>
          </a:p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5A41265-B173-7BDD-3784-6AED0D3A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275777" cy="420024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E1E3E6"/>
                </a:solidFill>
                <a:effectLst/>
              </a:rPr>
              <a:t>Научиться базовым финансовым категориям, таким как вклады, инвестирование, акции и облигации и др.</a:t>
            </a:r>
            <a:endParaRPr lang="en-US" b="0" i="0" dirty="0">
              <a:solidFill>
                <a:srgbClr val="E1E3E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E1E3E6"/>
                </a:solidFill>
                <a:effectLst/>
              </a:rPr>
              <a:t>Выработать финансовое «чутье», научиться вести личный (семейный) бюджет, планировать доходы/расходы/накопления/инвестиции </a:t>
            </a:r>
            <a:endParaRPr lang="ru-RU" dirty="0">
              <a:solidFill>
                <a:srgbClr val="E1E3E6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E1E3E6"/>
                </a:solidFill>
                <a:effectLst/>
              </a:rPr>
              <a:t>Проведение процесса обучения весело и непринужденно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79CD-880F-A683-2858-3F3571A4E9DB}"/>
              </a:ext>
            </a:extLst>
          </p:cNvPr>
          <p:cNvSpPr txBox="1"/>
          <p:nvPr/>
        </p:nvSpPr>
        <p:spPr>
          <a:xfrm>
            <a:off x="5654492" y="452718"/>
            <a:ext cx="4396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200" dirty="0"/>
              <a:t>Задачи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4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279A1-6282-FDC2-2C8C-9A8F6E82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функционал игры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39DB335-3DF4-E6F9-503A-3E3279E7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Победные фишки</a:t>
            </a:r>
          </a:p>
          <a:p>
            <a:r>
              <a:rPr lang="ru-RU" sz="3200" dirty="0"/>
              <a:t>Глобальные события</a:t>
            </a:r>
          </a:p>
          <a:p>
            <a:r>
              <a:rPr lang="ru-RU" sz="3200" dirty="0"/>
              <a:t>Личные события</a:t>
            </a:r>
          </a:p>
          <a:p>
            <a:r>
              <a:rPr lang="ru-RU" sz="3200" dirty="0"/>
              <a:t>Акционерный рынок</a:t>
            </a:r>
          </a:p>
          <a:p>
            <a:r>
              <a:rPr lang="ru-RU" sz="3200" dirty="0"/>
              <a:t>Валютный рынок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3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DDC48A1-9F03-5770-4A10-B73C5339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6" y="129521"/>
            <a:ext cx="9404723" cy="1400530"/>
          </a:xfrm>
        </p:spPr>
        <p:txBody>
          <a:bodyPr/>
          <a:lstStyle/>
          <a:p>
            <a:r>
              <a:rPr lang="ru-RU" dirty="0"/>
              <a:t>Элементы игры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1680C87-7923-7BF8-4910-B8CE2620E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9F7BBB7-1DB2-8D45-637F-BF06F83B782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77C20EE-DE0C-3131-5159-2329BB82E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72E4EC3-6A26-9834-A971-5DCD0239B21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81AB4B-85A9-0CAB-DD19-38C7D3E8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06" y="1152983"/>
            <a:ext cx="4947874" cy="49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D94E17-C66E-213A-BC45-02E4F138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84" y="2721003"/>
            <a:ext cx="2538722" cy="32640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41F79-E417-B833-1E76-B78B9067F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30" y="2743200"/>
            <a:ext cx="3264072" cy="3264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F5DBF-249E-7046-14C4-AB111CC1A9FD}"/>
              </a:ext>
            </a:extLst>
          </p:cNvPr>
          <p:cNvSpPr txBox="1"/>
          <p:nvPr/>
        </p:nvSpPr>
        <p:spPr>
          <a:xfrm>
            <a:off x="5494482" y="6185343"/>
            <a:ext cx="295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Игровое поле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18916-EB0A-0221-CDC7-34428C09F70C}"/>
              </a:ext>
            </a:extLst>
          </p:cNvPr>
          <p:cNvSpPr txBox="1"/>
          <p:nvPr/>
        </p:nvSpPr>
        <p:spPr>
          <a:xfrm>
            <a:off x="9539417" y="2295201"/>
            <a:ext cx="19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Игровая карта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FEABA-9540-0AC6-56C0-A57727D18D1B}"/>
              </a:ext>
            </a:extLst>
          </p:cNvPr>
          <p:cNvSpPr txBox="1"/>
          <p:nvPr/>
        </p:nvSpPr>
        <p:spPr>
          <a:xfrm>
            <a:off x="763039" y="2303918"/>
            <a:ext cx="253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Стартовые фишки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9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92A9EF-ABD4-25DF-019C-73289E2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06" y="200213"/>
            <a:ext cx="9404723" cy="1400530"/>
          </a:xfrm>
        </p:spPr>
        <p:txBody>
          <a:bodyPr/>
          <a:lstStyle/>
          <a:p>
            <a:r>
              <a:rPr lang="ru-RU" dirty="0"/>
              <a:t>Проведение пробных игр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DAE180-3DC4-EB22-FC40-3A37135819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0" y="1317574"/>
            <a:ext cx="3919970" cy="52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9072F68-13D9-BFEA-84BD-8B1096E5C7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3" y="1336492"/>
            <a:ext cx="3889832" cy="51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6027" y="956928"/>
            <a:ext cx="905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Межрегиональная олимпиада по финансовой грамотности 25.04.2022 г.</a:t>
            </a:r>
          </a:p>
        </p:txBody>
      </p:sp>
    </p:spTree>
    <p:extLst>
      <p:ext uri="{BB962C8B-B14F-4D97-AF65-F5344CB8AC3E}">
        <p14:creationId xmlns:p14="http://schemas.microsoft.com/office/powerpoint/2010/main" val="84818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90C98-2F4D-F878-18D9-F3478DA2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A5DDC-CBC8-6788-34C6-0B0C4827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Перспектива быстрого повышения финансовой грамотности у подростков и молодежи</a:t>
            </a:r>
          </a:p>
          <a:p>
            <a:r>
              <a:rPr lang="ru-RU" sz="2400" dirty="0"/>
              <a:t>Оформление авторских прав на игру</a:t>
            </a:r>
          </a:p>
          <a:p>
            <a:r>
              <a:rPr lang="ru-RU" sz="2400" dirty="0" err="1"/>
              <a:t>Брендирование</a:t>
            </a:r>
            <a:r>
              <a:rPr lang="ru-RU" sz="2400" dirty="0"/>
              <a:t> (бренд </a:t>
            </a:r>
            <a:r>
              <a:rPr lang="ru-RU" sz="2400" dirty="0" err="1"/>
              <a:t>ЮУрГУ</a:t>
            </a:r>
            <a:r>
              <a:rPr lang="ru-RU" sz="2400" dirty="0"/>
              <a:t>)</a:t>
            </a:r>
          </a:p>
          <a:p>
            <a:r>
              <a:rPr lang="ru-RU" sz="2400" dirty="0"/>
              <a:t>Коммерциализация проекта (с помощью </a:t>
            </a:r>
            <a:r>
              <a:rPr lang="ru-RU" sz="2400" dirty="0" err="1"/>
              <a:t>бренд-студии</a:t>
            </a:r>
            <a:r>
              <a:rPr lang="ru-RU" sz="2400" dirty="0"/>
              <a:t>)</a:t>
            </a:r>
          </a:p>
          <a:p>
            <a:r>
              <a:rPr lang="ru-RU" sz="2400" dirty="0"/>
              <a:t>Проведение серии игр со школьниками города</a:t>
            </a:r>
          </a:p>
          <a:p>
            <a:r>
              <a:rPr lang="ru-RU" sz="2400" dirty="0"/>
              <a:t>Сотрудничество с компанией «</a:t>
            </a:r>
            <a:r>
              <a:rPr lang="ru-RU" sz="2400" dirty="0" err="1"/>
              <a:t>Мосигра</a:t>
            </a:r>
            <a:r>
              <a:rPr lang="ru-RU" sz="2400" dirty="0"/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9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238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Ион</vt:lpstr>
      <vt:lpstr>Финансия</vt:lpstr>
      <vt:lpstr>Актуальность</vt:lpstr>
      <vt:lpstr>Основной функционал игры</vt:lpstr>
      <vt:lpstr>Элементы игры</vt:lpstr>
      <vt:lpstr>Проведение пробных игр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Финансия</dc:title>
  <dc:creator>Никита Зырянов</dc:creator>
  <cp:lastModifiedBy>user1</cp:lastModifiedBy>
  <cp:revision>5</cp:revision>
  <dcterms:created xsi:type="dcterms:W3CDTF">2022-05-05T17:04:42Z</dcterms:created>
  <dcterms:modified xsi:type="dcterms:W3CDTF">2022-05-12T10:26:17Z</dcterms:modified>
</cp:coreProperties>
</file>