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  <p:sldMasterId id="2147483864" r:id="rId2"/>
  </p:sldMasterIdLst>
  <p:notesMasterIdLst>
    <p:notesMasterId r:id="rId10"/>
  </p:notesMasterIdLst>
  <p:sldIdLst>
    <p:sldId id="271" r:id="rId3"/>
    <p:sldId id="258" r:id="rId4"/>
    <p:sldId id="263" r:id="rId5"/>
    <p:sldId id="264" r:id="rId6"/>
    <p:sldId id="265" r:id="rId7"/>
    <p:sldId id="267" r:id="rId8"/>
    <p:sldId id="27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090"/>
    <a:srgbClr val="FFE193"/>
    <a:srgbClr val="B3A2C7"/>
    <a:srgbClr val="A2ECE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>
        <p:scale>
          <a:sx n="70" d="100"/>
          <a:sy n="70" d="100"/>
        </p:scale>
        <p:origin x="-306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D:\&#1053;&#1072;&#1090;&#1072;&#1096;&#1072;\&#1044;&#1080;&#1087;&#1083;&#1086;&#1084;\&#1074;&#1090;&#1086;&#1088;&#1086;&#1081;%20&#1087;&#1088;&#1086;&#1077;&#1082;&#1090;\&#1055;&#1088;&#1086;&#1077;&#1082;&#1090;%20&#1087;&#1086;%20&#1089;&#1086;&#1076;&#1077;&#1088;&#1078;&#1072;&#1085;&#1080;&#1102;%20&#1079;&#1072;&#1082;&#1086;&#1085;&#1089;&#1077;&#1088;&#1074;&#1080;&#1088;&#1086;&#1074;&#1072;&#1085;&#1085;&#1099;&#1093;%20&#1086;&#1073;&#1098;&#1077;&#1082;&#1090;&#1086;&#1074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3;&#1072;&#1090;&#1072;&#1096;&#1072;\&#1044;&#1080;&#1087;&#1083;&#1086;&#1084;\&#1087;&#1088;&#1086;&#1077;&#1082;&#1090;%20&#1089;&#1090;&#1088;&#1086;&#1080;&#1090;&#1077;&#1083;&#1100;&#1089;&#1090;&#1074;&#1072;%20&#1084;&#1077;&#1090;&#1088;&#1086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3;&#1072;&#1090;&#1072;&#1096;&#1072;\&#1044;&#1080;&#1087;&#1083;&#1086;&#1084;\&#1087;&#1088;&#1086;&#1077;&#1082;&#1090;%20&#1089;&#1090;&#1088;&#1086;&#1080;&#1090;&#1077;&#1083;&#1100;&#1089;&#1090;&#1074;&#1072;%20&#1084;&#1077;&#1090;&#1088;&#1086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3;&#1072;&#1090;&#1072;&#1096;&#1072;\&#1044;&#1080;&#1087;&#1083;&#1086;&#1084;\&#1087;&#1088;&#1086;&#1077;&#1082;&#1090;%20&#1089;&#1090;&#1088;&#1086;&#1080;&#1090;&#1077;&#1083;&#1100;&#1089;&#1090;&#1074;&#1072;%20&#1084;&#1077;&#1090;&#1088;&#1086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3;&#1072;&#1090;&#1072;&#1096;&#1072;\&#1044;&#1080;&#1087;&#1083;&#1086;&#1084;\&#1087;&#1088;&#1086;&#1077;&#1082;&#1090;%20&#1089;&#1090;&#1088;&#1086;&#1080;&#1090;&#1077;&#1083;&#1100;&#1089;&#1090;&#1074;&#1072;%20&#1084;&#1077;&#1090;&#1088;&#1086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3;&#1072;&#1090;&#1072;&#1096;&#1072;\&#1044;&#1080;&#1087;&#1083;&#1086;&#1084;\&#1087;&#1088;&#1086;&#1077;&#1082;&#1090;%20&#1089;&#1090;&#1088;&#1086;&#1080;&#1090;&#1077;&#1083;&#1100;&#1089;&#1090;&#1074;&#1072;%20&#1084;&#1077;&#1090;&#1088;&#1086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6"/>
  <c:chart>
    <c:autoTitleDeleted val="1"/>
    <c:plotArea>
      <c:layout>
        <c:manualLayout>
          <c:layoutTarget val="inner"/>
          <c:xMode val="edge"/>
          <c:yMode val="edge"/>
          <c:x val="0.22375026820569588"/>
          <c:y val="0.15270648016251465"/>
          <c:w val="0.65050849664969768"/>
          <c:h val="0.64775241357608071"/>
        </c:manualLayout>
      </c:layout>
      <c:barChart>
        <c:barDir val="col"/>
        <c:grouping val="clustered"/>
        <c:ser>
          <c:idx val="0"/>
          <c:order val="0"/>
          <c:tx>
            <c:v>Дисконтированная стоимость денежного потока (PV)</c:v>
          </c:tx>
          <c:cat>
            <c:numRef>
              <c:f>'Смета общая'!$B$2:$AF$2</c:f>
              <c:numCache>
                <c:formatCode>General</c:formatCode>
                <c:ptCount val="31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  <c:pt idx="12">
                  <c:v>2030</c:v>
                </c:pt>
                <c:pt idx="13">
                  <c:v>2031</c:v>
                </c:pt>
                <c:pt idx="14">
                  <c:v>2032</c:v>
                </c:pt>
                <c:pt idx="15">
                  <c:v>2033</c:v>
                </c:pt>
                <c:pt idx="16">
                  <c:v>2034</c:v>
                </c:pt>
                <c:pt idx="17">
                  <c:v>2035</c:v>
                </c:pt>
                <c:pt idx="18">
                  <c:v>2036</c:v>
                </c:pt>
                <c:pt idx="19">
                  <c:v>2037</c:v>
                </c:pt>
                <c:pt idx="20">
                  <c:v>2038</c:v>
                </c:pt>
                <c:pt idx="21">
                  <c:v>2039</c:v>
                </c:pt>
                <c:pt idx="22">
                  <c:v>2040</c:v>
                </c:pt>
                <c:pt idx="23">
                  <c:v>2041</c:v>
                </c:pt>
                <c:pt idx="24">
                  <c:v>2042</c:v>
                </c:pt>
                <c:pt idx="25">
                  <c:v>2043</c:v>
                </c:pt>
                <c:pt idx="26">
                  <c:v>2044</c:v>
                </c:pt>
                <c:pt idx="27">
                  <c:v>2045</c:v>
                </c:pt>
                <c:pt idx="28">
                  <c:v>2046</c:v>
                </c:pt>
                <c:pt idx="29">
                  <c:v>2047</c:v>
                </c:pt>
                <c:pt idx="30">
                  <c:v>2048</c:v>
                </c:pt>
              </c:numCache>
            </c:numRef>
          </c:cat>
          <c:val>
            <c:numRef>
              <c:f>'Смета общая'!$B$22:$AF$22</c:f>
              <c:numCache>
                <c:formatCode>#,##0</c:formatCode>
                <c:ptCount val="31"/>
                <c:pt idx="0">
                  <c:v>-334920.03999999998</c:v>
                </c:pt>
                <c:pt idx="1">
                  <c:v>-646113.4335703376</c:v>
                </c:pt>
                <c:pt idx="2">
                  <c:v>-935262.07976338512</c:v>
                </c:pt>
                <c:pt idx="3">
                  <c:v>-1203928.5737757278</c:v>
                </c:pt>
                <c:pt idx="4">
                  <c:v>-1453564.6761162861</c:v>
                </c:pt>
                <c:pt idx="5">
                  <c:v>-1685519.1797180246</c:v>
                </c:pt>
                <c:pt idx="6">
                  <c:v>-1685519.1797180246</c:v>
                </c:pt>
                <c:pt idx="7">
                  <c:v>-1885781.0165731655</c:v>
                </c:pt>
                <c:pt idx="8">
                  <c:v>-2071860.3520724028</c:v>
                </c:pt>
                <c:pt idx="9">
                  <c:v>-2244762.1823128187</c:v>
                </c:pt>
                <c:pt idx="10">
                  <c:v>-2405420.2421359769</c:v>
                </c:pt>
                <c:pt idx="11">
                  <c:v>-2554702.0615351442</c:v>
                </c:pt>
                <c:pt idx="12">
                  <c:v>-2693413.6630138718</c:v>
                </c:pt>
                <c:pt idx="13">
                  <c:v>-2822303.9254118651</c:v>
                </c:pt>
                <c:pt idx="14">
                  <c:v>-2942068.637899227</c:v>
                </c:pt>
                <c:pt idx="15">
                  <c:v>-3053354.2661545156</c:v>
                </c:pt>
                <c:pt idx="16">
                  <c:v>-3156761.4511764087</c:v>
                </c:pt>
                <c:pt idx="17">
                  <c:v>-3252848.2597245071</c:v>
                </c:pt>
                <c:pt idx="18">
                  <c:v>-3342133.2040341301</c:v>
                </c:pt>
                <c:pt idx="19">
                  <c:v>-3425098.0471954052</c:v>
                </c:pt>
                <c:pt idx="20">
                  <c:v>-3502190.4094215888</c:v>
                </c:pt>
                <c:pt idx="21">
                  <c:v>-3573826.1893492397</c:v>
                </c:pt>
                <c:pt idx="22">
                  <c:v>-3640391.8135074913</c:v>
                </c:pt>
                <c:pt idx="23">
                  <c:v>-3702246.326159833</c:v>
                </c:pt>
                <c:pt idx="24">
                  <c:v>-3759723.3308544373</c:v>
                </c:pt>
                <c:pt idx="25">
                  <c:v>-3813132.7942133811</c:v>
                </c:pt>
                <c:pt idx="26">
                  <c:v>-3862762.721742712</c:v>
                </c:pt>
                <c:pt idx="27">
                  <c:v>-3908880.714750241</c:v>
                </c:pt>
                <c:pt idx="28">
                  <c:v>-3951735.4168121363</c:v>
                </c:pt>
                <c:pt idx="29">
                  <c:v>-3991557.8576297178</c:v>
                </c:pt>
                <c:pt idx="30">
                  <c:v>-4028562.7015606756</c:v>
                </c:pt>
              </c:numCache>
            </c:numRef>
          </c:val>
        </c:ser>
        <c:axId val="75038720"/>
        <c:axId val="75040640"/>
      </c:barChart>
      <c:dateAx>
        <c:axId val="7503872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b="0"/>
                </a:pPr>
                <a:r>
                  <a:rPr lang="ru-RU" b="0"/>
                  <a:t>Период, </a:t>
                </a:r>
              </a:p>
              <a:p>
                <a:pPr>
                  <a:defRPr b="0"/>
                </a:pPr>
                <a:r>
                  <a:rPr lang="ru-RU" b="0"/>
                  <a:t>год</a:t>
                </a:r>
              </a:p>
            </c:rich>
          </c:tx>
          <c:layout>
            <c:manualLayout>
              <c:xMode val="edge"/>
              <c:yMode val="edge"/>
              <c:x val="0.88054862757706931"/>
              <c:y val="0.12330779690246407"/>
            </c:manualLayout>
          </c:layout>
        </c:title>
        <c:numFmt formatCode="General" sourceLinked="1"/>
        <c:majorTickMark val="none"/>
        <c:tickLblPos val="high"/>
        <c:crossAx val="75040640"/>
        <c:crosses val="autoZero"/>
        <c:lblOffset val="100"/>
        <c:baseTimeUnit val="days"/>
      </c:dateAx>
      <c:valAx>
        <c:axId val="75040640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en-US" b="0"/>
                  <a:t>PV</a:t>
                </a:r>
                <a:r>
                  <a:rPr lang="ru-RU" b="0"/>
                  <a:t>, тыс. руб.</a:t>
                </a:r>
              </a:p>
            </c:rich>
          </c:tx>
          <c:layout>
            <c:manualLayout>
              <c:xMode val="edge"/>
              <c:yMode val="edge"/>
              <c:x val="1.6698673435947151E-2"/>
              <c:y val="0.20676161627323197"/>
            </c:manualLayout>
          </c:layout>
        </c:title>
        <c:numFmt formatCode="#,##0" sourceLinked="1"/>
        <c:majorTickMark val="none"/>
        <c:tickLblPos val="nextTo"/>
        <c:crossAx val="75038720"/>
        <c:crosses val="autoZero"/>
        <c:crossBetween val="midCat"/>
      </c:valAx>
    </c:plotArea>
    <c:plotVisOnly val="1"/>
    <c:dispBlanksAs val="gap"/>
  </c:chart>
  <c:spPr>
    <a:ln>
      <a:noFill/>
    </a:ln>
  </c:spPr>
  <c:txPr>
    <a:bodyPr/>
    <a:lstStyle/>
    <a:p>
      <a:pPr>
        <a:defRPr sz="11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showPercent val="1"/>
            <c:showLeaderLines val="1"/>
          </c:dLbls>
          <c:cat>
            <c:strRef>
              <c:f>'Капитальные затраты'!$A$4:$A$8</c:f>
              <c:strCache>
                <c:ptCount val="5"/>
                <c:pt idx="0">
                  <c:v>Здания, сооружения</c:v>
                </c:pt>
                <c:pt idx="1">
                  <c:v>Строительство линий мелкого заложения</c:v>
                </c:pt>
                <c:pt idx="2">
                  <c:v>Строительство линий глубокого заложения</c:v>
                </c:pt>
                <c:pt idx="3">
                  <c:v>Приобретение вагонов</c:v>
                </c:pt>
                <c:pt idx="4">
                  <c:v>Инвестиции в оборотный капитал</c:v>
                </c:pt>
              </c:strCache>
            </c:strRef>
          </c:cat>
          <c:val>
            <c:numRef>
              <c:f>'Капитальные затраты'!$H$4:$H$8</c:f>
              <c:numCache>
                <c:formatCode>#,##0</c:formatCode>
                <c:ptCount val="5"/>
                <c:pt idx="0">
                  <c:v>21723242.368127026</c:v>
                </c:pt>
                <c:pt idx="1">
                  <c:v>10509060</c:v>
                </c:pt>
                <c:pt idx="2">
                  <c:v>23586720.691893332</c:v>
                </c:pt>
                <c:pt idx="3">
                  <c:v>1560000</c:v>
                </c:pt>
                <c:pt idx="4">
                  <c:v>2622991.9553627232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0.17404581680466882"/>
          <c:y val="0.55636359849812766"/>
          <c:w val="0.6586751798819741"/>
          <c:h val="0.26075185211767427"/>
        </c:manualLayout>
      </c:layout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zero"/>
  </c:chart>
  <c:spPr>
    <a:ln>
      <a:noFill/>
    </a:ln>
  </c:spPr>
  <c:txPr>
    <a:bodyPr/>
    <a:lstStyle/>
    <a:p>
      <a:pPr>
        <a:defRPr sz="11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16241664838334841"/>
          <c:y val="6.8754052802223284E-2"/>
          <c:w val="0.74503443842906492"/>
          <c:h val="0.663260587236284"/>
        </c:manualLayout>
      </c:layout>
      <c:lineChart>
        <c:grouping val="standard"/>
        <c:ser>
          <c:idx val="0"/>
          <c:order val="0"/>
          <c:dLbls>
            <c:dLbl>
              <c:idx val="0"/>
              <c:layout>
                <c:manualLayout>
                  <c:x val="-2.7874173736350698E-2"/>
                  <c:y val="7.5758643277040419E-2"/>
                </c:manualLayout>
              </c:layout>
              <c:dLblPos val="r"/>
              <c:showVal val="1"/>
            </c:dLbl>
            <c:dLbl>
              <c:idx val="7"/>
              <c:layout/>
              <c:dLblPos val="b"/>
              <c:showVal val="1"/>
            </c:dLbl>
            <c:dLbl>
              <c:idx val="13"/>
              <c:layout/>
              <c:dLblPos val="b"/>
              <c:showVal val="1"/>
            </c:dLbl>
            <c:dLbl>
              <c:idx val="16"/>
              <c:layout/>
              <c:dLblPos val="b"/>
              <c:showVal val="1"/>
            </c:dLbl>
            <c:dLbl>
              <c:idx val="20"/>
              <c:layout/>
              <c:dLblPos val="b"/>
              <c:showVal val="1"/>
            </c:dLbl>
            <c:dLbl>
              <c:idx val="24"/>
              <c:layout/>
              <c:dLblPos val="b"/>
              <c:showVal val="1"/>
            </c:dLbl>
            <c:delete val="1"/>
            <c:dLblPos val="b"/>
          </c:dLbls>
          <c:cat>
            <c:numRef>
              <c:f>Выручка!$H$5:$AF$5</c:f>
              <c:numCache>
                <c:formatCode>General</c:formatCode>
                <c:ptCount val="25"/>
                <c:pt idx="0">
                  <c:v>2025</c:v>
                </c:pt>
                <c:pt idx="1">
                  <c:v>2026</c:v>
                </c:pt>
                <c:pt idx="2">
                  <c:v>2027</c:v>
                </c:pt>
                <c:pt idx="3">
                  <c:v>2028</c:v>
                </c:pt>
                <c:pt idx="4">
                  <c:v>2029</c:v>
                </c:pt>
                <c:pt idx="5">
                  <c:v>2030</c:v>
                </c:pt>
                <c:pt idx="6">
                  <c:v>2031</c:v>
                </c:pt>
                <c:pt idx="7">
                  <c:v>2032</c:v>
                </c:pt>
                <c:pt idx="8">
                  <c:v>2033</c:v>
                </c:pt>
                <c:pt idx="9">
                  <c:v>2034</c:v>
                </c:pt>
                <c:pt idx="10">
                  <c:v>2035</c:v>
                </c:pt>
                <c:pt idx="11">
                  <c:v>2036</c:v>
                </c:pt>
                <c:pt idx="12">
                  <c:v>2037</c:v>
                </c:pt>
                <c:pt idx="13">
                  <c:v>2038</c:v>
                </c:pt>
                <c:pt idx="14">
                  <c:v>2039</c:v>
                </c:pt>
                <c:pt idx="15">
                  <c:v>2040</c:v>
                </c:pt>
                <c:pt idx="16">
                  <c:v>2041</c:v>
                </c:pt>
                <c:pt idx="17">
                  <c:v>2042</c:v>
                </c:pt>
                <c:pt idx="18">
                  <c:v>2043</c:v>
                </c:pt>
                <c:pt idx="19">
                  <c:v>2044</c:v>
                </c:pt>
                <c:pt idx="20">
                  <c:v>2045</c:v>
                </c:pt>
                <c:pt idx="21">
                  <c:v>2046</c:v>
                </c:pt>
                <c:pt idx="22">
                  <c:v>2047</c:v>
                </c:pt>
                <c:pt idx="23">
                  <c:v>2048</c:v>
                </c:pt>
                <c:pt idx="24">
                  <c:v>2049</c:v>
                </c:pt>
              </c:numCache>
            </c:numRef>
          </c:cat>
          <c:val>
            <c:numRef>
              <c:f>Выручка!$H$8:$AF$8</c:f>
              <c:numCache>
                <c:formatCode>#,##0</c:formatCode>
                <c:ptCount val="25"/>
                <c:pt idx="0">
                  <c:v>2433800</c:v>
                </c:pt>
                <c:pt idx="1">
                  <c:v>2577029.6196711999</c:v>
                </c:pt>
                <c:pt idx="2">
                  <c:v>2728688.3312772992</c:v>
                </c:pt>
                <c:pt idx="3">
                  <c:v>2889272.1885745693</c:v>
                </c:pt>
                <c:pt idx="4">
                  <c:v>3059306.4381826338</c:v>
                </c:pt>
                <c:pt idx="5">
                  <c:v>3239347.2375903735</c:v>
                </c:pt>
                <c:pt idx="6">
                  <c:v>3429983.474266774</c:v>
                </c:pt>
                <c:pt idx="7">
                  <c:v>3631838.6918268581</c:v>
                </c:pt>
                <c:pt idx="8">
                  <c:v>3845573.1295528472</c:v>
                </c:pt>
                <c:pt idx="9">
                  <c:v>4071885.881941556</c:v>
                </c:pt>
                <c:pt idx="10">
                  <c:v>4311517.1853416003</c:v>
                </c:pt>
                <c:pt idx="11">
                  <c:v>4565250.8391596265</c:v>
                </c:pt>
                <c:pt idx="12">
                  <c:v>4833916.7695550835</c:v>
                </c:pt>
                <c:pt idx="13">
                  <c:v>5118393.7440088643</c:v>
                </c:pt>
                <c:pt idx="14">
                  <c:v>5419612.2456449242</c:v>
                </c:pt>
                <c:pt idx="15">
                  <c:v>5738557.5167062702</c:v>
                </c:pt>
                <c:pt idx="16">
                  <c:v>6076272.7811401403</c:v>
                </c:pt>
                <c:pt idx="17">
                  <c:v>6433862.6568329502</c:v>
                </c:pt>
                <c:pt idx="18">
                  <c:v>6812496.7686560005</c:v>
                </c:pt>
                <c:pt idx="19">
                  <c:v>7213413.5741395559</c:v>
                </c:pt>
                <c:pt idx="20">
                  <c:v>7637924.4142887397</c:v>
                </c:pt>
                <c:pt idx="21">
                  <c:v>8087417.802790653</c:v>
                </c:pt>
                <c:pt idx="22">
                  <c:v>8563363.967642244</c:v>
                </c:pt>
                <c:pt idx="23">
                  <c:v>9067319.6600538902</c:v>
                </c:pt>
                <c:pt idx="24">
                  <c:v>9600933.2463578992</c:v>
                </c:pt>
              </c:numCache>
            </c:numRef>
          </c:val>
        </c:ser>
        <c:marker val="1"/>
        <c:axId val="81564032"/>
        <c:axId val="81565952"/>
      </c:lineChart>
      <c:catAx>
        <c:axId val="8156403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b="0"/>
                </a:pPr>
                <a:r>
                  <a:rPr lang="ru-RU" b="0" dirty="0"/>
                  <a:t>Период, </a:t>
                </a:r>
                <a:endParaRPr lang="ru-RU" b="0" dirty="0" smtClean="0"/>
              </a:p>
              <a:p>
                <a:pPr>
                  <a:defRPr b="0"/>
                </a:pPr>
                <a:r>
                  <a:rPr lang="ru-RU" b="0" dirty="0" smtClean="0"/>
                  <a:t>год</a:t>
                </a:r>
                <a:endParaRPr lang="ru-RU" b="0" dirty="0"/>
              </a:p>
            </c:rich>
          </c:tx>
          <c:layout>
            <c:manualLayout>
              <c:xMode val="edge"/>
              <c:yMode val="edge"/>
              <c:x val="0.9059648599738257"/>
              <c:y val="0.7597955154624324"/>
            </c:manualLayout>
          </c:layout>
        </c:title>
        <c:numFmt formatCode="General" sourceLinked="1"/>
        <c:tickLblPos val="nextTo"/>
        <c:crossAx val="81565952"/>
        <c:crosses val="autoZero"/>
        <c:auto val="1"/>
        <c:lblAlgn val="ctr"/>
        <c:lblOffset val="100"/>
      </c:catAx>
      <c:valAx>
        <c:axId val="8156595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ru-RU" b="0"/>
                  <a:t>Выручка, тыс. руб.</a:t>
                </a:r>
              </a:p>
            </c:rich>
          </c:tx>
          <c:layout>
            <c:manualLayout>
              <c:xMode val="edge"/>
              <c:yMode val="edge"/>
              <c:x val="1.6511867905056762E-2"/>
              <c:y val="5.7174254602257765E-2"/>
            </c:manualLayout>
          </c:layout>
        </c:title>
        <c:numFmt formatCode="#,##0" sourceLinked="1"/>
        <c:tickLblPos val="nextTo"/>
        <c:crossAx val="81564032"/>
        <c:crosses val="autoZero"/>
        <c:crossBetween val="between"/>
      </c:valAx>
    </c:plotArea>
    <c:plotVisOnly val="1"/>
    <c:dispBlanksAs val="gap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>
        <c:manualLayout>
          <c:layoutTarget val="inner"/>
          <c:xMode val="edge"/>
          <c:yMode val="edge"/>
          <c:x val="0.1104776089864062"/>
          <c:y val="5.5754752523930265E-2"/>
          <c:w val="0.68006681059702312"/>
          <c:h val="0.55964281837280772"/>
        </c:manualLayout>
      </c:layout>
      <c:bar3DChart>
        <c:barDir val="col"/>
        <c:grouping val="stacked"/>
        <c:ser>
          <c:idx val="0"/>
          <c:order val="0"/>
          <c:tx>
            <c:strRef>
              <c:f>'Расчет доходов от рекламы'!$B$42</c:f>
              <c:strCache>
                <c:ptCount val="1"/>
                <c:pt idx="0">
                  <c:v>Выручка от перевозок пассажиров</c:v>
                </c:pt>
              </c:strCache>
            </c:strRef>
          </c:tx>
          <c:cat>
            <c:numRef>
              <c:f>'Расчет доходов от рекламы'!$C$41:$E$41</c:f>
              <c:numCache>
                <c:formatCode>General</c:formatCode>
                <c:ptCount val="3"/>
                <c:pt idx="0">
                  <c:v>2025</c:v>
                </c:pt>
                <c:pt idx="1">
                  <c:v>2037</c:v>
                </c:pt>
                <c:pt idx="2">
                  <c:v>2049</c:v>
                </c:pt>
              </c:numCache>
            </c:numRef>
          </c:cat>
          <c:val>
            <c:numRef>
              <c:f>'Расчет доходов от рекламы'!$C$42:$E$42</c:f>
              <c:numCache>
                <c:formatCode>#,##0.00</c:formatCode>
                <c:ptCount val="3"/>
                <c:pt idx="0">
                  <c:v>59.082447149101448</c:v>
                </c:pt>
                <c:pt idx="1">
                  <c:v>66.793771186604317</c:v>
                </c:pt>
                <c:pt idx="2">
                  <c:v>73.698761650898817</c:v>
                </c:pt>
              </c:numCache>
            </c:numRef>
          </c:val>
        </c:ser>
        <c:ser>
          <c:idx val="1"/>
          <c:order val="1"/>
          <c:tx>
            <c:strRef>
              <c:f>'Расчет доходов от рекламы'!$B$43</c:f>
              <c:strCache>
                <c:ptCount val="1"/>
                <c:pt idx="0">
                  <c:v>Доходы от размещения рекламы</c:v>
                </c:pt>
              </c:strCache>
            </c:strRef>
          </c:tx>
          <c:cat>
            <c:numRef>
              <c:f>'Расчет доходов от рекламы'!$C$41:$E$41</c:f>
              <c:numCache>
                <c:formatCode>General</c:formatCode>
                <c:ptCount val="3"/>
                <c:pt idx="0">
                  <c:v>2025</c:v>
                </c:pt>
                <c:pt idx="1">
                  <c:v>2037</c:v>
                </c:pt>
                <c:pt idx="2">
                  <c:v>2049</c:v>
                </c:pt>
              </c:numCache>
            </c:numRef>
          </c:cat>
          <c:val>
            <c:numRef>
              <c:f>'Расчет доходов от рекламы'!$C$43:$E$43</c:f>
              <c:numCache>
                <c:formatCode>#,##0.00</c:formatCode>
                <c:ptCount val="3"/>
                <c:pt idx="0">
                  <c:v>40.440188447028596</c:v>
                </c:pt>
                <c:pt idx="1">
                  <c:v>32.818828528729597</c:v>
                </c:pt>
                <c:pt idx="2">
                  <c:v>25.994395097469976</c:v>
                </c:pt>
              </c:numCache>
            </c:numRef>
          </c:val>
        </c:ser>
        <c:ser>
          <c:idx val="2"/>
          <c:order val="2"/>
          <c:tx>
            <c:strRef>
              <c:f>'Расчет доходов от рекламы'!$B$44</c:f>
              <c:strCache>
                <c:ptCount val="1"/>
                <c:pt idx="0">
                  <c:v>Доходы от сдачи площадей в аренду</c:v>
                </c:pt>
              </c:strCache>
            </c:strRef>
          </c:tx>
          <c:dLbls>
            <c:dLbl>
              <c:idx val="0"/>
              <c:layout>
                <c:manualLayout>
                  <c:x val="2.9922225773795826E-2"/>
                  <c:y val="-8.6166435718801296E-2"/>
                </c:manualLayout>
              </c:layout>
              <c:showVal val="1"/>
            </c:dLbl>
            <c:dLbl>
              <c:idx val="1"/>
              <c:layout>
                <c:manualLayout>
                  <c:x val="3.4909263402761806E-2"/>
                  <c:y val="-8.6166435718801296E-2"/>
                </c:manualLayout>
              </c:layout>
              <c:showVal val="1"/>
            </c:dLbl>
            <c:dLbl>
              <c:idx val="2"/>
              <c:layout>
                <c:manualLayout>
                  <c:x val="3.7402782217244794E-2"/>
                  <c:y val="-8.6166435718801296E-2"/>
                </c:manualLayout>
              </c:layout>
              <c:showVal val="1"/>
            </c:dLbl>
            <c:showVal val="1"/>
          </c:dLbls>
          <c:cat>
            <c:numRef>
              <c:f>'Расчет доходов от рекламы'!$C$41:$E$41</c:f>
              <c:numCache>
                <c:formatCode>General</c:formatCode>
                <c:ptCount val="3"/>
                <c:pt idx="0">
                  <c:v>2025</c:v>
                </c:pt>
                <c:pt idx="1">
                  <c:v>2037</c:v>
                </c:pt>
                <c:pt idx="2">
                  <c:v>2049</c:v>
                </c:pt>
              </c:numCache>
            </c:numRef>
          </c:cat>
          <c:val>
            <c:numRef>
              <c:f>'Расчет доходов от рекламы'!$C$44:$E$44</c:f>
              <c:numCache>
                <c:formatCode>#,##0.00</c:formatCode>
                <c:ptCount val="3"/>
                <c:pt idx="0">
                  <c:v>0.4773644038699531</c:v>
                </c:pt>
                <c:pt idx="1">
                  <c:v>0.38740028466604076</c:v>
                </c:pt>
                <c:pt idx="2">
                  <c:v>0.30684325163117621</c:v>
                </c:pt>
              </c:numCache>
            </c:numRef>
          </c:val>
        </c:ser>
        <c:dLbls>
          <c:showVal val="1"/>
        </c:dLbls>
        <c:gapWidth val="75"/>
        <c:shape val="box"/>
        <c:axId val="81883904"/>
        <c:axId val="81885824"/>
        <c:axId val="0"/>
      </c:bar3DChart>
      <c:catAx>
        <c:axId val="8188390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Период, год</a:t>
                </a:r>
              </a:p>
            </c:rich>
          </c:tx>
          <c:layout>
            <c:manualLayout>
              <c:xMode val="edge"/>
              <c:yMode val="edge"/>
              <c:x val="0.58036454067027332"/>
              <c:y val="0.70603556171416526"/>
            </c:manualLayout>
          </c:layout>
        </c:title>
        <c:numFmt formatCode="General" sourceLinked="1"/>
        <c:majorTickMark val="none"/>
        <c:tickLblPos val="nextTo"/>
        <c:crossAx val="81885824"/>
        <c:crosses val="autoZero"/>
        <c:auto val="1"/>
        <c:lblAlgn val="ctr"/>
        <c:lblOffset val="100"/>
      </c:catAx>
      <c:valAx>
        <c:axId val="81885824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Доходы, в процентах</a:t>
                </a:r>
              </a:p>
            </c:rich>
          </c:tx>
          <c:layout>
            <c:manualLayout>
              <c:xMode val="edge"/>
              <c:yMode val="edge"/>
              <c:x val="3.1071993189355881E-2"/>
              <c:y val="0.13743406810939912"/>
            </c:manualLayout>
          </c:layout>
        </c:title>
        <c:numFmt formatCode="#,##0.00" sourceLinked="1"/>
        <c:majorTickMark val="none"/>
        <c:tickLblPos val="nextTo"/>
        <c:crossAx val="8188390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1.2498223122419598E-2"/>
          <c:y val="0.73939222929610948"/>
          <c:w val="0.59848221276822988"/>
          <c:h val="0.20384325113301591"/>
        </c:manualLayout>
      </c:layout>
    </c:legend>
    <c:plotVisOnly val="1"/>
    <c:dispBlanksAs val="gap"/>
  </c:chart>
  <c:spPr>
    <a:ln>
      <a:noFill/>
    </a:ln>
  </c:spPr>
  <c:txPr>
    <a:bodyPr/>
    <a:lstStyle/>
    <a:p>
      <a:pPr>
        <a:defRPr sz="1000" b="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5275940001672733"/>
          <c:y val="2.6650752082050536E-2"/>
          <c:w val="0.76196152986746768"/>
          <c:h val="0.75344544619615172"/>
        </c:manualLayout>
      </c:layout>
      <c:barChart>
        <c:barDir val="col"/>
        <c:grouping val="clustered"/>
        <c:ser>
          <c:idx val="0"/>
          <c:order val="0"/>
          <c:tx>
            <c:strRef>
              <c:f>CF!$A$31</c:f>
              <c:strCache>
                <c:ptCount val="1"/>
                <c:pt idx="0">
                  <c:v>Денежный поток от инвестиционной деятельности</c:v>
                </c:pt>
              </c:strCache>
            </c:strRef>
          </c:tx>
          <c:cat>
            <c:numRef>
              <c:f>CF!$B$30:$AF$30</c:f>
              <c:numCache>
                <c:formatCode>General</c:formatCode>
                <c:ptCount val="31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  <c:pt idx="12">
                  <c:v>2031</c:v>
                </c:pt>
                <c:pt idx="13">
                  <c:v>2032</c:v>
                </c:pt>
                <c:pt idx="14">
                  <c:v>2033</c:v>
                </c:pt>
                <c:pt idx="15">
                  <c:v>2034</c:v>
                </c:pt>
                <c:pt idx="16">
                  <c:v>2035</c:v>
                </c:pt>
                <c:pt idx="17">
                  <c:v>2036</c:v>
                </c:pt>
                <c:pt idx="18">
                  <c:v>2037</c:v>
                </c:pt>
                <c:pt idx="19">
                  <c:v>2038</c:v>
                </c:pt>
                <c:pt idx="20">
                  <c:v>2039</c:v>
                </c:pt>
                <c:pt idx="21">
                  <c:v>2040</c:v>
                </c:pt>
                <c:pt idx="22">
                  <c:v>2041</c:v>
                </c:pt>
                <c:pt idx="23">
                  <c:v>2042</c:v>
                </c:pt>
                <c:pt idx="24">
                  <c:v>2043</c:v>
                </c:pt>
                <c:pt idx="25">
                  <c:v>2044</c:v>
                </c:pt>
                <c:pt idx="26">
                  <c:v>2045</c:v>
                </c:pt>
                <c:pt idx="27">
                  <c:v>2046</c:v>
                </c:pt>
                <c:pt idx="28">
                  <c:v>2047</c:v>
                </c:pt>
                <c:pt idx="29">
                  <c:v>2048</c:v>
                </c:pt>
                <c:pt idx="30">
                  <c:v>2049</c:v>
                </c:pt>
              </c:numCache>
            </c:numRef>
          </c:cat>
          <c:val>
            <c:numRef>
              <c:f>CF!$B$31:$AF$31</c:f>
              <c:numCache>
                <c:formatCode>#,##0</c:formatCode>
                <c:ptCount val="31"/>
                <c:pt idx="0">
                  <c:v>-7163866.9717858201</c:v>
                </c:pt>
                <c:pt idx="1">
                  <c:v>-11821449.647606101</c:v>
                </c:pt>
                <c:pt idx="2">
                  <c:v>-12176093.137034193</c:v>
                </c:pt>
                <c:pt idx="3">
                  <c:v>-8826104.1311452761</c:v>
                </c:pt>
                <c:pt idx="4">
                  <c:v>-9090887.2550796308</c:v>
                </c:pt>
                <c:pt idx="5">
                  <c:v>-10923613.872732004</c:v>
                </c:pt>
              </c:numCache>
            </c:numRef>
          </c:val>
        </c:ser>
        <c:ser>
          <c:idx val="1"/>
          <c:order val="1"/>
          <c:tx>
            <c:strRef>
              <c:f>CF!$A$32</c:f>
              <c:strCache>
                <c:ptCount val="1"/>
                <c:pt idx="0">
                  <c:v>Денежный поток от операционной деятельности</c:v>
                </c:pt>
              </c:strCache>
            </c:strRef>
          </c:tx>
          <c:cat>
            <c:numRef>
              <c:f>CF!$B$30:$AF$30</c:f>
              <c:numCache>
                <c:formatCode>General</c:formatCode>
                <c:ptCount val="31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  <c:pt idx="12">
                  <c:v>2031</c:v>
                </c:pt>
                <c:pt idx="13">
                  <c:v>2032</c:v>
                </c:pt>
                <c:pt idx="14">
                  <c:v>2033</c:v>
                </c:pt>
                <c:pt idx="15">
                  <c:v>2034</c:v>
                </c:pt>
                <c:pt idx="16">
                  <c:v>2035</c:v>
                </c:pt>
                <c:pt idx="17">
                  <c:v>2036</c:v>
                </c:pt>
                <c:pt idx="18">
                  <c:v>2037</c:v>
                </c:pt>
                <c:pt idx="19">
                  <c:v>2038</c:v>
                </c:pt>
                <c:pt idx="20">
                  <c:v>2039</c:v>
                </c:pt>
                <c:pt idx="21">
                  <c:v>2040</c:v>
                </c:pt>
                <c:pt idx="22">
                  <c:v>2041</c:v>
                </c:pt>
                <c:pt idx="23">
                  <c:v>2042</c:v>
                </c:pt>
                <c:pt idx="24">
                  <c:v>2043</c:v>
                </c:pt>
                <c:pt idx="25">
                  <c:v>2044</c:v>
                </c:pt>
                <c:pt idx="26">
                  <c:v>2045</c:v>
                </c:pt>
                <c:pt idx="27">
                  <c:v>2046</c:v>
                </c:pt>
                <c:pt idx="28">
                  <c:v>2047</c:v>
                </c:pt>
                <c:pt idx="29">
                  <c:v>2048</c:v>
                </c:pt>
                <c:pt idx="30">
                  <c:v>2049</c:v>
                </c:pt>
              </c:numCache>
            </c:numRef>
          </c:cat>
          <c:val>
            <c:numRef>
              <c:f>CF!$B$32:$AF$32</c:f>
              <c:numCache>
                <c:formatCode>General</c:formatCode>
                <c:ptCount val="31"/>
                <c:pt idx="6" formatCode="#,##0">
                  <c:v>3346952.8590689283</c:v>
                </c:pt>
                <c:pt idx="7" formatCode="#,##0">
                  <c:v>3490946.1618558266</c:v>
                </c:pt>
                <c:pt idx="8" formatCode="#,##0">
                  <c:v>3642498.9111486236</c:v>
                </c:pt>
                <c:pt idx="9" formatCode="#,##0">
                  <c:v>3802028.5442451066</c:v>
                </c:pt>
                <c:pt idx="10" formatCode="#,##0">
                  <c:v>3969976.2415825194</c:v>
                </c:pt>
                <c:pt idx="11" formatCode="#,##0">
                  <c:v>4146808.2993322127</c:v>
                </c:pt>
                <c:pt idx="12" formatCode="#,##0">
                  <c:v>4333017.5820309594</c:v>
                </c:pt>
                <c:pt idx="13" formatCode="#,##0">
                  <c:v>4529125.0599368485</c:v>
                </c:pt>
                <c:pt idx="14" formatCode="#,##0">
                  <c:v>4735681.4360729689</c:v>
                </c:pt>
                <c:pt idx="15" formatCode="#,##0">
                  <c:v>4953268.8682134282</c:v>
                </c:pt>
                <c:pt idx="16" formatCode="#,##0">
                  <c:v>5182502.7913748119</c:v>
                </c:pt>
                <c:pt idx="17" formatCode="#,##0">
                  <c:v>5424033.8467027619</c:v>
                </c:pt>
                <c:pt idx="18" formatCode="#,##0">
                  <c:v>5678549.9229894597</c:v>
                </c:pt>
                <c:pt idx="19" formatCode="#,##0">
                  <c:v>5946778.3174235793</c:v>
                </c:pt>
                <c:pt idx="20" formatCode="#,##0">
                  <c:v>6229488.0225624749</c:v>
                </c:pt>
                <c:pt idx="21" formatCode="#,##0">
                  <c:v>6527492.1469264831</c:v>
                </c:pt>
                <c:pt idx="22" formatCode="#,##0">
                  <c:v>6841650.4770501098</c:v>
                </c:pt>
                <c:pt idx="23" formatCode="#,##0">
                  <c:v>7172872.1892849673</c:v>
                </c:pt>
                <c:pt idx="24" formatCode="#,##0">
                  <c:v>7522118.7201366797</c:v>
                </c:pt>
                <c:pt idx="25" formatCode="#,##0">
                  <c:v>7890406.8044337118</c:v>
                </c:pt>
                <c:pt idx="26" formatCode="#,##0">
                  <c:v>8278811.6911725244</c:v>
                </c:pt>
                <c:pt idx="27" formatCode="#,##0">
                  <c:v>8688470.5474617332</c:v>
                </c:pt>
                <c:pt idx="28" formatCode="#,##0">
                  <c:v>9120586.0616002101</c:v>
                </c:pt>
                <c:pt idx="29" formatCode="#,##0">
                  <c:v>9576430.256972611</c:v>
                </c:pt>
                <c:pt idx="30" formatCode="#,##0">
                  <c:v>10057348.529132277</c:v>
                </c:pt>
              </c:numCache>
            </c:numRef>
          </c:val>
        </c:ser>
        <c:gapWidth val="75"/>
        <c:overlap val="-25"/>
        <c:axId val="81613184"/>
        <c:axId val="81615104"/>
      </c:barChart>
      <c:catAx>
        <c:axId val="8161318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100" b="0"/>
                </a:pPr>
                <a:r>
                  <a:rPr lang="ru-RU" sz="1100" b="0"/>
                  <a:t>Период, </a:t>
                </a:r>
              </a:p>
              <a:p>
                <a:pPr>
                  <a:defRPr sz="1100" b="0"/>
                </a:pPr>
                <a:r>
                  <a:rPr lang="ru-RU" sz="1100" b="0"/>
                  <a:t>год</a:t>
                </a:r>
              </a:p>
            </c:rich>
          </c:tx>
          <c:layout>
            <c:manualLayout>
              <c:xMode val="edge"/>
              <c:yMode val="edge"/>
              <c:x val="0.91269727832987402"/>
              <c:y val="0.47043012337733991"/>
            </c:manualLayout>
          </c:layout>
        </c:title>
        <c:numFmt formatCode="General" sourceLinked="1"/>
        <c:majorTickMark val="none"/>
        <c:tickLblPos val="nextTo"/>
        <c:crossAx val="81615104"/>
        <c:crosses val="autoZero"/>
        <c:auto val="1"/>
        <c:lblAlgn val="ctr"/>
        <c:lblOffset val="100"/>
      </c:catAx>
      <c:valAx>
        <c:axId val="8161510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100" b="0"/>
                </a:pPr>
                <a:r>
                  <a:rPr lang="en-US" sz="1100" b="0"/>
                  <a:t>CF,</a:t>
                </a:r>
                <a:r>
                  <a:rPr lang="ru-RU" sz="1100" b="0"/>
                  <a:t> в тыс. рублей</a:t>
                </a:r>
              </a:p>
            </c:rich>
          </c:tx>
          <c:layout>
            <c:manualLayout>
              <c:xMode val="edge"/>
              <c:yMode val="edge"/>
              <c:x val="1.3951477301523301E-2"/>
              <c:y val="5.2498334275348738E-2"/>
            </c:manualLayout>
          </c:layout>
        </c:title>
        <c:numFmt formatCode="#,##0" sourceLinked="1"/>
        <c:majorTickMark val="none"/>
        <c:tickLblPos val="nextTo"/>
        <c:spPr>
          <a:ln w="9525">
            <a:noFill/>
          </a:ln>
        </c:spPr>
        <c:crossAx val="8161318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224904161709873"/>
          <c:y val="0.81836441422507811"/>
          <c:w val="0.55887436025088699"/>
          <c:h val="0.11635626855640878"/>
        </c:manualLayout>
      </c:layout>
    </c:legend>
    <c:plotVisOnly val="1"/>
    <c:dispBlanksAs val="zero"/>
  </c:chart>
  <c:spPr>
    <a:ln>
      <a:noFill/>
    </a:ln>
  </c:spPr>
  <c:txPr>
    <a:bodyPr/>
    <a:lstStyle/>
    <a:p>
      <a:pPr>
        <a:defRPr sz="9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3195984939402344"/>
          <c:y val="4.8904673689849118E-2"/>
          <c:w val="0.75876795130211439"/>
          <c:h val="0.81390990425364962"/>
        </c:manualLayout>
      </c:layout>
      <c:barChart>
        <c:barDir val="col"/>
        <c:grouping val="clustered"/>
        <c:ser>
          <c:idx val="0"/>
          <c:order val="0"/>
          <c:tx>
            <c:v>CFO</c:v>
          </c:tx>
          <c:cat>
            <c:numRef>
              <c:f>Эффективность!$B$3:$AF$3</c:f>
              <c:numCache>
                <c:formatCode>General</c:formatCode>
                <c:ptCount val="31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  <c:pt idx="12">
                  <c:v>2031</c:v>
                </c:pt>
                <c:pt idx="13">
                  <c:v>2032</c:v>
                </c:pt>
                <c:pt idx="14">
                  <c:v>2033</c:v>
                </c:pt>
                <c:pt idx="15">
                  <c:v>2034</c:v>
                </c:pt>
                <c:pt idx="16">
                  <c:v>2035</c:v>
                </c:pt>
                <c:pt idx="17">
                  <c:v>2036</c:v>
                </c:pt>
                <c:pt idx="18">
                  <c:v>2037</c:v>
                </c:pt>
                <c:pt idx="19">
                  <c:v>2038</c:v>
                </c:pt>
                <c:pt idx="20">
                  <c:v>2039</c:v>
                </c:pt>
                <c:pt idx="21">
                  <c:v>2040</c:v>
                </c:pt>
                <c:pt idx="22">
                  <c:v>2041</c:v>
                </c:pt>
                <c:pt idx="23">
                  <c:v>2042</c:v>
                </c:pt>
                <c:pt idx="24">
                  <c:v>2043</c:v>
                </c:pt>
                <c:pt idx="25">
                  <c:v>2044</c:v>
                </c:pt>
                <c:pt idx="26">
                  <c:v>2045</c:v>
                </c:pt>
                <c:pt idx="27">
                  <c:v>2046</c:v>
                </c:pt>
                <c:pt idx="28">
                  <c:v>2047</c:v>
                </c:pt>
                <c:pt idx="29">
                  <c:v>2048</c:v>
                </c:pt>
                <c:pt idx="30">
                  <c:v>2049</c:v>
                </c:pt>
              </c:numCache>
            </c:numRef>
          </c:cat>
          <c:val>
            <c:numRef>
              <c:f>Эффективность!$B$4:$AF$4</c:f>
              <c:numCache>
                <c:formatCode>General</c:formatCode>
                <c:ptCount val="31"/>
                <c:pt idx="6" formatCode="#,##0">
                  <c:v>3346.9528590689283</c:v>
                </c:pt>
                <c:pt idx="7" formatCode="#,##0">
                  <c:v>3490.9461618558257</c:v>
                </c:pt>
                <c:pt idx="8" formatCode="#,##0">
                  <c:v>3642.4989111486243</c:v>
                </c:pt>
                <c:pt idx="9" formatCode="#,##0">
                  <c:v>3802.0285442451068</c:v>
                </c:pt>
                <c:pt idx="10" formatCode="#,##0">
                  <c:v>3969.9762415825194</c:v>
                </c:pt>
                <c:pt idx="11" formatCode="#,##0">
                  <c:v>4146.8082993322123</c:v>
                </c:pt>
                <c:pt idx="12" formatCode="#,##0">
                  <c:v>4333.0175820309605</c:v>
                </c:pt>
                <c:pt idx="13" formatCode="#,##0">
                  <c:v>4529.1250599368504</c:v>
                </c:pt>
                <c:pt idx="14" formatCode="#,##0">
                  <c:v>4735.6814360729713</c:v>
                </c:pt>
                <c:pt idx="15" formatCode="#,##0">
                  <c:v>4953.2688682134321</c:v>
                </c:pt>
                <c:pt idx="16" formatCode="#,##0">
                  <c:v>5182.5027913748117</c:v>
                </c:pt>
                <c:pt idx="17" formatCode="#,##0">
                  <c:v>5424.0338467027623</c:v>
                </c:pt>
                <c:pt idx="18" formatCode="#,##0">
                  <c:v>5678.5499229894594</c:v>
                </c:pt>
                <c:pt idx="19" formatCode="#,##0">
                  <c:v>5946.7783174235774</c:v>
                </c:pt>
                <c:pt idx="20" formatCode="#,##0">
                  <c:v>6229.4880225624784</c:v>
                </c:pt>
                <c:pt idx="21" formatCode="#,##0">
                  <c:v>6527.4921469264846</c:v>
                </c:pt>
                <c:pt idx="22" formatCode="#,##0">
                  <c:v>6841.6504770501097</c:v>
                </c:pt>
                <c:pt idx="23" formatCode="#,##0">
                  <c:v>7172.8721892849726</c:v>
                </c:pt>
                <c:pt idx="24" formatCode="#,##0">
                  <c:v>7522.118720136682</c:v>
                </c:pt>
                <c:pt idx="25" formatCode="#,##0">
                  <c:v>7890.4068044337137</c:v>
                </c:pt>
                <c:pt idx="26" formatCode="#,##0">
                  <c:v>8278.8116911725265</c:v>
                </c:pt>
                <c:pt idx="27" formatCode="#,##0">
                  <c:v>8688.4705474617349</c:v>
                </c:pt>
                <c:pt idx="28" formatCode="#,##0">
                  <c:v>9120.5860616002064</c:v>
                </c:pt>
                <c:pt idx="29" formatCode="#,##0">
                  <c:v>9576.4302569726151</c:v>
                </c:pt>
                <c:pt idx="30" formatCode="#,##0">
                  <c:v>10057.348529132276</c:v>
                </c:pt>
              </c:numCache>
            </c:numRef>
          </c:val>
        </c:ser>
        <c:ser>
          <c:idx val="1"/>
          <c:order val="1"/>
          <c:tx>
            <c:v>CFI</c:v>
          </c:tx>
          <c:cat>
            <c:numRef>
              <c:f>Эффективность!$B$3:$AF$3</c:f>
              <c:numCache>
                <c:formatCode>General</c:formatCode>
                <c:ptCount val="31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  <c:pt idx="12">
                  <c:v>2031</c:v>
                </c:pt>
                <c:pt idx="13">
                  <c:v>2032</c:v>
                </c:pt>
                <c:pt idx="14">
                  <c:v>2033</c:v>
                </c:pt>
                <c:pt idx="15">
                  <c:v>2034</c:v>
                </c:pt>
                <c:pt idx="16">
                  <c:v>2035</c:v>
                </c:pt>
                <c:pt idx="17">
                  <c:v>2036</c:v>
                </c:pt>
                <c:pt idx="18">
                  <c:v>2037</c:v>
                </c:pt>
                <c:pt idx="19">
                  <c:v>2038</c:v>
                </c:pt>
                <c:pt idx="20">
                  <c:v>2039</c:v>
                </c:pt>
                <c:pt idx="21">
                  <c:v>2040</c:v>
                </c:pt>
                <c:pt idx="22">
                  <c:v>2041</c:v>
                </c:pt>
                <c:pt idx="23">
                  <c:v>2042</c:v>
                </c:pt>
                <c:pt idx="24">
                  <c:v>2043</c:v>
                </c:pt>
                <c:pt idx="25">
                  <c:v>2044</c:v>
                </c:pt>
                <c:pt idx="26">
                  <c:v>2045</c:v>
                </c:pt>
                <c:pt idx="27">
                  <c:v>2046</c:v>
                </c:pt>
                <c:pt idx="28">
                  <c:v>2047</c:v>
                </c:pt>
                <c:pt idx="29">
                  <c:v>2048</c:v>
                </c:pt>
                <c:pt idx="30">
                  <c:v>2049</c:v>
                </c:pt>
              </c:numCache>
            </c:numRef>
          </c:cat>
          <c:val>
            <c:numRef>
              <c:f>Эффективность!$B$5:$G$5</c:f>
              <c:numCache>
                <c:formatCode>#,##0</c:formatCode>
                <c:ptCount val="6"/>
                <c:pt idx="0">
                  <c:v>-7163.8669717858293</c:v>
                </c:pt>
                <c:pt idx="1">
                  <c:v>-11821.449647606069</c:v>
                </c:pt>
                <c:pt idx="2">
                  <c:v>-12176.093137034248</c:v>
                </c:pt>
                <c:pt idx="3">
                  <c:v>-8826.1041311452755</c:v>
                </c:pt>
                <c:pt idx="4">
                  <c:v>-9090.887255079635</c:v>
                </c:pt>
                <c:pt idx="5">
                  <c:v>-10923.613872732032</c:v>
                </c:pt>
              </c:numCache>
            </c:numRef>
          </c:val>
        </c:ser>
        <c:gapWidth val="75"/>
        <c:overlap val="-25"/>
        <c:axId val="81656064"/>
        <c:axId val="82215296"/>
      </c:barChart>
      <c:lineChart>
        <c:grouping val="standard"/>
        <c:ser>
          <c:idx val="2"/>
          <c:order val="2"/>
          <c:tx>
            <c:v>NCF</c:v>
          </c:tx>
          <c:cat>
            <c:numRef>
              <c:f>Эффективность!$B$3:$AF$3</c:f>
              <c:numCache>
                <c:formatCode>General</c:formatCode>
                <c:ptCount val="31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  <c:pt idx="12">
                  <c:v>2031</c:v>
                </c:pt>
                <c:pt idx="13">
                  <c:v>2032</c:v>
                </c:pt>
                <c:pt idx="14">
                  <c:v>2033</c:v>
                </c:pt>
                <c:pt idx="15">
                  <c:v>2034</c:v>
                </c:pt>
                <c:pt idx="16">
                  <c:v>2035</c:v>
                </c:pt>
                <c:pt idx="17">
                  <c:v>2036</c:v>
                </c:pt>
                <c:pt idx="18">
                  <c:v>2037</c:v>
                </c:pt>
                <c:pt idx="19">
                  <c:v>2038</c:v>
                </c:pt>
                <c:pt idx="20">
                  <c:v>2039</c:v>
                </c:pt>
                <c:pt idx="21">
                  <c:v>2040</c:v>
                </c:pt>
                <c:pt idx="22">
                  <c:v>2041</c:v>
                </c:pt>
                <c:pt idx="23">
                  <c:v>2042</c:v>
                </c:pt>
                <c:pt idx="24">
                  <c:v>2043</c:v>
                </c:pt>
                <c:pt idx="25">
                  <c:v>2044</c:v>
                </c:pt>
                <c:pt idx="26">
                  <c:v>2045</c:v>
                </c:pt>
                <c:pt idx="27">
                  <c:v>2046</c:v>
                </c:pt>
                <c:pt idx="28">
                  <c:v>2047</c:v>
                </c:pt>
                <c:pt idx="29">
                  <c:v>2048</c:v>
                </c:pt>
                <c:pt idx="30">
                  <c:v>2049</c:v>
                </c:pt>
              </c:numCache>
            </c:numRef>
          </c:cat>
          <c:val>
            <c:numRef>
              <c:f>Эффективность!$B$7:$AF$7</c:f>
              <c:numCache>
                <c:formatCode>#,##0</c:formatCode>
                <c:ptCount val="31"/>
                <c:pt idx="0">
                  <c:v>-7163.8669717858293</c:v>
                </c:pt>
                <c:pt idx="1">
                  <c:v>-18985.316619391881</c:v>
                </c:pt>
                <c:pt idx="2">
                  <c:v>-31161.409756426128</c:v>
                </c:pt>
                <c:pt idx="3">
                  <c:v>-39987.513887571404</c:v>
                </c:pt>
                <c:pt idx="4">
                  <c:v>-49078.401142651019</c:v>
                </c:pt>
                <c:pt idx="5">
                  <c:v>-60002.015015383091</c:v>
                </c:pt>
                <c:pt idx="6">
                  <c:v>-56655.062156314147</c:v>
                </c:pt>
                <c:pt idx="7">
                  <c:v>-53164.115994458334</c:v>
                </c:pt>
                <c:pt idx="8">
                  <c:v>-49521.617083309684</c:v>
                </c:pt>
                <c:pt idx="9">
                  <c:v>-45719.588539064607</c:v>
                </c:pt>
                <c:pt idx="10">
                  <c:v>-41749.612297482097</c:v>
                </c:pt>
                <c:pt idx="11">
                  <c:v>-37602.80399814988</c:v>
                </c:pt>
                <c:pt idx="12">
                  <c:v>-33269.786416118921</c:v>
                </c:pt>
                <c:pt idx="13">
                  <c:v>-28740.661356182056</c:v>
                </c:pt>
                <c:pt idx="14">
                  <c:v>-24004.979920109086</c:v>
                </c:pt>
                <c:pt idx="15">
                  <c:v>-19051.711051895647</c:v>
                </c:pt>
                <c:pt idx="16">
                  <c:v>-13869.208260520849</c:v>
                </c:pt>
                <c:pt idx="17">
                  <c:v>-8445.1744138180838</c:v>
                </c:pt>
                <c:pt idx="18">
                  <c:v>-2766.6244908286212</c:v>
                </c:pt>
                <c:pt idx="19">
                  <c:v>3180.1538265949566</c:v>
                </c:pt>
                <c:pt idx="20">
                  <c:v>9409.6418491574368</c:v>
                </c:pt>
                <c:pt idx="21">
                  <c:v>15937.133996083914</c:v>
                </c:pt>
                <c:pt idx="22">
                  <c:v>22778.784473134034</c:v>
                </c:pt>
                <c:pt idx="23">
                  <c:v>29951.656662418991</c:v>
                </c:pt>
                <c:pt idx="24">
                  <c:v>37473.77538255565</c:v>
                </c:pt>
                <c:pt idx="25">
                  <c:v>45364.182186989376</c:v>
                </c:pt>
                <c:pt idx="26">
                  <c:v>53642.993878161906</c:v>
                </c:pt>
                <c:pt idx="27">
                  <c:v>62331.464425623628</c:v>
                </c:pt>
                <c:pt idx="28">
                  <c:v>71452.050487223838</c:v>
                </c:pt>
                <c:pt idx="29">
                  <c:v>81028.480744196451</c:v>
                </c:pt>
                <c:pt idx="30">
                  <c:v>91085.829273328738</c:v>
                </c:pt>
              </c:numCache>
            </c:numRef>
          </c:val>
        </c:ser>
        <c:ser>
          <c:idx val="3"/>
          <c:order val="3"/>
          <c:tx>
            <c:v>DNCF</c:v>
          </c:tx>
          <c:cat>
            <c:numRef>
              <c:f>Эффективность!$B$3:$AF$3</c:f>
              <c:numCache>
                <c:formatCode>General</c:formatCode>
                <c:ptCount val="31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  <c:pt idx="12">
                  <c:v>2031</c:v>
                </c:pt>
                <c:pt idx="13">
                  <c:v>2032</c:v>
                </c:pt>
                <c:pt idx="14">
                  <c:v>2033</c:v>
                </c:pt>
                <c:pt idx="15">
                  <c:v>2034</c:v>
                </c:pt>
                <c:pt idx="16">
                  <c:v>2035</c:v>
                </c:pt>
                <c:pt idx="17">
                  <c:v>2036</c:v>
                </c:pt>
                <c:pt idx="18">
                  <c:v>2037</c:v>
                </c:pt>
                <c:pt idx="19">
                  <c:v>2038</c:v>
                </c:pt>
                <c:pt idx="20">
                  <c:v>2039</c:v>
                </c:pt>
                <c:pt idx="21">
                  <c:v>2040</c:v>
                </c:pt>
                <c:pt idx="22">
                  <c:v>2041</c:v>
                </c:pt>
                <c:pt idx="23">
                  <c:v>2042</c:v>
                </c:pt>
                <c:pt idx="24">
                  <c:v>2043</c:v>
                </c:pt>
                <c:pt idx="25">
                  <c:v>2044</c:v>
                </c:pt>
                <c:pt idx="26">
                  <c:v>2045</c:v>
                </c:pt>
                <c:pt idx="27">
                  <c:v>2046</c:v>
                </c:pt>
                <c:pt idx="28">
                  <c:v>2047</c:v>
                </c:pt>
                <c:pt idx="29">
                  <c:v>2048</c:v>
                </c:pt>
                <c:pt idx="30">
                  <c:v>2049</c:v>
                </c:pt>
              </c:numCache>
            </c:numRef>
          </c:cat>
          <c:val>
            <c:numRef>
              <c:f>Эффективность!$B$12:$AF$12</c:f>
              <c:numCache>
                <c:formatCode>#,##0</c:formatCode>
                <c:ptCount val="31"/>
                <c:pt idx="0">
                  <c:v>-7163.8669717858293</c:v>
                </c:pt>
                <c:pt idx="1">
                  <c:v>-17833.602337399181</c:v>
                </c:pt>
                <c:pt idx="2">
                  <c:v>-27752.736948705762</c:v>
                </c:pt>
                <c:pt idx="3">
                  <c:v>-34242.334736272343</c:v>
                </c:pt>
                <c:pt idx="4">
                  <c:v>-40275.398521112467</c:v>
                </c:pt>
                <c:pt idx="5">
                  <c:v>-46818.458431872241</c:v>
                </c:pt>
                <c:pt idx="6">
                  <c:v>-45009.006446685155</c:v>
                </c:pt>
                <c:pt idx="7">
                  <c:v>-43305.579432726328</c:v>
                </c:pt>
                <c:pt idx="8">
                  <c:v>-41701.363885008912</c:v>
                </c:pt>
                <c:pt idx="9">
                  <c:v>-40190.025979666403</c:v>
                </c:pt>
                <c:pt idx="10">
                  <c:v>-38765.67499270173</c:v>
                </c:pt>
                <c:pt idx="11">
                  <c:v>-37422.829692630025</c:v>
                </c:pt>
                <c:pt idx="12">
                  <c:v>-36156.387453292067</c:v>
                </c:pt>
                <c:pt idx="13">
                  <c:v>-34961.595855544256</c:v>
                </c:pt>
                <c:pt idx="14">
                  <c:v>-33834.026566926092</c:v>
                </c:pt>
                <c:pt idx="15">
                  <c:v>-32769.551306953326</c:v>
                </c:pt>
                <c:pt idx="16">
                  <c:v>-31764.31972255775</c:v>
                </c:pt>
                <c:pt idx="17">
                  <c:v>-30814.739013543232</c:v>
                </c:pt>
                <c:pt idx="18">
                  <c:v>-29917.455161896556</c:v>
                </c:pt>
                <c:pt idx="19">
                  <c:v>-29069.335631505302</c:v>
                </c:pt>
                <c:pt idx="20">
                  <c:v>-28267.453416408651</c:v>
                </c:pt>
                <c:pt idx="21">
                  <c:v>-27509.072326246547</c:v>
                </c:pt>
                <c:pt idx="22">
                  <c:v>-26791.63340717115</c:v>
                </c:pt>
                <c:pt idx="23">
                  <c:v>-26112.742405228404</c:v>
                </c:pt>
                <c:pt idx="24">
                  <c:v>-25470.158187185294</c:v>
                </c:pt>
                <c:pt idx="25">
                  <c:v>-24861.78204104022</c:v>
                </c:pt>
                <c:pt idx="26">
                  <c:v>-24285.64778507251</c:v>
                </c:pt>
                <c:pt idx="27">
                  <c:v>-23739.9126203247</c:v>
                </c:pt>
                <c:pt idx="28">
                  <c:v>-23222.84866691519</c:v>
                </c:pt>
                <c:pt idx="29">
                  <c:v>-22732.835129601895</c:v>
                </c:pt>
                <c:pt idx="30">
                  <c:v>-22268.351042600298</c:v>
                </c:pt>
              </c:numCache>
            </c:numRef>
          </c:val>
        </c:ser>
        <c:marker val="1"/>
        <c:axId val="81656064"/>
        <c:axId val="82215296"/>
      </c:lineChart>
      <c:catAx>
        <c:axId val="8165606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100"/>
                </a:pPr>
                <a:r>
                  <a:rPr lang="ru-RU" sz="1100" dirty="0"/>
                  <a:t>Период</a:t>
                </a:r>
                <a:r>
                  <a:rPr lang="ru-RU" sz="1100" dirty="0" smtClean="0"/>
                  <a:t>,</a:t>
                </a:r>
              </a:p>
              <a:p>
                <a:pPr>
                  <a:defRPr sz="1100"/>
                </a:pPr>
                <a:r>
                  <a:rPr lang="ru-RU" sz="1100" dirty="0" smtClean="0"/>
                  <a:t> </a:t>
                </a:r>
                <a:r>
                  <a:rPr lang="ru-RU" sz="1100" dirty="0"/>
                  <a:t>год</a:t>
                </a:r>
              </a:p>
            </c:rich>
          </c:tx>
          <c:layout>
            <c:manualLayout>
              <c:xMode val="edge"/>
              <c:yMode val="edge"/>
              <c:x val="0.8931152135649052"/>
              <c:y val="0.44806616038746555"/>
            </c:manualLayout>
          </c:layout>
        </c:title>
        <c:numFmt formatCode="General" sourceLinked="1"/>
        <c:majorTickMark val="none"/>
        <c:tickLblPos val="nextTo"/>
        <c:crossAx val="82215296"/>
        <c:crosses val="autoZero"/>
        <c:auto val="1"/>
        <c:lblAlgn val="ctr"/>
        <c:lblOffset val="100"/>
      </c:catAx>
      <c:valAx>
        <c:axId val="8221529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100"/>
                </a:pPr>
                <a:r>
                  <a:rPr lang="ru-RU" sz="1100"/>
                  <a:t>Млн. руб.</a:t>
                </a:r>
              </a:p>
            </c:rich>
          </c:tx>
          <c:layout>
            <c:manualLayout>
              <c:xMode val="edge"/>
              <c:yMode val="edge"/>
              <c:x val="2.3356837030317754E-2"/>
              <c:y val="9.7221718484956685E-2"/>
            </c:manualLayout>
          </c:layout>
          <c:spPr>
            <a:ln>
              <a:noFill/>
            </a:ln>
          </c:spPr>
        </c:title>
        <c:numFmt formatCode="General" sourceLinked="1"/>
        <c:majorTickMark val="none"/>
        <c:tickLblPos val="nextTo"/>
        <c:spPr>
          <a:ln w="9525">
            <a:noFill/>
          </a:ln>
        </c:spPr>
        <c:crossAx val="8165606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1312378600179958"/>
          <c:y val="0.8854420085260245"/>
          <c:w val="0.39313366890858281"/>
          <c:h val="7.0267861128470693E-2"/>
        </c:manualLayout>
      </c:layout>
    </c:legend>
    <c:plotVisOnly val="1"/>
    <c:dispBlanksAs val="gap"/>
  </c:chart>
  <c:spPr>
    <a:ln>
      <a:noFill/>
    </a:ln>
  </c:spPr>
  <c:txPr>
    <a:bodyPr/>
    <a:lstStyle/>
    <a:p>
      <a:pPr>
        <a:defRPr sz="900" b="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400" b="0" i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4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ли метро в Челябинске?</a:t>
            </a:r>
          </a:p>
        </c:rich>
      </c:tx>
      <c:layout/>
    </c:title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0.14876203482631919"/>
                  <c:y val="-1.8526889159775538E-2"/>
                </c:manualLayout>
              </c:layout>
              <c:showPercent val="1"/>
            </c:dLbl>
            <c:dLbl>
              <c:idx val="1"/>
              <c:layout>
                <c:manualLayout>
                  <c:x val="0.13192113874139777"/>
                  <c:y val="-7.4322801699996735E-2"/>
                </c:manualLayout>
              </c:layout>
              <c:showPercent val="1"/>
            </c:dLbl>
            <c:dLbl>
              <c:idx val="2"/>
              <c:layout>
                <c:manualLayout>
                  <c:x val="8.3995908211456694E-2"/>
                  <c:y val="0.15391647173810394"/>
                </c:manualLayout>
              </c:layout>
              <c:showPercent val="1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Лист1!$A$1:$A$3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Затрудняюсь ответить</c:v>
                </c:pt>
              </c:strCache>
            </c:strRef>
          </c:cat>
          <c:val>
            <c:numRef>
              <c:f>Лист1!$B$1:$B$3</c:f>
              <c:numCache>
                <c:formatCode>General</c:formatCode>
                <c:ptCount val="3"/>
                <c:pt idx="0">
                  <c:v>53.4</c:v>
                </c:pt>
                <c:pt idx="1">
                  <c:v>32.700000000000003</c:v>
                </c:pt>
                <c:pt idx="2">
                  <c:v>13.9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9627196057073217"/>
          <c:y val="0.31766437145147663"/>
          <c:w val="0.34212357830271234"/>
          <c:h val="0.49583114610673656"/>
        </c:manualLayout>
      </c:layout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</c:chart>
  <c:spPr>
    <a:ln>
      <a:noFill/>
    </a:ln>
  </c:sp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0.23912</cdr:x>
      <cdr:y>0.68683</cdr:y>
    </cdr:from>
    <cdr:to>
      <cdr:x>0.53122</cdr:x>
      <cdr:y>0.7982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120018" y="1715530"/>
          <a:ext cx="1368152" cy="278160"/>
        </a:xfrm>
        <a:prstGeom xmlns:a="http://schemas.openxmlformats.org/drawingml/2006/main" prst="rect">
          <a:avLst/>
        </a:prstGeom>
        <a:ln xmlns:a="http://schemas.openxmlformats.org/drawingml/2006/main"/>
      </cdr:spPr>
      <cdr:style>
        <a:lnRef xmlns:a="http://schemas.openxmlformats.org/drawingml/2006/main" idx="2">
          <a:schemeClr val="accent4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PV = - 4 028 563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0.25449</cdr:x>
      <cdr:y>0.36418</cdr:y>
    </cdr:from>
    <cdr:to>
      <cdr:x>0.73107</cdr:x>
      <cdr:y>0.77234</cdr:y>
    </cdr:to>
    <cdr:cxnSp macro="">
      <cdr:nvCxnSpPr>
        <cdr:cNvPr id="4" name="Прямая со стрелкой 3"/>
        <cdr:cNvCxnSpPr/>
      </cdr:nvCxnSpPr>
      <cdr:spPr>
        <a:xfrm xmlns:a="http://schemas.openxmlformats.org/drawingml/2006/main">
          <a:off x="1192025" y="909621"/>
          <a:ext cx="2232248" cy="1019478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867F2-146B-4923-9A3A-C1D5F742C65A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2CB43B-73CD-470E-8727-0ACD0A2111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87311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3A675-6D9E-4B88-8771-7A395BED8515}" type="datetime1">
              <a:rPr lang="ru-RU" smtClean="0"/>
              <a:pPr/>
              <a:t>25.06.2018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5D07-F965-4521-A89E-40C4EDDE7C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73412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E7851-BE30-43AA-990F-9A82EE8A8F63}" type="datetime1">
              <a:rPr lang="ru-RU" smtClean="0"/>
              <a:pPr/>
              <a:t>25.06.2018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5D07-F965-4521-A89E-40C4EDDE7C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7795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5407-1DD0-4EF6-BB1B-831511CF5253}" type="datetime1">
              <a:rPr lang="ru-RU" smtClean="0"/>
              <a:pPr/>
              <a:t>25.06.2018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5D07-F965-4521-A89E-40C4EDDE7C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306666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3A675-6D9E-4B88-8771-7A395BED8515}" type="datetime1">
              <a:rPr lang="ru-RU" smtClean="0"/>
              <a:pPr/>
              <a:t>25.06.2018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5D07-F965-4521-A89E-40C4EDDE7C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4D138-4280-4B07-B19E-35367B07389D}" type="datetime1">
              <a:rPr lang="ru-RU" smtClean="0"/>
              <a:pPr/>
              <a:t>25.06.2018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5D07-F965-4521-A89E-40C4EDDE7C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D6CA8-30D6-4AA5-941D-04FA32C687EC}" type="datetime1">
              <a:rPr lang="ru-RU" smtClean="0"/>
              <a:pPr/>
              <a:t>25.06.2018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5D07-F965-4521-A89E-40C4EDDE7C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3B8CB-5CB4-4BF6-A82E-FC3A5E12921A}" type="datetime1">
              <a:rPr lang="ru-RU" smtClean="0"/>
              <a:pPr/>
              <a:t>25.06.2018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5D07-F965-4521-A89E-40C4EDDE7C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2A04F-B4CE-4727-8F4C-56F11F44AFED}" type="datetime1">
              <a:rPr lang="ru-RU" smtClean="0"/>
              <a:pPr/>
              <a:t>25.06.2018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5D07-F965-4521-A89E-40C4EDDE7C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EF5D6-2D8B-417E-B2B1-8DFE342407EF}" type="datetime1">
              <a:rPr lang="ru-RU" smtClean="0"/>
              <a:pPr/>
              <a:t>25.06.2018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5D07-F965-4521-A89E-40C4EDDE7C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3F078-D1FB-4A0A-8221-B97A2EC35B5F}" type="datetime1">
              <a:rPr lang="ru-RU" smtClean="0"/>
              <a:pPr/>
              <a:t>25.06.2018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5D07-F965-4521-A89E-40C4EDDE7C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A19AF-0E0D-4E69-B8B9-F5A795FD2417}" type="datetime1">
              <a:rPr lang="ru-RU" smtClean="0"/>
              <a:pPr/>
              <a:t>25.06.2018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D0F5D07-F965-4521-A89E-40C4EDDE7C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4D138-4280-4B07-B19E-35367B07389D}" type="datetime1">
              <a:rPr lang="ru-RU" smtClean="0"/>
              <a:pPr/>
              <a:t>25.06.2018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5D07-F965-4521-A89E-40C4EDDE7C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790863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A3361-02B5-4AD0-B14E-25BC9E32599D}" type="datetime1">
              <a:rPr lang="ru-RU" smtClean="0"/>
              <a:pPr/>
              <a:t>25.06.2018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5D07-F965-4521-A89E-40C4EDDE7C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E7851-BE30-43AA-990F-9A82EE8A8F63}" type="datetime1">
              <a:rPr lang="ru-RU" smtClean="0"/>
              <a:pPr/>
              <a:t>25.06.2018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5D07-F965-4521-A89E-40C4EDDE7C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5407-1DD0-4EF6-BB1B-831511CF5253}" type="datetime1">
              <a:rPr lang="ru-RU" smtClean="0"/>
              <a:pPr/>
              <a:t>25.06.2018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5D07-F965-4521-A89E-40C4EDDE7C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D6CA8-30D6-4AA5-941D-04FA32C687EC}" type="datetime1">
              <a:rPr lang="ru-RU" smtClean="0"/>
              <a:pPr/>
              <a:t>25.06.2018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5D07-F965-4521-A89E-40C4EDDE7C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34580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3B8CB-5CB4-4BF6-A82E-FC3A5E12921A}" type="datetime1">
              <a:rPr lang="ru-RU" smtClean="0"/>
              <a:pPr/>
              <a:t>25.06.2018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5D07-F965-4521-A89E-40C4EDDE7C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93543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2A04F-B4CE-4727-8F4C-56F11F44AFED}" type="datetime1">
              <a:rPr lang="ru-RU" smtClean="0"/>
              <a:pPr/>
              <a:t>25.06.2018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5D07-F965-4521-A89E-40C4EDDE7C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55239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EF5D6-2D8B-417E-B2B1-8DFE342407EF}" type="datetime1">
              <a:rPr lang="ru-RU" smtClean="0"/>
              <a:pPr/>
              <a:t>25.06.2018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5D07-F965-4521-A89E-40C4EDDE7C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74941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3F078-D1FB-4A0A-8221-B97A2EC35B5F}" type="datetime1">
              <a:rPr lang="ru-RU" smtClean="0"/>
              <a:pPr/>
              <a:t>25.06.2018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5D07-F965-4521-A89E-40C4EDDE7C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87826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A19AF-0E0D-4E69-B8B9-F5A795FD2417}" type="datetime1">
              <a:rPr lang="ru-RU" smtClean="0"/>
              <a:pPr/>
              <a:t>25.06.2018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5D07-F965-4521-A89E-40C4EDDE7C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25412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A3361-02B5-4AD0-B14E-25BC9E32599D}" type="datetime1">
              <a:rPr lang="ru-RU" smtClean="0"/>
              <a:pPr/>
              <a:t>25.06.2018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F5D07-F965-4521-A89E-40C4EDDE7C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08950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AF5C5-305D-434A-BCED-01F02D8515C4}" type="datetime1">
              <a:rPr lang="ru-RU" smtClean="0"/>
              <a:pPr/>
              <a:t>25.06.2018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F5D07-F965-4521-A89E-40C4EDDE7C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96695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22AF5C5-305D-434A-BCED-01F02D8515C4}" type="datetime1">
              <a:rPr lang="ru-RU" smtClean="0"/>
              <a:pPr/>
              <a:t>25.06.2018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D0F5D07-F965-4521-A89E-40C4EDDE7C4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937" y="188640"/>
            <a:ext cx="5724128" cy="2088231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chemeClr val="tx1"/>
                </a:solidFill>
              </a:rPr>
              <a:t>Сравнительный анализ вариантов развития Челябинского метрополитена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06598" y="4365104"/>
            <a:ext cx="6553908" cy="1061113"/>
          </a:xfrm>
        </p:spPr>
        <p:txBody>
          <a:bodyPr>
            <a:noAutofit/>
          </a:bodyPr>
          <a:lstStyle/>
          <a:p>
            <a:pPr algn="r"/>
            <a:r>
              <a:rPr lang="ru-RU" sz="2400" cap="none" spc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400" cap="none" spc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 ВКР: студент группы ВШЭУ-476</a:t>
            </a:r>
            <a:r>
              <a:rPr lang="ru-RU" sz="2400" cap="none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Туманова Н.А</a:t>
            </a:r>
            <a:endParaRPr lang="ru-RU" sz="2400" cap="none" spc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2400" cap="none" spc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Руководитель: к.э.н., </a:t>
            </a:r>
            <a:r>
              <a:rPr lang="ru-RU" sz="2400" cap="none" spc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400" cap="none" spc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оцент</a:t>
            </a:r>
            <a:r>
              <a:rPr lang="ru-RU" sz="2400" cap="none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Соловьева И.А</a:t>
            </a:r>
            <a:endParaRPr lang="ru-RU" sz="2400" cap="none" spc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45691" y="5982981"/>
            <a:ext cx="2487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45691" y="6371438"/>
            <a:ext cx="2487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6236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706090"/>
          </a:xfrm>
          <a:prstGeom prst="roundRect">
            <a:avLst/>
          </a:prstGeom>
          <a:solidFill>
            <a:srgbClr val="FAC090"/>
          </a:solidFill>
        </p:spPr>
        <p:txBody>
          <a:bodyPr>
            <a:noAutofit/>
          </a:bodyPr>
          <a:lstStyle/>
          <a:p>
            <a:pPr algn="l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Характеристика современного состояния метрополитена в Челябинске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604448" y="6432709"/>
            <a:ext cx="386832" cy="346596"/>
          </a:xfrm>
          <a:prstGeom prst="ellipse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pic>
        <p:nvPicPr>
          <p:cNvPr id="9" name="Объект 8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1211" y="1226882"/>
            <a:ext cx="3671129" cy="3797028"/>
          </a:xfrm>
        </p:spPr>
      </p:pic>
      <p:sp>
        <p:nvSpPr>
          <p:cNvPr id="10" name="TextBox 9"/>
          <p:cNvSpPr txBox="1"/>
          <p:nvPr/>
        </p:nvSpPr>
        <p:spPr>
          <a:xfrm>
            <a:off x="6002405" y="5033561"/>
            <a:ext cx="24287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3 – Схема метрополитена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1667" y="1094126"/>
            <a:ext cx="3144630" cy="199149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4089" y="1095000"/>
            <a:ext cx="1907704" cy="1991499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концу 2012 года было завершено строительство перронного зала и двух вестибюлей станции «Комсомольская площадь»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947601" y="3086499"/>
            <a:ext cx="3370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1 - Станция «Комсомольская Площадь»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4089" y="3435297"/>
            <a:ext cx="1898901" cy="158417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Строительство станции «Торговый центр» ведется с 2000 г., готовность объекта составляет примерно 60%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0523" y="3522307"/>
            <a:ext cx="3144629" cy="1515184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221906" y="5019473"/>
            <a:ext cx="28218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2 – Станция «Торговый Центр»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18356" y="5470261"/>
            <a:ext cx="8142033" cy="1021556"/>
          </a:xfrm>
          <a:prstGeom prst="round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Строительство первого пускового участка первой линии метрополитена предполагает сооружение четырех станций: «Комсомольская площадь», 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Площадь Революции», «Торговый центр» и «Проспект Победы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7764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82600" y="6381328"/>
            <a:ext cx="360040" cy="360039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62074"/>
          </a:xfrm>
          <a:prstGeom prst="roundRect">
            <a:avLst/>
          </a:prstGeom>
          <a:solidFill>
            <a:srgbClr val="FAC090"/>
          </a:solidFill>
        </p:spPr>
        <p:txBody>
          <a:bodyPr>
            <a:normAutofit fontScale="90000"/>
          </a:bodyPr>
          <a:lstStyle/>
          <a:p>
            <a:pPr algn="l"/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Финансовый профиль проекта по обслуживанию недостроенных объектов метро</a:t>
            </a:r>
            <a:endParaRPr 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29752855"/>
              </p:ext>
            </p:extLst>
          </p:nvPr>
        </p:nvGraphicFramePr>
        <p:xfrm>
          <a:off x="121440" y="1251790"/>
          <a:ext cx="4262120" cy="1471032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2245896"/>
                <a:gridCol w="1008112"/>
                <a:gridCol w="1008112"/>
              </a:tblGrid>
              <a:tr h="239155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Обозначение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Величина, %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72048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Доходность по облигациям внешнего облигационного займа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12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7,57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4036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инфляции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4036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Ставка дисконтирования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10,79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21440" y="983517"/>
            <a:ext cx="56166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2 – Ставка дисконтирования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979712" y="2821722"/>
            <a:ext cx="2340260" cy="27815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(1+Е)=(1+r</a:t>
            </a:r>
            <a:r>
              <a:rPr lang="ru-RU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)×(1+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66597" y="2792104"/>
            <a:ext cx="15382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Формула Фишера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="" xmlns:p14="http://schemas.microsoft.com/office/powerpoint/2010/main" val="2513773634"/>
              </p:ext>
            </p:extLst>
          </p:nvPr>
        </p:nvGraphicFramePr>
        <p:xfrm>
          <a:off x="4460095" y="1046512"/>
          <a:ext cx="4683905" cy="2497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508104" y="3092128"/>
            <a:ext cx="30744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14 – Финансовый профиль проекта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21207509"/>
              </p:ext>
            </p:extLst>
          </p:nvPr>
        </p:nvGraphicFramePr>
        <p:xfrm>
          <a:off x="566926" y="3616625"/>
          <a:ext cx="7848872" cy="2692695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1370214"/>
                <a:gridCol w="963357"/>
                <a:gridCol w="1060577"/>
                <a:gridCol w="1060577"/>
                <a:gridCol w="1060577"/>
                <a:gridCol w="1166785"/>
                <a:gridCol w="1166785"/>
              </a:tblGrid>
              <a:tr h="217076">
                <a:tc rowSpan="2"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 gridSpan="6"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Затраты по шагам расчета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70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г.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г.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2037 г.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2038 г.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2047 г.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2048 г.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</a:tr>
              <a:tr h="291279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Материальные затраты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5 259 076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5 416 848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9 221 822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9 498 476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12 393 357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12 765 158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</a:tr>
              <a:tr h="217076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ФОТ 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81 101 515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83 534 560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142 211 997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146 478 357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191 121 033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196 854 664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</a:tr>
              <a:tr h="333943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Эксплуатация машин и механизмов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20 718 655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21 184 825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31 620 197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32 331 652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39 500 059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40 388 810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</a:tr>
              <a:tr h="217076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прямые затраты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107 079 246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110 136 233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183 054 016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188 308 485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243 014 449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250 008 632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</a:tr>
              <a:tr h="347464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накладные расходы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116 631 237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120 130 174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204 513 580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210 648 987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274 849 150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283 094 625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</a:tr>
              <a:tr h="217076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расходы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60 120 059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61 923 661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105 420 887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108 583 514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141 676 857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145 927 163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</a:tr>
              <a:tr h="217076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затраты с НДС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334 920 040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344 784 281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581 726 411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598 898 364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778 257 738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801 255 895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</a:tr>
              <a:tr h="334888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затраты без НДС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283 830 542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292 190 068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492 988 484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507 540 987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659 540 456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679 030 419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420" marR="55420" marT="0" marB="0" anchor="ctr"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11560" y="3197569"/>
            <a:ext cx="7837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3 – Совокупность затрат на обслуживающие процессы</a:t>
            </a:r>
          </a:p>
          <a:p>
            <a:pPr algn="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рублях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9870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60432" y="6237312"/>
            <a:ext cx="576064" cy="50405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490066"/>
          </a:xfrm>
          <a:prstGeom prst="roundRect">
            <a:avLst/>
          </a:prstGeom>
          <a:solidFill>
            <a:srgbClr val="FAC090"/>
          </a:solidFill>
        </p:spPr>
        <p:txBody>
          <a:bodyPr>
            <a:normAutofit/>
          </a:bodyPr>
          <a:lstStyle/>
          <a:p>
            <a:pPr algn="l"/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Инвестиционный проект по строительству и вводу метро в эксплуатацию</a:t>
            </a:r>
            <a:endParaRPr 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89325" y="907929"/>
            <a:ext cx="2386632" cy="697885"/>
          </a:xfrm>
          <a:prstGeom prst="snip2Diag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Метрогипротранса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3274" y="907928"/>
            <a:ext cx="2852397" cy="187019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318130" y="2823300"/>
            <a:ext cx="2510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17 – Проект станции </a:t>
            </a:r>
          </a:p>
          <a:p>
            <a:pPr indent="900113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«Торговый центр»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3" y="926811"/>
            <a:ext cx="2943270" cy="185131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46512" y="2717332"/>
            <a:ext cx="27813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15 – Проект станции </a:t>
            </a:r>
          </a:p>
          <a:p>
            <a:pPr indent="804863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«Комсомольская площадь»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" y="3355193"/>
            <a:ext cx="2943270" cy="1910183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17735" y="5245396"/>
            <a:ext cx="25765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16 – Проект станции</a:t>
            </a:r>
          </a:p>
          <a:p>
            <a:pPr indent="804863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«Площадь Революции»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2235" y="3355193"/>
            <a:ext cx="2849413" cy="1910183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362742" y="5245396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18 – Проект станции </a:t>
            </a:r>
          </a:p>
          <a:p>
            <a:pPr indent="900113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«Проспект Победы»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195511" y="1756250"/>
            <a:ext cx="2711022" cy="66463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Строительная длина - 6,8 км</a:t>
            </a:r>
          </a:p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Эксплуатационная длина - 5,7 км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165317" y="4149079"/>
            <a:ext cx="2741215" cy="63539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Прогнозируемый пассажиропоток</a:t>
            </a:r>
          </a:p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56,6 млн. человек / год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170067" y="4927699"/>
            <a:ext cx="2736465" cy="63539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Прогнозная цена в 2025 г.</a:t>
            </a:r>
          </a:p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43 руб./поездка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164428" y="2492442"/>
            <a:ext cx="2761003" cy="79159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Потребность в инвестициях </a:t>
            </a:r>
          </a:p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 млрд. рублей</a:t>
            </a:r>
          </a:p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Инвестирование: 2019-2024 гг.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177089" y="3359664"/>
            <a:ext cx="2729444" cy="64807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Эксплуатационный парк – </a:t>
            </a:r>
          </a:p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 вагон</a:t>
            </a:r>
          </a:p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Резерв – 3 вагона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203217" y="5704491"/>
                <a:ext cx="4550028" cy="413021"/>
              </a:xfrm>
              <a:prstGeom prst="roundRect">
                <a:avLst/>
              </a:prstGeom>
              <a:ln>
                <a:prstDash val="solid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Эластичность спроса по цене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ru-RU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ru-RU" i="1">
                            <a:latin typeface="Cambria Math"/>
                          </a:rPr>
                          <m:t>𝑃</m:t>
                        </m:r>
                      </m:sub>
                      <m:sup>
                        <m:r>
                          <a:rPr lang="ru-RU" i="1">
                            <a:latin typeface="Cambria Math"/>
                          </a:rPr>
                          <m:t>𝐷</m:t>
                        </m:r>
                      </m:sup>
                    </m:sSubSup>
                    <m:r>
                      <a:rPr lang="ru-RU" i="1">
                        <a:latin typeface="Cambria Math"/>
                      </a:rPr>
                      <m:t>=</m:t>
                    </m:r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- 0,0303 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217" y="5704491"/>
                <a:ext cx="4550028" cy="413021"/>
              </a:xfrm>
              <a:prstGeom prst="roundRect">
                <a:avLst/>
              </a:prstGeom>
              <a:blipFill rotWithShape="1">
                <a:blip r:embed="rId6" cstate="print"/>
                <a:stretch>
                  <a:fillRect l="-399" r="-266" b="-13889"/>
                </a:stretch>
              </a:blipFill>
              <a:ln>
                <a:prstDash val="solid"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254156" y="6203387"/>
                <a:ext cx="4448150" cy="441753"/>
              </a:xfrm>
              <a:prstGeom prst="roundRect">
                <a:avLst/>
              </a:prstGeom>
              <a:ln>
                <a:prstDash val="solid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Средний темп прироста цены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ru-RU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ru-RU" i="1">
                                <a:latin typeface="Cambria Math"/>
                              </a:rPr>
                              <m:t>Т</m:t>
                            </m:r>
                          </m:e>
                        </m:acc>
                      </m:e>
                      <m:sub>
                        <m:r>
                          <a:rPr lang="ru-RU" i="1">
                            <a:latin typeface="Cambria Math"/>
                          </a:rPr>
                          <m:t>пр</m:t>
                        </m:r>
                      </m:sub>
                    </m:sSub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6,08%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156" y="6203387"/>
                <a:ext cx="4448150" cy="441753"/>
              </a:xfrm>
              <a:prstGeom prst="roundRect">
                <a:avLst/>
              </a:prstGeom>
              <a:blipFill rotWithShape="1">
                <a:blip r:embed="rId7" cstate="print"/>
                <a:stretch>
                  <a:fillRect l="-409" b="-6579"/>
                </a:stretch>
              </a:blipFill>
              <a:ln>
                <a:prstDash val="solid"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5021986" y="5845842"/>
            <a:ext cx="2592288" cy="715089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проекта 30 лет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2019-2049 гг.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9793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60432" y="6419618"/>
            <a:ext cx="576064" cy="36461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85161518"/>
              </p:ext>
            </p:extLst>
          </p:nvPr>
        </p:nvGraphicFramePr>
        <p:xfrm>
          <a:off x="116737" y="1093354"/>
          <a:ext cx="6156176" cy="3040328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1187624"/>
                <a:gridCol w="648072"/>
                <a:gridCol w="792088"/>
                <a:gridCol w="720080"/>
                <a:gridCol w="648072"/>
                <a:gridCol w="648072"/>
                <a:gridCol w="720080"/>
                <a:gridCol w="792088"/>
              </a:tblGrid>
              <a:tr h="252573">
                <a:tc rowSpan="3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 gridSpan="7">
                  <a:txBody>
                    <a:bodyPr/>
                    <a:lstStyle/>
                    <a:p>
                      <a:pPr indent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 показателя по шагам расчета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25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b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b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b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b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b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b"/>
                </a:tc>
              </a:tr>
              <a:tr h="2525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г.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г.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г.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г.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г.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г.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</a:tr>
              <a:tr h="250392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Здания, сооружения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3 358 359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3 459 110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3 562 883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3 669 770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3 779 863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3 893 258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21 723 242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</a:tr>
              <a:tr h="358972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линий мелкого заложения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3 400 000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3 502 000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3 607 060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10 509 060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</a:tr>
              <a:tr h="360040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линий глубокого заложения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4 442 667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4 575 947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4 713 225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4 854 622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5 000 260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23 586 721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вагонов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1 560 000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1 560 000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</a:tr>
              <a:tr h="360040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Инвестиции в оборотный капитал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405 508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417 673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430 203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443 110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456 403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470 095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2 622 992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</a:tr>
              <a:tr h="246169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инвестиций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7 163 867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11 821 450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12 176 093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8 826 104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9 090 887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10 923 614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60 002 015</a:t>
                      </a:r>
                      <a:endParaRPr lang="ru-RU" sz="10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107" marR="56107" marT="0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952" y="649588"/>
            <a:ext cx="63026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4  – Расчет капитальных затрат на строительство метро</a:t>
            </a:r>
          </a:p>
          <a:p>
            <a:pPr algn="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тыс. рублей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435046"/>
          </a:xfrm>
          <a:prstGeom prst="roundRect">
            <a:avLst/>
          </a:prstGeom>
          <a:solidFill>
            <a:srgbClr val="FAC090"/>
          </a:solidFill>
        </p:spPr>
        <p:txBody>
          <a:bodyPr>
            <a:normAutofit/>
          </a:bodyPr>
          <a:lstStyle/>
          <a:p>
            <a:pPr algn="l"/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Капитальные вложения в строительство и прогноз доходов от эксплуатации</a:t>
            </a:r>
            <a:endParaRPr 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="" xmlns:p14="http://schemas.microsoft.com/office/powerpoint/2010/main" val="3504549316"/>
              </p:ext>
            </p:extLst>
          </p:nvPr>
        </p:nvGraphicFramePr>
        <p:xfrm>
          <a:off x="5266490" y="806638"/>
          <a:ext cx="4896544" cy="31691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341794" y="3402681"/>
            <a:ext cx="285847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19 – Структура капитальных затрат</a:t>
            </a:r>
          </a:p>
          <a:p>
            <a:pPr indent="804863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строительство метро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="" xmlns:p14="http://schemas.microsoft.com/office/powerpoint/2010/main" val="1607098308"/>
              </p:ext>
            </p:extLst>
          </p:nvPr>
        </p:nvGraphicFramePr>
        <p:xfrm>
          <a:off x="-108519" y="4260283"/>
          <a:ext cx="5544616" cy="2220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208316" y="6324925"/>
            <a:ext cx="39159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20 – Прогноз выручки от перевозки пассажиров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="" xmlns:p14="http://schemas.microsoft.com/office/powerpoint/2010/main" val="950499725"/>
              </p:ext>
            </p:extLst>
          </p:nvPr>
        </p:nvGraphicFramePr>
        <p:xfrm>
          <a:off x="5124260" y="3957574"/>
          <a:ext cx="5093204" cy="2505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803864" y="6324924"/>
            <a:ext cx="27480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21 – Структура доходов метро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7829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60432" y="6371092"/>
            <a:ext cx="576064" cy="41215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48" y="404664"/>
            <a:ext cx="9143751" cy="576064"/>
          </a:xfrm>
          <a:prstGeom prst="roundRect">
            <a:avLst/>
          </a:prstGeom>
          <a:solidFill>
            <a:srgbClr val="FAC090"/>
          </a:solidFill>
        </p:spPr>
        <p:txBody>
          <a:bodyPr>
            <a:normAutofit fontScale="90000"/>
          </a:bodyPr>
          <a:lstStyle/>
          <a:p>
            <a:pPr algn="l"/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Эффективность проекта по строительству и эксплуатации метрополитена в Челябинске</a:t>
            </a:r>
            <a:endParaRPr 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="" xmlns:p14="http://schemas.microsoft.com/office/powerpoint/2010/main" val="3860734967"/>
              </p:ext>
            </p:extLst>
          </p:nvPr>
        </p:nvGraphicFramePr>
        <p:xfrm>
          <a:off x="0" y="1054658"/>
          <a:ext cx="6408712" cy="2374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170035" y="3284984"/>
            <a:ext cx="4453783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24 -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денежных потоков от операционной и </a:t>
            </a:r>
          </a:p>
          <a:p>
            <a:pPr indent="804863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инвестиционной деятельности по этапам расчета проекта</a:t>
            </a:r>
          </a:p>
          <a:p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="" xmlns:p14="http://schemas.microsoft.com/office/powerpoint/2010/main" val="2538739942"/>
              </p:ext>
            </p:extLst>
          </p:nvPr>
        </p:nvGraphicFramePr>
        <p:xfrm>
          <a:off x="-108520" y="3781443"/>
          <a:ext cx="6552728" cy="2867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979711" y="6535949"/>
            <a:ext cx="28344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25 – Финансовый профиль проекта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601006" y="1066618"/>
            <a:ext cx="1432374" cy="72008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ARR=10,07%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12" name="Скругленный прямоугольник 11"/>
              <p:cNvSpPr/>
              <p:nvPr/>
            </p:nvSpPr>
            <p:spPr>
              <a:xfrm>
                <a:off x="7629224" y="2708920"/>
                <a:ext cx="1404156" cy="720080"/>
              </a:xfrm>
              <a:prstGeom prst="round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PP</m:t>
                        </m:r>
                      </m:e>
                      <m:sub>
                        <m:r>
                          <a:rPr lang="ru-RU" b="0" i="1" dirty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ф</m:t>
                        </m:r>
                      </m:sub>
                    </m:sSub>
                  </m:oMath>
                </a14:m>
                <a:r>
                  <a:rPr lang="ru-RU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=14 лет</a:t>
                </a:r>
                <a:endParaRPr lang="ru-RU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2" name="Скругленный 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9224" y="2708920"/>
                <a:ext cx="1404156" cy="720080"/>
              </a:xfrm>
              <a:prstGeom prst="round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Скругленный прямоугольник 12"/>
          <p:cNvSpPr/>
          <p:nvPr/>
        </p:nvSpPr>
        <p:spPr>
          <a:xfrm>
            <a:off x="7629224" y="1922105"/>
            <a:ext cx="1404156" cy="67217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=10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665228" y="3789040"/>
            <a:ext cx="1368152" cy="72008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NPV = -2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2,27</a:t>
            </a:r>
            <a:r>
              <a:rPr lang="en-US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млрд. руб.</a:t>
            </a:r>
            <a:endParaRPr lang="ru-RU" sz="1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7665228" y="4653136"/>
            <a:ext cx="1368152" cy="72008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0,63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665228" y="5517232"/>
            <a:ext cx="1368152" cy="72008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IRR = 5,78%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29549" y="3839849"/>
            <a:ext cx="1444830" cy="646331"/>
          </a:xfrm>
          <a:prstGeom prst="rect">
            <a:avLst/>
          </a:prstGeom>
          <a:ln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Дисконтированные показатели эффективности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29549" y="1103492"/>
            <a:ext cx="1444830" cy="646331"/>
          </a:xfrm>
          <a:prstGeom prst="rect">
            <a:avLst/>
          </a:prstGeom>
          <a:ln>
            <a:solidFill>
              <a:schemeClr val="accent3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Простые показатели эффективности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Прямая соединительная линия 19"/>
          <p:cNvCxnSpPr>
            <a:stCxn id="18" idx="3"/>
            <a:endCxn id="11" idx="1"/>
          </p:cNvCxnSpPr>
          <p:nvPr/>
        </p:nvCxnSpPr>
        <p:spPr>
          <a:xfrm>
            <a:off x="7474379" y="1426658"/>
            <a:ext cx="126627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5" name="Соединительная линия уступом 24"/>
          <p:cNvCxnSpPr>
            <a:stCxn id="18" idx="2"/>
          </p:cNvCxnSpPr>
          <p:nvPr/>
        </p:nvCxnSpPr>
        <p:spPr>
          <a:xfrm rot="16200000" flipH="1">
            <a:off x="6938040" y="1563746"/>
            <a:ext cx="494075" cy="866227"/>
          </a:xfrm>
          <a:prstGeom prst="bentConnector2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0" name="Соединительная линия уступом 29"/>
          <p:cNvCxnSpPr>
            <a:endCxn id="12" idx="1"/>
          </p:cNvCxnSpPr>
          <p:nvPr/>
        </p:nvCxnSpPr>
        <p:spPr>
          <a:xfrm>
            <a:off x="6751964" y="2243897"/>
            <a:ext cx="877260" cy="825063"/>
          </a:xfrm>
          <a:prstGeom prst="bentConnector3">
            <a:avLst>
              <a:gd name="adj1" fmla="val -86"/>
            </a:avLst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300000" flipV="1">
            <a:off x="7474379" y="4149080"/>
            <a:ext cx="190849" cy="13935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2" name="Соединительная линия уступом 41"/>
          <p:cNvCxnSpPr>
            <a:stCxn id="17" idx="2"/>
            <a:endCxn id="15" idx="1"/>
          </p:cNvCxnSpPr>
          <p:nvPr/>
        </p:nvCxnSpPr>
        <p:spPr>
          <a:xfrm rot="16200000" flipH="1">
            <a:off x="6945098" y="4293046"/>
            <a:ext cx="526996" cy="913264"/>
          </a:xfrm>
          <a:prstGeom prst="bentConnector2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4" name="Соединительная линия уступом 43"/>
          <p:cNvCxnSpPr/>
          <p:nvPr/>
        </p:nvCxnSpPr>
        <p:spPr>
          <a:xfrm>
            <a:off x="6758989" y="5013176"/>
            <a:ext cx="913264" cy="864096"/>
          </a:xfrm>
          <a:prstGeom prst="bentConnector3">
            <a:avLst>
              <a:gd name="adj1" fmla="val 588"/>
            </a:avLst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70534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62074"/>
          </a:xfrm>
          <a:prstGeom prst="roundRect">
            <a:avLst/>
          </a:prstGeom>
          <a:solidFill>
            <a:srgbClr val="FAC090"/>
          </a:solidFill>
        </p:spPr>
        <p:txBody>
          <a:bodyPr>
            <a:normAutofit/>
          </a:bodyPr>
          <a:lstStyle/>
          <a:p>
            <a:pPr algn="l"/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Сравнение инвестиционных проектов</a:t>
            </a:r>
            <a:endParaRPr 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="" xmlns:p14="http://schemas.microsoft.com/office/powerpoint/2010/main" val="1068851985"/>
              </p:ext>
            </p:extLst>
          </p:nvPr>
        </p:nvGraphicFramePr>
        <p:xfrm>
          <a:off x="5129734" y="801187"/>
          <a:ext cx="3708920" cy="2276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724127" y="2941366"/>
            <a:ext cx="289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28 – Опрос жителей Челябинска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918447" y="980728"/>
            <a:ext cx="3119995" cy="5040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Опрос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РАНХиГС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4682" y="1484784"/>
            <a:ext cx="2189088" cy="645439"/>
          </a:xfrm>
          <a:prstGeom prst="rect">
            <a:avLst/>
          </a:prstGeom>
          <a:ln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700 респондентов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94680" y="2130224"/>
            <a:ext cx="2176225" cy="578695"/>
          </a:xfrm>
          <a:prstGeom prst="rect">
            <a:avLst/>
          </a:prstGeom>
          <a:ln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Лица, старше 18 лет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483768" y="1484784"/>
            <a:ext cx="2304256" cy="645439"/>
          </a:xfrm>
          <a:prstGeom prst="rect">
            <a:avLst/>
          </a:prstGeom>
          <a:ln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Личное формализованное интервью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470906" y="2130223"/>
            <a:ext cx="2304256" cy="578696"/>
          </a:xfrm>
          <a:prstGeom prst="rect">
            <a:avLst/>
          </a:prstGeom>
          <a:ln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Дата опроса: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26-31 мая 2017 г.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31906" y="2918265"/>
            <a:ext cx="4464495" cy="323200"/>
          </a:xfrm>
          <a:prstGeom prst="rect">
            <a:avLst/>
          </a:prstGeom>
          <a:solidFill>
            <a:srgbClr val="FAC09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строительства и ввода метро в эксплуатацию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932040" y="3302986"/>
            <a:ext cx="4104456" cy="323200"/>
          </a:xfrm>
          <a:prstGeom prst="rect">
            <a:avLst/>
          </a:prstGeom>
          <a:solidFill>
            <a:srgbClr val="FAC09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по содержанию «замороженных» объектов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7890" y="3241465"/>
            <a:ext cx="4468511" cy="349326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Аргументы в пользу реализации проекта:</a:t>
            </a:r>
          </a:p>
          <a:p>
            <a:pPr marL="228600" indent="-228600">
              <a:buAutoNum type="arabicPeriod"/>
            </a:pP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 значимый проект.</a:t>
            </a:r>
          </a:p>
          <a:p>
            <a:pPr marL="228600" indent="-228600">
              <a:buAutoNum type="arabicPeriod"/>
            </a:pP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половины жителей Челябинска считают, что наличие в городе метро необходимо.</a:t>
            </a:r>
          </a:p>
          <a:p>
            <a:pPr marL="228600" indent="-228600">
              <a:buAutoNum type="arabicPeriod"/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Геологические особенности города Челябинска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требуют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чтобы строительство метро было завершено, поскольку станция «Торговый центр» является опасным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объектом.</a:t>
            </a:r>
          </a:p>
          <a:p>
            <a:pPr marL="228600" indent="-228600">
              <a:buAutoNum type="arabicPeriod"/>
            </a:pP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Метро позволит разгрузить автомобильные дороги, улучшить экологическую ситуацию в городе, станет площадкой для новых рабочих мест и развития малого предпринимательства, а также станет доступным и быстрым средством передвижения</a:t>
            </a:r>
          </a:p>
          <a:p>
            <a:endPara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Аргументы против реализации проекта:</a:t>
            </a:r>
          </a:p>
          <a:p>
            <a:pPr marL="273050"/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экономической эффективности</a:t>
            </a:r>
          </a:p>
          <a:p>
            <a:pPr marL="273050"/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Чистый дисконтированный доход -22,27 млрд. руб.</a:t>
            </a:r>
          </a:p>
          <a:p>
            <a:pPr marL="228600" indent="-228600">
              <a:buAutoNum type="arabicPeriod"/>
            </a:pP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932040" y="3626186"/>
            <a:ext cx="4104456" cy="310854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2018 г. на содержание объектов строительства составляют 334,9 млн. рублей. 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инфляции, к 2048 году затраты на содержание «замороженных объектов» составят около 801,3 млн. рублей.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Текущая стоимость вложений (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PV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по проекту составляет -4,03 млрд. рублей.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Вывод: Многомиллионные средства на содержание «замороженных» объектов, ежегодно выделяемые из бюджета города, могли бы быть направлены в более общественно-значимые  сферы, такие как образование, здравоохранение, охрана окружающей среды, жилищно-коммунальное хозяйство и т.д. 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01409" y="6391648"/>
            <a:ext cx="656522" cy="44688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7462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2109</TotalTime>
  <Words>1042</Words>
  <Application>Microsoft Office PowerPoint</Application>
  <PresentationFormat>Экран (4:3)</PresentationFormat>
  <Paragraphs>261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Тема Office</vt:lpstr>
      <vt:lpstr>Углы</vt:lpstr>
      <vt:lpstr>Сравнительный анализ вариантов развития Челябинского метрополитена</vt:lpstr>
      <vt:lpstr>Характеристика современного состояния метрополитена в Челябинске</vt:lpstr>
      <vt:lpstr>Финансовый профиль проекта по обслуживанию недостроенных объектов метро</vt:lpstr>
      <vt:lpstr>Инвестиционный проект по строительству и вводу метро в эксплуатацию</vt:lpstr>
      <vt:lpstr>Капитальные вложения в строительство и прогноз доходов от эксплуатации</vt:lpstr>
      <vt:lpstr>Эффективность проекта по строительству и эксплуатации метрополитена в Челябинске</vt:lpstr>
      <vt:lpstr>Сравнение инвестиционных проектов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Актуальность строительства метро в Челябинске</dc:title>
  <dc:creator>ELENA</dc:creator>
  <cp:lastModifiedBy>Куркина Елена</cp:lastModifiedBy>
  <cp:revision>100</cp:revision>
  <dcterms:created xsi:type="dcterms:W3CDTF">2018-05-31T05:03:31Z</dcterms:created>
  <dcterms:modified xsi:type="dcterms:W3CDTF">2018-06-25T06:39:45Z</dcterms:modified>
</cp:coreProperties>
</file>