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charts/colors8.xml" ContentType="application/vnd.ms-office.chartcolor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charts/colors6.xml" ContentType="application/vnd.ms-office.chartcolor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charts/style20.xml" ContentType="application/vnd.ms-office.chart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olors21.xml" ContentType="application/vnd.ms-office.chartcolorstyle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style8.xml" ContentType="application/vnd.ms-office.chartstyle+xml"/>
  <Override PartName="/ppt/charts/colors20.xml" ContentType="application/vnd.ms-office.chartcolorstyle+xml"/>
  <Override PartName="/ppt/charts/style7.xml" ContentType="application/vnd.ms-office.chart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6.xml" ContentType="application/vnd.ms-office.chartstyl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charts/style21.xml" ContentType="application/vnd.ms-office.chartstyle+xml"/>
  <Override PartName="/ppt/charts/colors7.xml" ContentType="application/vnd.ms-office.chartcolor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689" r:id="rId2"/>
  </p:sldMasterIdLst>
  <p:sldIdLst>
    <p:sldId id="271" r:id="rId3"/>
    <p:sldId id="256" r:id="rId4"/>
    <p:sldId id="259" r:id="rId5"/>
    <p:sldId id="263" r:id="rId6"/>
    <p:sldId id="266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88" autoAdjust="0"/>
    <p:restoredTop sz="94660"/>
  </p:normalViewPr>
  <p:slideViewPr>
    <p:cSldViewPr snapToGrid="0">
      <p:cViewPr varScale="1">
        <p:scale>
          <a:sx n="56" d="100"/>
          <a:sy n="56" d="100"/>
        </p:scale>
        <p:origin x="-90" y="-3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&#1051;&#1072;&#1088;&#1080;&#1089;&#1072;\Desktop\&#1044;&#1048;&#1055;&#1051;&#1054;&#1052;\&#1052;&#1086;&#1081;%20&#1076;&#1080;&#1087;&#1083;&#1086;&#1084;\&#1050;&#1085;&#1080;&#1075;&#1072;1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20.xml"/><Relationship Id="rId2" Type="http://schemas.microsoft.com/office/2011/relationships/chartColorStyle" Target="colors20.xml"/><Relationship Id="rId1" Type="http://schemas.openxmlformats.org/officeDocument/2006/relationships/oleObject" Target="&#1050;&#1085;&#1080;&#1075;&#1072;2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21.xml"/><Relationship Id="rId2" Type="http://schemas.microsoft.com/office/2011/relationships/chartColorStyle" Target="colors21.xml"/><Relationship Id="rId1" Type="http://schemas.openxmlformats.org/officeDocument/2006/relationships/oleObject" Target="&#1050;&#1085;&#1080;&#1075;&#1072;2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doughnut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794-4AAE-8BA8-0FE1388DA109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794-4AAE-8BA8-0FE1388DA109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794-4AAE-8BA8-0FE1388DA109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794-4AAE-8BA8-0FE1388DA109}"/>
              </c:ext>
            </c:extLst>
          </c:dPt>
          <c:dPt>
            <c:idx val="4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794-4AAE-8BA8-0FE1388DA109}"/>
              </c:ext>
            </c:extLst>
          </c:dPt>
          <c:dPt>
            <c:idx val="5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794-4AAE-8BA8-0FE1388DA109}"/>
              </c:ext>
            </c:extLst>
          </c:dPt>
          <c:dLbls>
            <c:dLbl>
              <c:idx val="4"/>
              <c:layout>
                <c:manualLayout>
                  <c:x val="-0.10953688115261712"/>
                  <c:y val="7.1910850442863564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794-4AAE-8BA8-0FE1388DA1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Лист1!$B$2:$B$7</c:f>
              <c:strCache>
                <c:ptCount val="6"/>
                <c:pt idx="0">
                  <c:v>Bitcoin</c:v>
                </c:pt>
                <c:pt idx="1">
                  <c:v>Bitcoin Cash</c:v>
                </c:pt>
                <c:pt idx="2">
                  <c:v>Ethereum</c:v>
                </c:pt>
                <c:pt idx="3">
                  <c:v>Ripple</c:v>
                </c:pt>
                <c:pt idx="4">
                  <c:v>Litecoin</c:v>
                </c:pt>
                <c:pt idx="5">
                  <c:v>Другие</c:v>
                </c:pt>
              </c:strCache>
            </c:strRef>
          </c:cat>
          <c:val>
            <c:numRef>
              <c:f>Лист1!$C$2:$C$7</c:f>
              <c:numCache>
                <c:formatCode>0%</c:formatCode>
                <c:ptCount val="6"/>
                <c:pt idx="0">
                  <c:v>0.3596266024335989</c:v>
                </c:pt>
                <c:pt idx="1">
                  <c:v>6.1613598666192364E-2</c:v>
                </c:pt>
                <c:pt idx="2">
                  <c:v>0.17213704959347159</c:v>
                </c:pt>
                <c:pt idx="3">
                  <c:v>7.6683224968604968E-2</c:v>
                </c:pt>
                <c:pt idx="4">
                  <c:v>2.1560794969933607E-2</c:v>
                </c:pt>
                <c:pt idx="5">
                  <c:v>0.30837872936819888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2794-4AAE-8BA8-0FE1388DA109}"/>
            </c:ext>
          </c:extLst>
        </c:ser>
        <c:dLbls>
          <c:showVal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2511154621628293"/>
          <c:y val="7.6200034185194512E-2"/>
          <c:w val="0.22488829743551092"/>
          <c:h val="0.81765425039350781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 algn="just">
              <a:defRPr sz="1600" b="0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600" b="0" i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Что, по вашему мнению, ждет криптовалюты в будущем и готовы ли Вы вложить в них деньги?</a:t>
            </a:r>
          </a:p>
        </c:rich>
      </c:tx>
      <c:layout>
        <c:manualLayout>
          <c:xMode val="edge"/>
          <c:yMode val="edge"/>
          <c:x val="9.4991959228267406E-2"/>
          <c:y val="9.5375496108866545E-2"/>
        </c:manualLayout>
      </c:layout>
      <c:spPr>
        <a:noFill/>
        <a:ln>
          <a:noFill/>
        </a:ln>
        <a:effectLst/>
      </c:spPr>
    </c:title>
    <c:plotArea>
      <c:layout/>
      <c:doughnut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6FD-49D9-90D0-173677634FBA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6FD-49D9-90D0-173677634FBA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6FD-49D9-90D0-173677634FBA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6FD-49D9-90D0-173677634FBA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Лист2!$C$4:$C$7</c:f>
              <c:strCache>
                <c:ptCount val="4"/>
                <c:pt idx="0">
                  <c:v>Глобальная валюта будущего, вложил(а) бы в них деньги</c:v>
                </c:pt>
                <c:pt idx="1">
                  <c:v>Глобальная валюта будущего, не стану вкладывать в них деньги</c:v>
                </c:pt>
                <c:pt idx="2">
                  <c:v>У криптовалют нет будущего, но сейчас готов(а) вложить в них деньги</c:v>
                </c:pt>
                <c:pt idx="3">
                  <c:v>У криптовалют нет будущего, не стану вкладывать в них деньги</c:v>
                </c:pt>
              </c:strCache>
            </c:strRef>
          </c:cat>
          <c:val>
            <c:numRef>
              <c:f>Лист2!$D$4:$D$7</c:f>
              <c:numCache>
                <c:formatCode>0.00%</c:formatCode>
                <c:ptCount val="4"/>
                <c:pt idx="0">
                  <c:v>0.46200000000000002</c:v>
                </c:pt>
                <c:pt idx="1">
                  <c:v>0.21700000000000005</c:v>
                </c:pt>
                <c:pt idx="2">
                  <c:v>8.5000000000000006E-2</c:v>
                </c:pt>
                <c:pt idx="3">
                  <c:v>0.23600000000000004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B6FD-49D9-90D0-173677634FBA}"/>
            </c:ext>
          </c:extLst>
        </c:ser>
        <c:dLbls>
          <c:showPercent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636304856464966"/>
          <c:y val="0.26029264690537529"/>
          <c:w val="0.32971906695379166"/>
          <c:h val="0.72375705330411721"/>
        </c:manualLayout>
      </c:layout>
      <c:spPr>
        <a:solidFill>
          <a:sysClr val="window" lastClr="FFFFFF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spPr>
    <a:solidFill>
      <a:sysClr val="window" lastClr="FFFFFF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dLbls>
            <c:dLbl>
              <c:idx val="0"/>
              <c:layout>
                <c:manualLayout>
                  <c:x val="1.3582342954159422E-2"/>
                  <c:y val="0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1CD-4F91-9FE0-6C5895B85EF7}"/>
                </c:ext>
              </c:extLst>
            </c:dLbl>
            <c:dLbl>
              <c:idx val="1"/>
              <c:layout>
                <c:manualLayout>
                  <c:x val="1.3582342954159504E-2"/>
                  <c:y val="0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1CD-4F91-9FE0-6C5895B85EF7}"/>
                </c:ext>
              </c:extLst>
            </c:dLbl>
            <c:dLbl>
              <c:idx val="2"/>
              <c:layout>
                <c:manualLayout>
                  <c:x val="6.2201183185435202E-2"/>
                  <c:y val="-4.095776371511843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1CD-4F91-9FE0-6C5895B85EF7}"/>
                </c:ext>
              </c:extLst>
            </c:dLbl>
            <c:dLbl>
              <c:idx val="3"/>
              <c:layout>
                <c:manualLayout>
                  <c:x val="7.2908178144398691E-2"/>
                  <c:y val="7.2755905511811034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1CD-4F91-9FE0-6C5895B85E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Лист1!$I$23:$I$26</c:f>
              <c:strCache>
                <c:ptCount val="4"/>
                <c:pt idx="0">
                  <c:v>Глобальная валюта будущего, вложил бы в них деньги</c:v>
                </c:pt>
                <c:pt idx="1">
                  <c:v>Глобальная валюта будущего, не стал бы вкладывать в них деньги</c:v>
                </c:pt>
                <c:pt idx="2">
                  <c:v>У криптовалюты нет будущего, но сейчас вложил бы в них деньги</c:v>
                </c:pt>
                <c:pt idx="3">
                  <c:v>У криптовалюты нет будущего, не стал бы вкладывать в них деньги</c:v>
                </c:pt>
              </c:strCache>
            </c:strRef>
          </c:cat>
          <c:val>
            <c:numRef>
              <c:f>Лист1!$J$23:$J$26</c:f>
              <c:numCache>
                <c:formatCode>0%</c:formatCode>
                <c:ptCount val="4"/>
                <c:pt idx="0">
                  <c:v>0.41000000000000009</c:v>
                </c:pt>
                <c:pt idx="1">
                  <c:v>0.22</c:v>
                </c:pt>
                <c:pt idx="2">
                  <c:v>9.0000000000000024E-2</c:v>
                </c:pt>
                <c:pt idx="3">
                  <c:v>0.28000000000000008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F1CD-4F91-9FE0-6C5895B85EF7}"/>
            </c:ext>
          </c:extLst>
        </c:ser>
        <c:shape val="box"/>
        <c:axId val="74151808"/>
        <c:axId val="74150272"/>
        <c:axId val="0"/>
      </c:bar3DChart>
      <c:valAx>
        <c:axId val="74150272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4151808"/>
        <c:crosses val="autoZero"/>
        <c:crossBetween val="between"/>
      </c:valAx>
      <c:catAx>
        <c:axId val="74151808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4150272"/>
        <c:crosses val="autoZero"/>
        <c:auto val="1"/>
        <c:lblAlgn val="ctr"/>
        <c:lblOffset val="100"/>
      </c:cat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ser>
          <c:idx val="0"/>
          <c:order val="0"/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dLbls>
            <c:dLbl>
              <c:idx val="0"/>
              <c:layout>
                <c:manualLayout>
                  <c:x val="1.1396011396011402E-2"/>
                  <c:y val="1.162790697674418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05D-478E-AEE3-ABF15A1A9A59}"/>
                </c:ext>
              </c:extLst>
            </c:dLbl>
            <c:dLbl>
              <c:idx val="1"/>
              <c:layout>
                <c:manualLayout>
                  <c:x val="1.5954415954416042E-2"/>
                  <c:y val="1.162790697674418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05D-478E-AEE3-ABF15A1A9A59}"/>
                </c:ext>
              </c:extLst>
            </c:dLbl>
            <c:dLbl>
              <c:idx val="2"/>
              <c:layout>
                <c:manualLayout>
                  <c:x val="1.1396011396011402E-2"/>
                  <c:y val="3.875968992248062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05D-478E-AEE3-ABF15A1A9A59}"/>
                </c:ext>
              </c:extLst>
            </c:dLbl>
            <c:dLbl>
              <c:idx val="3"/>
              <c:layout>
                <c:manualLayout>
                  <c:x val="2.0512820512820516E-2"/>
                  <c:y val="1.1627906976744181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05D-478E-AEE3-ABF15A1A9A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Лист1!$U$14:$U$17</c:f>
              <c:strCache>
                <c:ptCount val="4"/>
                <c:pt idx="0">
                  <c:v>Глобальная валюта будущего, вложил бы в них деньги</c:v>
                </c:pt>
                <c:pt idx="1">
                  <c:v>Глобальная валюта будущего, не стал бы вкладывать в них деньги</c:v>
                </c:pt>
                <c:pt idx="2">
                  <c:v>У криптовалюты нет будущего, но сейчас вложил бы в них деньги</c:v>
                </c:pt>
                <c:pt idx="3">
                  <c:v>У криптовалюты нет будущего, не стал бы вкладывать в них деньги</c:v>
                </c:pt>
              </c:strCache>
            </c:strRef>
          </c:cat>
          <c:val>
            <c:numRef>
              <c:f>Лист1!$V$14:$V$17</c:f>
              <c:numCache>
                <c:formatCode>0%</c:formatCode>
                <c:ptCount val="4"/>
                <c:pt idx="0">
                  <c:v>0.53</c:v>
                </c:pt>
                <c:pt idx="1">
                  <c:v>0.2</c:v>
                </c:pt>
                <c:pt idx="2">
                  <c:v>7.0000000000000021E-2</c:v>
                </c:pt>
                <c:pt idx="3">
                  <c:v>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905D-478E-AEE3-ABF15A1A9A59}"/>
            </c:ext>
          </c:extLst>
        </c:ser>
        <c:shape val="box"/>
        <c:axId val="74267264"/>
        <c:axId val="74265728"/>
        <c:axId val="0"/>
      </c:bar3DChart>
      <c:valAx>
        <c:axId val="74265728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4267264"/>
        <c:crosses val="autoZero"/>
        <c:crossBetween val="between"/>
      </c:valAx>
      <c:catAx>
        <c:axId val="74267264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4265728"/>
        <c:crosses val="autoZero"/>
        <c:auto val="1"/>
        <c:lblAlgn val="ctr"/>
        <c:lblOffset val="100"/>
      </c:cat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8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600" dirty="0"/>
              <a:t>Доходность агрессивного криптопортфеля №1</a:t>
            </a:r>
          </a:p>
        </c:rich>
      </c:tx>
      <c:layout/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Лист5!$C$2</c:f>
              <c:strCache>
                <c:ptCount val="1"/>
                <c:pt idx="0">
                  <c:v>Доходность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Лист5!$B$3:$B$12</c:f>
              <c:strCache>
                <c:ptCount val="10"/>
                <c:pt idx="0">
                  <c:v>Bitcoin</c:v>
                </c:pt>
                <c:pt idx="1">
                  <c:v>Ethereum</c:v>
                </c:pt>
                <c:pt idx="2">
                  <c:v>Ripple</c:v>
                </c:pt>
                <c:pt idx="3">
                  <c:v>Bitcoin Cash</c:v>
                </c:pt>
                <c:pt idx="4">
                  <c:v>ZCash</c:v>
                </c:pt>
                <c:pt idx="5">
                  <c:v>Monero</c:v>
                </c:pt>
                <c:pt idx="6">
                  <c:v>EOS</c:v>
                </c:pt>
                <c:pt idx="7">
                  <c:v>IOTA</c:v>
                </c:pt>
                <c:pt idx="8">
                  <c:v>Stellar</c:v>
                </c:pt>
                <c:pt idx="9">
                  <c:v>Общая</c:v>
                </c:pt>
              </c:strCache>
            </c:strRef>
          </c:cat>
          <c:val>
            <c:numRef>
              <c:f>Лист5!$C$3:$C$12</c:f>
              <c:numCache>
                <c:formatCode>General</c:formatCode>
                <c:ptCount val="10"/>
                <c:pt idx="0">
                  <c:v>54</c:v>
                </c:pt>
                <c:pt idx="1">
                  <c:v>121</c:v>
                </c:pt>
                <c:pt idx="2">
                  <c:v>93</c:v>
                </c:pt>
                <c:pt idx="3">
                  <c:v>194</c:v>
                </c:pt>
                <c:pt idx="4">
                  <c:v>73</c:v>
                </c:pt>
                <c:pt idx="5">
                  <c:v>55</c:v>
                </c:pt>
                <c:pt idx="6">
                  <c:v>232</c:v>
                </c:pt>
                <c:pt idx="7">
                  <c:v>162</c:v>
                </c:pt>
                <c:pt idx="8">
                  <c:v>123</c:v>
                </c:pt>
                <c:pt idx="9">
                  <c:v>107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9DF-4F9D-88C6-F86297606281}"/>
            </c:ext>
          </c:extLst>
        </c:ser>
        <c:dLbls>
          <c:showVal val="1"/>
        </c:dLbls>
        <c:shape val="box"/>
        <c:axId val="74960896"/>
        <c:axId val="74962432"/>
        <c:axId val="0"/>
      </c:bar3DChart>
      <c:catAx>
        <c:axId val="7496089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4962432"/>
        <c:crosses val="autoZero"/>
        <c:auto val="1"/>
        <c:lblAlgn val="ctr"/>
        <c:lblOffset val="100"/>
      </c:catAx>
      <c:valAx>
        <c:axId val="7496243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u-RU"/>
                  <a:t>Доходность, %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4960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 baseline="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8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600" dirty="0"/>
              <a:t>Доходность агрессивного криптопортфеля №2</a:t>
            </a:r>
          </a:p>
        </c:rich>
      </c:tx>
      <c:layout/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Лист6!$C$2</c:f>
              <c:strCache>
                <c:ptCount val="1"/>
                <c:pt idx="0">
                  <c:v>Доходность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Лист6!$B$3:$B$9</c:f>
              <c:strCache>
                <c:ptCount val="7"/>
                <c:pt idx="0">
                  <c:v>Bitcoin</c:v>
                </c:pt>
                <c:pt idx="1">
                  <c:v>Ethereum</c:v>
                </c:pt>
                <c:pt idx="2">
                  <c:v>Ripple</c:v>
                </c:pt>
                <c:pt idx="3">
                  <c:v>Bitcoin Cash</c:v>
                </c:pt>
                <c:pt idx="4">
                  <c:v>EOS</c:v>
                </c:pt>
                <c:pt idx="5">
                  <c:v>Stellar</c:v>
                </c:pt>
                <c:pt idx="6">
                  <c:v>Общая</c:v>
                </c:pt>
              </c:strCache>
            </c:strRef>
          </c:cat>
          <c:val>
            <c:numRef>
              <c:f>Лист6!$C$3:$C$9</c:f>
              <c:numCache>
                <c:formatCode>General</c:formatCode>
                <c:ptCount val="7"/>
                <c:pt idx="0">
                  <c:v>54</c:v>
                </c:pt>
                <c:pt idx="1">
                  <c:v>121</c:v>
                </c:pt>
                <c:pt idx="2">
                  <c:v>93</c:v>
                </c:pt>
                <c:pt idx="3">
                  <c:v>194</c:v>
                </c:pt>
                <c:pt idx="4">
                  <c:v>232</c:v>
                </c:pt>
                <c:pt idx="5">
                  <c:v>123</c:v>
                </c:pt>
                <c:pt idx="6">
                  <c:v>127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3FE-4833-8C90-F7B1D2E61282}"/>
            </c:ext>
          </c:extLst>
        </c:ser>
        <c:dLbls>
          <c:showVal val="1"/>
        </c:dLbls>
        <c:shape val="box"/>
        <c:axId val="75008256"/>
        <c:axId val="75014144"/>
        <c:axId val="0"/>
      </c:bar3DChart>
      <c:catAx>
        <c:axId val="7500825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5014144"/>
        <c:crosses val="autoZero"/>
        <c:auto val="1"/>
        <c:lblAlgn val="ctr"/>
        <c:lblOffset val="100"/>
      </c:catAx>
      <c:valAx>
        <c:axId val="7501414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u-RU"/>
                  <a:t>Доходность, %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5008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 baseline="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2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C1FB-5D23-456F-B8D7-70C63F9BEAA1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511D-F851-4508-A182-D06273C0F7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4847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C1FB-5D23-456F-B8D7-70C63F9BEAA1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511D-F851-4508-A182-D06273C0F7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72049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C1FB-5D23-456F-B8D7-70C63F9BEAA1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511D-F851-4508-A182-D06273C0F7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05874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C1FB-5D23-456F-B8D7-70C63F9BEAA1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511D-F851-4508-A182-D06273C0F7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52938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C1FB-5D23-456F-B8D7-70C63F9BEAA1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1D3511D-F851-4508-A182-D06273C0F7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18526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C1FB-5D23-456F-B8D7-70C63F9BEAA1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511D-F851-4508-A182-D06273C0F7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621290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C1FB-5D23-456F-B8D7-70C63F9BEAA1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511D-F851-4508-A182-D06273C0F7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660262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C1FB-5D23-456F-B8D7-70C63F9BEAA1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511D-F851-4508-A182-D06273C0F7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341407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C1FB-5D23-456F-B8D7-70C63F9BEAA1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511D-F851-4508-A182-D06273C0F7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078058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C1FB-5D23-456F-B8D7-70C63F9BEAA1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511D-F851-4508-A182-D06273C0F7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369907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C1FB-5D23-456F-B8D7-70C63F9BEAA1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511D-F851-4508-A182-D06273C0F7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84150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C1FB-5D23-456F-B8D7-70C63F9BEAA1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511D-F851-4508-A182-D06273C0F7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873498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C1FB-5D23-456F-B8D7-70C63F9BEAA1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511D-F851-4508-A182-D06273C0F7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088044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C1FB-5D23-456F-B8D7-70C63F9BEAA1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511D-F851-4508-A182-D06273C0F7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089829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C1FB-5D23-456F-B8D7-70C63F9BEAA1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511D-F851-4508-A182-D06273C0F7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449011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C1FB-5D23-456F-B8D7-70C63F9BEAA1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511D-F851-4508-A182-D06273C0F7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6627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C1FB-5D23-456F-B8D7-70C63F9BEAA1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511D-F851-4508-A182-D06273C0F7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962087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C1FB-5D23-456F-B8D7-70C63F9BEAA1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511D-F851-4508-A182-D06273C0F7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7035500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C1FB-5D23-456F-B8D7-70C63F9BEAA1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511D-F851-4508-A182-D06273C0F7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314616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C1FB-5D23-456F-B8D7-70C63F9BEAA1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511D-F851-4508-A182-D06273C0F7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520361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C1FB-5D23-456F-B8D7-70C63F9BEAA1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511D-F851-4508-A182-D06273C0F7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89717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C1FB-5D23-456F-B8D7-70C63F9BEAA1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511D-F851-4508-A182-D06273C0F7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15117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C1FB-5D23-456F-B8D7-70C63F9BEAA1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511D-F851-4508-A182-D06273C0F7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24319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C1FB-5D23-456F-B8D7-70C63F9BEAA1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511D-F851-4508-A182-D06273C0F7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73366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C1FB-5D23-456F-B8D7-70C63F9BEAA1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511D-F851-4508-A182-D06273C0F7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63393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C1FB-5D23-456F-B8D7-70C63F9BEAA1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511D-F851-4508-A182-D06273C0F7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29436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C1FB-5D23-456F-B8D7-70C63F9BEAA1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511D-F851-4508-A182-D06273C0F7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18855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8C1FB-5D23-456F-B8D7-70C63F9BEAA1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511D-F851-4508-A182-D06273C0F7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7726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8C1FB-5D23-456F-B8D7-70C63F9BEAA1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3511D-F851-4508-A182-D06273C0F7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89110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208C1FB-5D23-456F-B8D7-70C63F9BEAA1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1D3511D-F851-4508-A182-D06273C0F7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24498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32058" y="4241279"/>
            <a:ext cx="6276833" cy="289650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 ВКР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 группы ВШЭУ – 476</a:t>
            </a:r>
          </a:p>
          <a:p>
            <a:pPr marL="0" indent="0" algn="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Садовников В.Ю.</a:t>
            </a:r>
          </a:p>
          <a:p>
            <a:pPr marL="0" indent="0" algn="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к.э.н., доцент</a:t>
            </a:r>
          </a:p>
          <a:p>
            <a:pPr marL="0" indent="0" algn="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Соловьева И.А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511188" y="2019870"/>
            <a:ext cx="76700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инвестиционной привлекательности криптовалют для студенческой аудитории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747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34957867"/>
              </p:ext>
            </p:extLst>
          </p:nvPr>
        </p:nvGraphicFramePr>
        <p:xfrm>
          <a:off x="289323" y="1738826"/>
          <a:ext cx="5450600" cy="4696588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1962558">
                  <a:extLst>
                    <a:ext uri="{9D8B030D-6E8A-4147-A177-3AD203B41FA5}">
                      <a16:colId xmlns="" xmlns:a16="http://schemas.microsoft.com/office/drawing/2014/main" val="4889670"/>
                    </a:ext>
                  </a:extLst>
                </a:gridCol>
                <a:gridCol w="3488042">
                  <a:extLst>
                    <a:ext uri="{9D8B030D-6E8A-4147-A177-3AD203B41FA5}">
                      <a16:colId xmlns="" xmlns:a16="http://schemas.microsoft.com/office/drawing/2014/main" val="2599175062"/>
                    </a:ext>
                  </a:extLst>
                </a:gridCol>
              </a:tblGrid>
              <a:tr h="22485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Критерий сравнения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9" marR="59419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9" marR="59419" marT="0" marB="0" anchor="ctr"/>
                </a:tc>
                <a:extLst>
                  <a:ext uri="{0D108BD9-81ED-4DB2-BD59-A6C34878D82A}">
                    <a16:rowId xmlns="" xmlns:a16="http://schemas.microsoft.com/office/drawing/2014/main" val="3426774036"/>
                  </a:ext>
                </a:extLst>
              </a:tr>
              <a:tr h="618777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Капитализация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9" marR="59419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3050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Капитализация - это совокупная стоимость всех цифровых монет, находящихся в обращении.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9" marR="59419" marT="0" marB="0" anchor="ctr"/>
                </a:tc>
                <a:extLst>
                  <a:ext uri="{0D108BD9-81ED-4DB2-BD59-A6C34878D82A}">
                    <a16:rowId xmlns="" xmlns:a16="http://schemas.microsoft.com/office/drawing/2014/main" val="2107479065"/>
                  </a:ext>
                </a:extLst>
              </a:tr>
              <a:tr h="740803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0" algn="l"/>
                          <a:tab pos="95250" algn="l"/>
                        </a:tabLs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Анонимность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9" marR="59419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Анонимность – первостепенное для криптовалют свойство, обеспечивающее пользователям конфиденциальность.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9" marR="59419" marT="0" marB="0" anchor="ctr"/>
                </a:tc>
                <a:extLst>
                  <a:ext uri="{0D108BD9-81ED-4DB2-BD59-A6C34878D82A}">
                    <a16:rowId xmlns="" xmlns:a16="http://schemas.microsoft.com/office/drawing/2014/main" val="4289172975"/>
                  </a:ext>
                </a:extLst>
              </a:tr>
              <a:tr h="805218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совершаемых транзакций в секунду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9" marR="59419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Важная сравнительная характеристика, показывающая, сколько система способна осуществлять транзакций за 1 секунду.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9" marR="59419" marT="0" marB="0" anchor="ctr"/>
                </a:tc>
                <a:extLst>
                  <a:ext uri="{0D108BD9-81ED-4DB2-BD59-A6C34878D82A}">
                    <a16:rowId xmlns="" xmlns:a16="http://schemas.microsoft.com/office/drawing/2014/main" val="4582694"/>
                  </a:ext>
                </a:extLst>
              </a:tr>
              <a:tr h="846161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Волатильность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9" marR="59419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31813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Волатильность – это статистический финансовый показатель, который отражает изменчивость цены для анализируемого периода.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9" marR="59419" marT="0" marB="0" anchor="ctr"/>
                </a:tc>
                <a:extLst>
                  <a:ext uri="{0D108BD9-81ED-4DB2-BD59-A6C34878D82A}">
                    <a16:rowId xmlns="" xmlns:a16="http://schemas.microsoft.com/office/drawing/2014/main" val="537540257"/>
                  </a:ext>
                </a:extLst>
              </a:tr>
            </a:tbl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="" xmlns:p14="http://schemas.microsoft.com/office/powerpoint/2010/main" val="2332288697"/>
              </p:ext>
            </p:extLst>
          </p:nvPr>
        </p:nvGraphicFramePr>
        <p:xfrm>
          <a:off x="5878951" y="1119130"/>
          <a:ext cx="6076181" cy="2913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969722" y="4244110"/>
            <a:ext cx="61215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2 – Сравнение криптовалют по уровню волатильности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78951" y="3722087"/>
            <a:ext cx="6079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2 – Доля основных криптовалют в общем объеме</a:t>
            </a:r>
          </a:p>
          <a:p>
            <a:pPr algn="ctr">
              <a:tabLst>
                <a:tab pos="982663" algn="l"/>
                <a:tab pos="3138488" algn="l"/>
              </a:tabLst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капитализации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0" y="354562"/>
            <a:ext cx="12192000" cy="8229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сравнения криптовалют. Критерии и сравнение по капитализации и волатильности                                                            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3414" y="1461827"/>
            <a:ext cx="5476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1 – Критерии сравнения криптовалют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31256400"/>
              </p:ext>
            </p:extLst>
          </p:nvPr>
        </p:nvGraphicFramePr>
        <p:xfrm>
          <a:off x="5969723" y="4576951"/>
          <a:ext cx="5617225" cy="188838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522898">
                  <a:extLst>
                    <a:ext uri="{9D8B030D-6E8A-4147-A177-3AD203B41FA5}">
                      <a16:colId xmlns="" xmlns:a16="http://schemas.microsoft.com/office/drawing/2014/main" val="2757118731"/>
                    </a:ext>
                  </a:extLst>
                </a:gridCol>
                <a:gridCol w="1528240">
                  <a:extLst>
                    <a:ext uri="{9D8B030D-6E8A-4147-A177-3AD203B41FA5}">
                      <a16:colId xmlns="" xmlns:a16="http://schemas.microsoft.com/office/drawing/2014/main" val="2726413902"/>
                    </a:ext>
                  </a:extLst>
                </a:gridCol>
                <a:gridCol w="1257448">
                  <a:extLst>
                    <a:ext uri="{9D8B030D-6E8A-4147-A177-3AD203B41FA5}">
                      <a16:colId xmlns="" xmlns:a16="http://schemas.microsoft.com/office/drawing/2014/main" val="2438781643"/>
                    </a:ext>
                  </a:extLst>
                </a:gridCol>
                <a:gridCol w="1308639">
                  <a:extLst>
                    <a:ext uri="{9D8B030D-6E8A-4147-A177-3AD203B41FA5}">
                      <a16:colId xmlns="" xmlns:a16="http://schemas.microsoft.com/office/drawing/2014/main" val="204125794"/>
                    </a:ext>
                  </a:extLst>
                </a:gridCol>
              </a:tblGrid>
              <a:tr h="222300"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криптовалюты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Волатильность, %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82651673"/>
                  </a:ext>
                </a:extLst>
              </a:tr>
              <a:tr h="5148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суточная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недельная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78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месячная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638268762"/>
                  </a:ext>
                </a:extLst>
              </a:tr>
              <a:tr h="222300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Bitcoin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10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30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903162708"/>
                  </a:ext>
                </a:extLst>
              </a:tr>
              <a:tr h="222300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Ethereum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9,5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16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53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928342"/>
                  </a:ext>
                </a:extLst>
              </a:tr>
              <a:tr h="222300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Ripple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20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30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50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325530804"/>
                  </a:ext>
                </a:extLst>
              </a:tr>
              <a:tr h="232144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Bitcoin Cash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14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35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64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006007703"/>
                  </a:ext>
                </a:extLst>
              </a:tr>
              <a:tr h="222300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Litecoin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9,5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13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32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28568728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1723119" y="428636"/>
            <a:ext cx="368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541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="" xmlns:p14="http://schemas.microsoft.com/office/powerpoint/2010/main" val="1289431451"/>
              </p:ext>
            </p:extLst>
          </p:nvPr>
        </p:nvGraphicFramePr>
        <p:xfrm>
          <a:off x="336646" y="1037230"/>
          <a:ext cx="5069787" cy="4926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0376" y="5964072"/>
            <a:ext cx="51179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7 – Готовность студентов инвестировать в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криптовалюты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="" xmlns:p14="http://schemas.microsoft.com/office/powerpoint/2010/main" val="3054766634"/>
              </p:ext>
            </p:extLst>
          </p:nvPr>
        </p:nvGraphicFramePr>
        <p:xfrm>
          <a:off x="5682017" y="1037230"/>
          <a:ext cx="6509984" cy="2432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96000" y="3400560"/>
            <a:ext cx="60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8 – Готовность студентов 1-3 курсов инвестировать в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криптовалюты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="" xmlns:p14="http://schemas.microsoft.com/office/powerpoint/2010/main" val="3328925190"/>
              </p:ext>
            </p:extLst>
          </p:nvPr>
        </p:nvGraphicFramePr>
        <p:xfrm>
          <a:off x="5682017" y="3759853"/>
          <a:ext cx="6509983" cy="2492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982267" y="6114314"/>
            <a:ext cx="6114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9 – Готовность студентов 4-5 курсов инвестировать в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криптовалюты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0" y="344420"/>
            <a:ext cx="12192000" cy="8229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Готовность инвестировать в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криптовалюты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общая и в разрезе возрастного признака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723119" y="428636"/>
            <a:ext cx="368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833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344420"/>
            <a:ext cx="12192000" cy="8229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криптопортфелей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Критерии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434674" y="3757936"/>
            <a:ext cx="4490113" cy="2961563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721277" y="3900052"/>
            <a:ext cx="420351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формировании криптопортфеля опытные трейдеры советуют добавлять в портфель от 3 до 9 криптовалют. И называют несколько критериев отбора криптовалют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AutoNum type="arabicParenR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Перспективность.</a:t>
            </a:r>
          </a:p>
          <a:p>
            <a:pPr marL="342900" lvl="0" indent="-342900">
              <a:buAutoNum type="arabicParenR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курса.</a:t>
            </a:r>
          </a:p>
          <a:p>
            <a:pPr marL="342900" lvl="0" indent="-342900">
              <a:buAutoNum type="arabicParenR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сообщество разработчиков.</a:t>
            </a:r>
          </a:p>
          <a:p>
            <a:pPr marL="342900" lvl="0" indent="-342900">
              <a:buAutoNum type="arabicParenR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Новостной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фон.</a:t>
            </a:r>
          </a:p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2931" y="3949187"/>
            <a:ext cx="6299835" cy="24933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527343" y="5595582"/>
            <a:ext cx="87345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BTC/USD</a:t>
            </a:r>
            <a:endParaRPr 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27343" y="6442500"/>
            <a:ext cx="5295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17 – Изменение курса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Bitcoin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1 и 2 квартале 2018 года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11486" y="1653475"/>
            <a:ext cx="4513301" cy="1986246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96034" y="1737028"/>
            <a:ext cx="394420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 правило формирования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криптовалютного портфеля,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словам экспертов, – это грамотное распределение известных, дорогих и дешевых, но перспективных криптовалют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01007326"/>
              </p:ext>
            </p:extLst>
          </p:nvPr>
        </p:nvGraphicFramePr>
        <p:xfrm>
          <a:off x="5702931" y="1584233"/>
          <a:ext cx="6294120" cy="21138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6168">
                  <a:extLst>
                    <a:ext uri="{9D8B030D-6E8A-4147-A177-3AD203B41FA5}">
                      <a16:colId xmlns="" xmlns:a16="http://schemas.microsoft.com/office/drawing/2014/main" val="4206500788"/>
                    </a:ext>
                  </a:extLst>
                </a:gridCol>
                <a:gridCol w="1323832">
                  <a:extLst>
                    <a:ext uri="{9D8B030D-6E8A-4147-A177-3AD203B41FA5}">
                      <a16:colId xmlns="" xmlns:a16="http://schemas.microsoft.com/office/drawing/2014/main" val="3867388642"/>
                    </a:ext>
                  </a:extLst>
                </a:gridCol>
                <a:gridCol w="1470590">
                  <a:extLst>
                    <a:ext uri="{9D8B030D-6E8A-4147-A177-3AD203B41FA5}">
                      <a16:colId xmlns="" xmlns:a16="http://schemas.microsoft.com/office/drawing/2014/main" val="3649530328"/>
                    </a:ext>
                  </a:extLst>
                </a:gridCol>
                <a:gridCol w="1573530">
                  <a:extLst>
                    <a:ext uri="{9D8B030D-6E8A-4147-A177-3AD203B41FA5}">
                      <a16:colId xmlns="" xmlns:a16="http://schemas.microsoft.com/office/drawing/2014/main" val="1046020893"/>
                    </a:ext>
                  </a:extLst>
                </a:gridCol>
              </a:tblGrid>
              <a:tr h="29815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криптовалют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каждой категории криптовалют в структуре  портфеля, %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58213499"/>
                  </a:ext>
                </a:extLst>
              </a:tr>
              <a:tr h="4149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Консервативный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криптопортфель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Умеренный криптопортфель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Агрессивный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криптопортфель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211765945"/>
                  </a:ext>
                </a:extLst>
              </a:tr>
              <a:tr h="4009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Наиболее известные и масштабные монеты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543711295"/>
                  </a:ext>
                </a:extLst>
              </a:tr>
              <a:tr h="6084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Менее популярные, но перспективные и востребованные монеты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373374029"/>
                  </a:ext>
                </a:extLst>
              </a:tr>
              <a:tr h="3089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Недорогие монеты с высоким потенциалом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555222844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702931" y="1251431"/>
            <a:ext cx="5785431" cy="317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5 – Структура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криптовалютных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портфелей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488362" y="428636"/>
            <a:ext cx="6029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6609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344420"/>
            <a:ext cx="12192000" cy="8229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доходности агрессивных портфелей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78577209"/>
              </p:ext>
            </p:extLst>
          </p:nvPr>
        </p:nvGraphicFramePr>
        <p:xfrm>
          <a:off x="5141935" y="1459075"/>
          <a:ext cx="6922686" cy="25568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1570">
                  <a:extLst>
                    <a:ext uri="{9D8B030D-6E8A-4147-A177-3AD203B41FA5}">
                      <a16:colId xmlns="" xmlns:a16="http://schemas.microsoft.com/office/drawing/2014/main" val="592107442"/>
                    </a:ext>
                  </a:extLst>
                </a:gridCol>
                <a:gridCol w="805218">
                  <a:extLst>
                    <a:ext uri="{9D8B030D-6E8A-4147-A177-3AD203B41FA5}">
                      <a16:colId xmlns="" xmlns:a16="http://schemas.microsoft.com/office/drawing/2014/main" val="3851484516"/>
                    </a:ext>
                  </a:extLst>
                </a:gridCol>
                <a:gridCol w="1023582">
                  <a:extLst>
                    <a:ext uri="{9D8B030D-6E8A-4147-A177-3AD203B41FA5}">
                      <a16:colId xmlns="" xmlns:a16="http://schemas.microsoft.com/office/drawing/2014/main" val="164880526"/>
                    </a:ext>
                  </a:extLst>
                </a:gridCol>
                <a:gridCol w="996287">
                  <a:extLst>
                    <a:ext uri="{9D8B030D-6E8A-4147-A177-3AD203B41FA5}">
                      <a16:colId xmlns="" xmlns:a16="http://schemas.microsoft.com/office/drawing/2014/main" val="894945061"/>
                    </a:ext>
                  </a:extLst>
                </a:gridCol>
                <a:gridCol w="982638">
                  <a:extLst>
                    <a:ext uri="{9D8B030D-6E8A-4147-A177-3AD203B41FA5}">
                      <a16:colId xmlns="" xmlns:a16="http://schemas.microsoft.com/office/drawing/2014/main" val="141790244"/>
                    </a:ext>
                  </a:extLst>
                </a:gridCol>
                <a:gridCol w="914399">
                  <a:extLst>
                    <a:ext uri="{9D8B030D-6E8A-4147-A177-3AD203B41FA5}">
                      <a16:colId xmlns="" xmlns:a16="http://schemas.microsoft.com/office/drawing/2014/main" val="2546894217"/>
                    </a:ext>
                  </a:extLst>
                </a:gridCol>
                <a:gridCol w="968992">
                  <a:extLst>
                    <a:ext uri="{9D8B030D-6E8A-4147-A177-3AD203B41FA5}">
                      <a16:colId xmlns="" xmlns:a16="http://schemas.microsoft.com/office/drawing/2014/main" val="457561031"/>
                    </a:ext>
                  </a:extLst>
                </a:gridCol>
              </a:tblGrid>
              <a:tr h="46782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криптовалюты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Долевое участие, %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Цена открытия 06/04/18, руб.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Цена закрытия 07/05/18, руб.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Прибыль, руб.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Доходность, %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15897165"/>
                  </a:ext>
                </a:extLst>
              </a:tr>
              <a:tr h="208360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Bitcoin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365 976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563 016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,0041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extLst>
                  <a:ext uri="{0D108BD9-81ED-4DB2-BD59-A6C34878D82A}">
                    <a16:rowId xmlns="" xmlns:a16="http://schemas.microsoft.com/office/drawing/2014/main" val="1151747139"/>
                  </a:ext>
                </a:extLst>
              </a:tr>
              <a:tr h="176872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Ethereum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20 487,3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45 311,5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0,0244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extLst>
                  <a:ext uri="{0D108BD9-81ED-4DB2-BD59-A6C34878D82A}">
                    <a16:rowId xmlns="" xmlns:a16="http://schemas.microsoft.com/office/drawing/2014/main" val="1276078737"/>
                  </a:ext>
                </a:extLst>
              </a:tr>
              <a:tr h="130850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Ripple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25,87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19,327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3050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extLst>
                  <a:ext uri="{0D108BD9-81ED-4DB2-BD59-A6C34878D82A}">
                    <a16:rowId xmlns="" xmlns:a16="http://schemas.microsoft.com/office/drawing/2014/main" val="151987805"/>
                  </a:ext>
                </a:extLst>
              </a:tr>
              <a:tr h="194011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Bitcoin Cash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33 724,6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99 316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0,0148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extLst>
                  <a:ext uri="{0D108BD9-81ED-4DB2-BD59-A6C34878D82A}">
                    <a16:rowId xmlns="" xmlns:a16="http://schemas.microsoft.com/office/drawing/2014/main" val="2245506419"/>
                  </a:ext>
                </a:extLst>
              </a:tr>
              <a:tr h="191069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ZCash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9 683,71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16 800,4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0,0516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extLst>
                  <a:ext uri="{0D108BD9-81ED-4DB2-BD59-A6C34878D82A}">
                    <a16:rowId xmlns="" xmlns:a16="http://schemas.microsoft.com/office/drawing/2014/main" val="2076863992"/>
                  </a:ext>
                </a:extLst>
              </a:tr>
              <a:tr h="163773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Monero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8 988,36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13 929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0,0556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extLst>
                  <a:ext uri="{0D108BD9-81ED-4DB2-BD59-A6C34878D82A}">
                    <a16:rowId xmlns="" xmlns:a16="http://schemas.microsoft.com/office/drawing/2014/main" val="1477659593"/>
                  </a:ext>
                </a:extLst>
              </a:tr>
              <a:tr h="158695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EOS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323,23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1 074,7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1,546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1 162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extLst>
                  <a:ext uri="{0D108BD9-81ED-4DB2-BD59-A6C34878D82A}">
                    <a16:rowId xmlns="" xmlns:a16="http://schemas.microsoft.com/office/drawing/2014/main" val="2142113583"/>
                  </a:ext>
                </a:extLst>
              </a:tr>
              <a:tr h="167264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IOTA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51,82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135,95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4,824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extLst>
                  <a:ext uri="{0D108BD9-81ED-4DB2-BD59-A6C34878D82A}">
                    <a16:rowId xmlns="" xmlns:a16="http://schemas.microsoft.com/office/drawing/2014/main" val="3628918306"/>
                  </a:ext>
                </a:extLst>
              </a:tr>
              <a:tr h="189482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Stellar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23,71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23,518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extLst>
                  <a:ext uri="{0D108BD9-81ED-4DB2-BD59-A6C34878D82A}">
                    <a16:rowId xmlns="" xmlns:a16="http://schemas.microsoft.com/office/drawing/2014/main" val="3623783878"/>
                  </a:ext>
                </a:extLst>
              </a:tr>
              <a:tr h="173377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5 366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126" marR="40126" marT="0" marB="0"/>
                </a:tc>
                <a:extLst>
                  <a:ext uri="{0D108BD9-81ED-4DB2-BD59-A6C34878D82A}">
                    <a16:rowId xmlns="" xmlns:a16="http://schemas.microsoft.com/office/drawing/2014/main" val="670543702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47521799"/>
              </p:ext>
            </p:extLst>
          </p:nvPr>
        </p:nvGraphicFramePr>
        <p:xfrm>
          <a:off x="5141935" y="4498683"/>
          <a:ext cx="6922687" cy="21748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6444">
                  <a:extLst>
                    <a:ext uri="{9D8B030D-6E8A-4147-A177-3AD203B41FA5}">
                      <a16:colId xmlns="" xmlns:a16="http://schemas.microsoft.com/office/drawing/2014/main" val="1190334213"/>
                    </a:ext>
                  </a:extLst>
                </a:gridCol>
                <a:gridCol w="822108">
                  <a:extLst>
                    <a:ext uri="{9D8B030D-6E8A-4147-A177-3AD203B41FA5}">
                      <a16:colId xmlns="" xmlns:a16="http://schemas.microsoft.com/office/drawing/2014/main" val="2989466955"/>
                    </a:ext>
                  </a:extLst>
                </a:gridCol>
                <a:gridCol w="1000230">
                  <a:extLst>
                    <a:ext uri="{9D8B030D-6E8A-4147-A177-3AD203B41FA5}">
                      <a16:colId xmlns="" xmlns:a16="http://schemas.microsoft.com/office/drawing/2014/main" val="2556688186"/>
                    </a:ext>
                  </a:extLst>
                </a:gridCol>
                <a:gridCol w="1000231">
                  <a:extLst>
                    <a:ext uri="{9D8B030D-6E8A-4147-A177-3AD203B41FA5}">
                      <a16:colId xmlns="" xmlns:a16="http://schemas.microsoft.com/office/drawing/2014/main" val="3997407745"/>
                    </a:ext>
                  </a:extLst>
                </a:gridCol>
                <a:gridCol w="1000230">
                  <a:extLst>
                    <a:ext uri="{9D8B030D-6E8A-4147-A177-3AD203B41FA5}">
                      <a16:colId xmlns="" xmlns:a16="http://schemas.microsoft.com/office/drawing/2014/main" val="3665753068"/>
                    </a:ext>
                  </a:extLst>
                </a:gridCol>
                <a:gridCol w="931722">
                  <a:extLst>
                    <a:ext uri="{9D8B030D-6E8A-4147-A177-3AD203B41FA5}">
                      <a16:colId xmlns="" xmlns:a16="http://schemas.microsoft.com/office/drawing/2014/main" val="2536105024"/>
                    </a:ext>
                  </a:extLst>
                </a:gridCol>
                <a:gridCol w="931722">
                  <a:extLst>
                    <a:ext uri="{9D8B030D-6E8A-4147-A177-3AD203B41FA5}">
                      <a16:colId xmlns="" xmlns:a16="http://schemas.microsoft.com/office/drawing/2014/main" val="3825235569"/>
                    </a:ext>
                  </a:extLst>
                </a:gridCol>
              </a:tblGrid>
              <a:tr h="673819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криптовалюты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Долевое участие, %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Цена открытия 06/04/18, руб.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Цена закрытия 07/05/18, руб.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Прибыль, руб.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Доходность, %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04444366"/>
                  </a:ext>
                </a:extLst>
              </a:tr>
              <a:tr h="226668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Bitcoin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365 976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563 016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,0027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extLst>
                  <a:ext uri="{0D108BD9-81ED-4DB2-BD59-A6C34878D82A}">
                    <a16:rowId xmlns="" xmlns:a16="http://schemas.microsoft.com/office/drawing/2014/main" val="809792924"/>
                  </a:ext>
                </a:extLst>
              </a:tr>
              <a:tr h="204717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Ethereum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20 487,3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45 311,5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0,0488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1 211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extLst>
                  <a:ext uri="{0D108BD9-81ED-4DB2-BD59-A6C34878D82A}">
                    <a16:rowId xmlns="" xmlns:a16="http://schemas.microsoft.com/office/drawing/2014/main" val="3521157722"/>
                  </a:ext>
                </a:extLst>
              </a:tr>
              <a:tr h="218363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Ripple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25,87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38,654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extLst>
                  <a:ext uri="{0D108BD9-81ED-4DB2-BD59-A6C34878D82A}">
                    <a16:rowId xmlns="" xmlns:a16="http://schemas.microsoft.com/office/drawing/2014/main" val="345527306"/>
                  </a:ext>
                </a:extLst>
              </a:tr>
              <a:tr h="218364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Bitcoin Cash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33 724,6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99 316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0,0296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1 942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extLst>
                  <a:ext uri="{0D108BD9-81ED-4DB2-BD59-A6C34878D82A}">
                    <a16:rowId xmlns="" xmlns:a16="http://schemas.microsoft.com/office/drawing/2014/main" val="4155628732"/>
                  </a:ext>
                </a:extLst>
              </a:tr>
              <a:tr h="204717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EOS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323,23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1 074,7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1,546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1 162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extLst>
                  <a:ext uri="{0D108BD9-81ED-4DB2-BD59-A6C34878D82A}">
                    <a16:rowId xmlns="" xmlns:a16="http://schemas.microsoft.com/office/drawing/2014/main" val="312465569"/>
                  </a:ext>
                </a:extLst>
              </a:tr>
              <a:tr h="196146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Stellar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10,63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23,71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47,036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extLst>
                  <a:ext uri="{0D108BD9-81ED-4DB2-BD59-A6C34878D82A}">
                    <a16:rowId xmlns="" xmlns:a16="http://schemas.microsoft.com/office/drawing/2014/main" val="3116655272"/>
                  </a:ext>
                </a:extLst>
              </a:tr>
              <a:tr h="232012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 anchor="ctr"/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6 392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87" marR="49187" marT="0" marB="0"/>
                </a:tc>
                <a:extLst>
                  <a:ext uri="{0D108BD9-81ED-4DB2-BD59-A6C34878D82A}">
                    <a16:rowId xmlns="" xmlns:a16="http://schemas.microsoft.com/office/drawing/2014/main" val="2958844836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141934" y="1135307"/>
            <a:ext cx="5785431" cy="317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10 – Расчет доходности агрессивного криптопортфеля №1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41935" y="4180690"/>
            <a:ext cx="5785431" cy="317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11 – Расчет доходности агрессивного криптопортфеля №2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="" xmlns:p14="http://schemas.microsoft.com/office/powerpoint/2010/main" val="3229201719"/>
              </p:ext>
            </p:extLst>
          </p:nvPr>
        </p:nvGraphicFramePr>
        <p:xfrm>
          <a:off x="0" y="1176375"/>
          <a:ext cx="4572000" cy="2555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="" xmlns:p14="http://schemas.microsoft.com/office/powerpoint/2010/main" val="3898601055"/>
              </p:ext>
            </p:extLst>
          </p:nvPr>
        </p:nvGraphicFramePr>
        <p:xfrm>
          <a:off x="0" y="3985522"/>
          <a:ext cx="4572000" cy="2549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-259310" y="3593111"/>
            <a:ext cx="5295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22 – Доходность агрессивного криптопортфеля №1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259310" y="6396490"/>
            <a:ext cx="5295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23 – Доходность агрессивного криптопортфеля №2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488362" y="428636"/>
            <a:ext cx="6029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3391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2210</TotalTime>
  <Words>614</Words>
  <Application>Microsoft Office PowerPoint</Application>
  <PresentationFormat>Произвольный</PresentationFormat>
  <Paragraphs>232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Тема Office</vt:lpstr>
      <vt:lpstr>Параллакс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сравнения криптовалют. Критерии и результат</dc:title>
  <dc:creator>Лариса</dc:creator>
  <cp:lastModifiedBy>Куркина Елена</cp:lastModifiedBy>
  <cp:revision>100</cp:revision>
  <dcterms:created xsi:type="dcterms:W3CDTF">2018-05-30T19:50:05Z</dcterms:created>
  <dcterms:modified xsi:type="dcterms:W3CDTF">2018-06-25T06:39:13Z</dcterms:modified>
</cp:coreProperties>
</file>