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1" r:id="rId2"/>
    <p:sldId id="262" r:id="rId3"/>
    <p:sldId id="2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134" autoAdjust="0"/>
  </p:normalViewPr>
  <p:slideViewPr>
    <p:cSldViewPr>
      <p:cViewPr>
        <p:scale>
          <a:sx n="58" d="100"/>
          <a:sy n="58" d="100"/>
        </p:scale>
        <p:origin x="-63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4;&#1048;&#1055;&#1051;&#1054;&#1052;\&#1044;&#1048;&#1055;&#1051;&#1054;&#1052;\&#1044;&#1048;&#1055;&#1051;&#1054;&#1052;\&#1048;&#1057;&#1043;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4;&#1048;&#1055;&#1051;&#1054;&#1052;\&#1044;&#1048;&#1055;&#1051;&#1054;&#1052;\&#1044;&#1048;&#1055;&#1051;&#1054;&#1052;\&#1048;&#1057;&#1043;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>
        <c:manualLayout>
          <c:layoutTarget val="inner"/>
          <c:xMode val="edge"/>
          <c:yMode val="edge"/>
          <c:x val="0.24745363079615068"/>
          <c:y val="3.7654943101560208E-2"/>
          <c:w val="0.68044020013102091"/>
          <c:h val="0.40091501271100594"/>
        </c:manualLayout>
      </c:layout>
      <c:lineChart>
        <c:grouping val="standard"/>
        <c:ser>
          <c:idx val="0"/>
          <c:order val="0"/>
          <c:tx>
            <c:strRef>
              <c:f>Субиндексы!$AO$4</c:f>
              <c:strCache>
                <c:ptCount val="1"/>
                <c:pt idx="0">
                  <c:v>1.Внешняя среда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diamond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dLbls>
            <c:dLbl>
              <c:idx val="0"/>
              <c:layout>
                <c:manualLayout>
                  <c:x val="-6.0707218717439893E-2"/>
                  <c:y val="2.258945702729730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0,80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5.0845201384030404E-2"/>
                  <c:y val="7.102439068331747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1,02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4.925628884077958E-2"/>
                  <c:y val="6.625765305356463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1,51</a:t>
                    </a:r>
                    <a:endParaRPr lang="en-US"/>
                  </a:p>
                </c:rich>
              </c:tx>
              <c:dLblPos val="r"/>
              <c:showVal val="1"/>
            </c:dLbl>
            <c:dLblPos val="b"/>
            <c:showVal val="1"/>
          </c:dLbls>
          <c:cat>
            <c:strRef>
              <c:f>Субиндексы!$AK$3:$AM$3</c:f>
              <c:strCache>
                <c:ptCount val="3"/>
                <c:pt idx="0">
                  <c:v>Челябинская область</c:v>
                </c:pt>
                <c:pt idx="1">
                  <c:v>Свердловсая область</c:v>
                </c:pt>
                <c:pt idx="2">
                  <c:v>Москва</c:v>
                </c:pt>
              </c:strCache>
            </c:strRef>
          </c:cat>
          <c:val>
            <c:numRef>
              <c:f>Субиндексы!$AK$4:$AM$4</c:f>
              <c:numCache>
                <c:formatCode>0.0000</c:formatCode>
                <c:ptCount val="3"/>
                <c:pt idx="0">
                  <c:v>0.80531231228221156</c:v>
                </c:pt>
                <c:pt idx="1">
                  <c:v>1.0230537124720418</c:v>
                </c:pt>
                <c:pt idx="2">
                  <c:v>1.51218487394958</c:v>
                </c:pt>
              </c:numCache>
            </c:numRef>
          </c:val>
        </c:ser>
        <c:ser>
          <c:idx val="1"/>
          <c:order val="1"/>
          <c:tx>
            <c:strRef>
              <c:f>Субиндексы!$AO$7</c:f>
              <c:strCache>
                <c:ptCount val="1"/>
                <c:pt idx="0">
                  <c:v>2.Готовность к ИКТ</c:v>
                </c:pt>
              </c:strCache>
            </c:strRef>
          </c:tx>
          <c:spPr>
            <a:ln w="41275">
              <a:solidFill>
                <a:srgbClr val="FF0000"/>
              </a:solidFill>
            </a:ln>
          </c:spPr>
          <c:marker>
            <c:symbol val="square"/>
            <c:size val="7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6.1092410323709677E-2"/>
                  <c:y val="-1.87582332121828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1,13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5.1250218722659661E-2"/>
                  <c:y val="2.12611297157458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1,37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5.0162292213473438E-2"/>
                  <c:y val="6.733180440268551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2,49</a:t>
                    </a:r>
                    <a:endParaRPr lang="en-US" dirty="0"/>
                  </a:p>
                </c:rich>
              </c:tx>
              <c:dLblPos val="r"/>
              <c:showVal val="1"/>
            </c:dLbl>
            <c:dLblPos val="t"/>
            <c:showVal val="1"/>
          </c:dLbls>
          <c:cat>
            <c:strRef>
              <c:f>Субиндексы!$AK$3:$AM$3</c:f>
              <c:strCache>
                <c:ptCount val="3"/>
                <c:pt idx="0">
                  <c:v>Челябинская область</c:v>
                </c:pt>
                <c:pt idx="1">
                  <c:v>Свердловсая область</c:v>
                </c:pt>
                <c:pt idx="2">
                  <c:v>Москва</c:v>
                </c:pt>
              </c:strCache>
            </c:strRef>
          </c:cat>
          <c:val>
            <c:numRef>
              <c:f>Субиндексы!$AK$7:$AM$7</c:f>
              <c:numCache>
                <c:formatCode>0.0000</c:formatCode>
                <c:ptCount val="3"/>
                <c:pt idx="0">
                  <c:v>1.1398750803674438</c:v>
                </c:pt>
                <c:pt idx="1">
                  <c:v>1.3756598841333121</c:v>
                </c:pt>
                <c:pt idx="2">
                  <c:v>2.4962842478132172</c:v>
                </c:pt>
              </c:numCache>
            </c:numRef>
          </c:val>
        </c:ser>
        <c:ser>
          <c:idx val="2"/>
          <c:order val="2"/>
          <c:tx>
            <c:strRef>
              <c:f>Субиндексы!$AO$12</c:f>
              <c:strCache>
                <c:ptCount val="1"/>
                <c:pt idx="0">
                  <c:v>3.Использование ИКТ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triangle"/>
            <c:size val="8"/>
            <c:spPr>
              <a:solidFill>
                <a:schemeClr val="accent4">
                  <a:lumMod val="50000"/>
                </a:schemeClr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0"/>
              <c:layout>
                <c:manualLayout>
                  <c:x val="-1.5139763779527559E-2"/>
                  <c:y val="-5.856293745139445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1,40</a:t>
                    </a:r>
                    <a:endParaRPr lang="en-US" b="1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1.3550853018372742E-2"/>
                  <c:y val="-7.31355246242482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1,47</a:t>
                    </a:r>
                    <a:endParaRPr lang="en-US" b="1" dirty="0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2.1349518810148752E-3"/>
                  <c:y val="-8.351056231847285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2,51</a:t>
                    </a:r>
                    <a:endParaRPr lang="en-US" dirty="0"/>
                  </a:p>
                </c:rich>
              </c:tx>
              <c:dLblPos val="r"/>
              <c:showVal val="1"/>
            </c:dLbl>
            <c:dLblPos val="t"/>
            <c:showVal val="1"/>
          </c:dLbls>
          <c:cat>
            <c:strRef>
              <c:f>Субиндексы!$AK$3:$AM$3</c:f>
              <c:strCache>
                <c:ptCount val="3"/>
                <c:pt idx="0">
                  <c:v>Челябинская область</c:v>
                </c:pt>
                <c:pt idx="1">
                  <c:v>Свердловсая область</c:v>
                </c:pt>
                <c:pt idx="2">
                  <c:v>Москва</c:v>
                </c:pt>
              </c:strCache>
            </c:strRef>
          </c:cat>
          <c:val>
            <c:numRef>
              <c:f>Субиндексы!$AK$11:$AM$11</c:f>
              <c:numCache>
                <c:formatCode>0.0000</c:formatCode>
                <c:ptCount val="3"/>
                <c:pt idx="0">
                  <c:v>1.4050866867262226</c:v>
                </c:pt>
                <c:pt idx="1">
                  <c:v>1.4761095381746479</c:v>
                </c:pt>
                <c:pt idx="2">
                  <c:v>2.5166644010435548</c:v>
                </c:pt>
              </c:numCache>
            </c:numRef>
          </c:val>
        </c:ser>
        <c:dLbls/>
        <c:marker val="1"/>
        <c:axId val="106067840"/>
        <c:axId val="106069376"/>
      </c:lineChart>
      <c:catAx>
        <c:axId val="106067840"/>
        <c:scaling>
          <c:orientation val="minMax"/>
        </c:scaling>
        <c:axPos val="b"/>
        <c:numFmt formatCode="General" sourceLinked="1"/>
        <c:majorTickMark val="none"/>
        <c:tickLblPos val="nextTo"/>
        <c:crossAx val="106069376"/>
        <c:crosses val="autoZero"/>
        <c:auto val="1"/>
        <c:lblAlgn val="ctr"/>
        <c:lblOffset val="100"/>
      </c:catAx>
      <c:valAx>
        <c:axId val="106069376"/>
        <c:scaling>
          <c:orientation val="minMax"/>
          <c:max val="2.6"/>
          <c:min val="0.5"/>
        </c:scaling>
        <c:axPos val="l"/>
        <c:majorGridlines/>
        <c:numFmt formatCode="0.0000" sourceLinked="1"/>
        <c:majorTickMark val="none"/>
        <c:tickLblPos val="nextTo"/>
        <c:crossAx val="106067840"/>
        <c:crosses val="autoZero"/>
        <c:crossBetween val="between"/>
      </c:valAx>
      <c:dTable>
        <c:showHorzBorder val="1"/>
        <c:showVertBorder val="1"/>
        <c:showOutline val="1"/>
      </c:dTable>
    </c:plotArea>
    <c:legend>
      <c:legendPos val="b"/>
      <c:layout>
        <c:manualLayout>
          <c:xMode val="edge"/>
          <c:yMode val="edge"/>
          <c:x val="1.7592592592592621E-3"/>
          <c:y val="0.88189424492670154"/>
          <c:w val="0.97611102771598868"/>
          <c:h val="0.11810576869380661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3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3"/>
  <c:chart>
    <c:autoTitleDeleted val="1"/>
    <c:plotArea>
      <c:layout>
        <c:manualLayout>
          <c:layoutTarget val="inner"/>
          <c:xMode val="edge"/>
          <c:yMode val="edge"/>
          <c:x val="0.40076077326046589"/>
          <c:y val="0.16755970015677271"/>
          <c:w val="0.53375093546509556"/>
          <c:h val="0.83244029984322732"/>
        </c:manualLayout>
      </c:layout>
      <c:barChart>
        <c:barDir val="bar"/>
        <c:grouping val="clustered"/>
        <c:ser>
          <c:idx val="0"/>
          <c:order val="0"/>
          <c:tx>
            <c:strRef>
              <c:f>Лист6!$C$1</c:f>
              <c:strCache>
                <c:ptCount val="1"/>
                <c:pt idx="0">
                  <c:v>ВРП, тыс. рублей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/>
                      <a:t>1344,4</a:t>
                    </a:r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/>
                      <a:t>1978,1</a:t>
                    </a: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Лист6!$B$2:$B$8</c:f>
              <c:strCache>
                <c:ptCount val="7"/>
                <c:pt idx="0">
                  <c:v>Москва</c:v>
                </c:pt>
                <c:pt idx="1">
                  <c:v>Московская область</c:v>
                </c:pt>
                <c:pt idx="2">
                  <c:v>Республика Башкортостан</c:v>
                </c:pt>
                <c:pt idx="3">
                  <c:v>Свердловская область</c:v>
                </c:pt>
                <c:pt idx="4">
                  <c:v>Челябинская область</c:v>
                </c:pt>
                <c:pt idx="5">
                  <c:v>Оренбургская область</c:v>
                </c:pt>
                <c:pt idx="6">
                  <c:v>Курганская область</c:v>
                </c:pt>
              </c:strCache>
            </c:strRef>
          </c:cat>
          <c:val>
            <c:numRef>
              <c:f>Лист6!$C$2:$C$8</c:f>
              <c:numCache>
                <c:formatCode>General</c:formatCode>
                <c:ptCount val="7"/>
                <c:pt idx="0">
                  <c:v>14299.8</c:v>
                </c:pt>
                <c:pt idx="1">
                  <c:v>3565.3</c:v>
                </c:pt>
                <c:pt idx="2">
                  <c:v>1344.4</c:v>
                </c:pt>
                <c:pt idx="3">
                  <c:v>1978.1</c:v>
                </c:pt>
                <c:pt idx="4">
                  <c:v>1260.7</c:v>
                </c:pt>
                <c:pt idx="5">
                  <c:v>772.1</c:v>
                </c:pt>
                <c:pt idx="6">
                  <c:v>193.9</c:v>
                </c:pt>
              </c:numCache>
            </c:numRef>
          </c:val>
        </c:ser>
        <c:dLbls>
          <c:showVal val="1"/>
        </c:dLbls>
        <c:axId val="108504192"/>
        <c:axId val="108505728"/>
      </c:barChart>
      <c:catAx>
        <c:axId val="108504192"/>
        <c:scaling>
          <c:orientation val="maxMin"/>
        </c:scaling>
        <c:axPos val="l"/>
        <c:tickLblPos val="nextTo"/>
        <c:crossAx val="108505728"/>
        <c:crosses val="autoZero"/>
        <c:auto val="1"/>
        <c:lblAlgn val="ctr"/>
        <c:lblOffset val="100"/>
      </c:catAx>
      <c:valAx>
        <c:axId val="108505728"/>
        <c:scaling>
          <c:orientation val="minMax"/>
        </c:scaling>
        <c:axPos val="t"/>
        <c:majorGridlines/>
        <c:numFmt formatCode="General" sourceLinked="1"/>
        <c:tickLblPos val="nextTo"/>
        <c:crossAx val="1085041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A4631E-EE91-4022-8294-E6C76AE8CD5F}" type="doc">
      <dgm:prSet loTypeId="urn:microsoft.com/office/officeart/2005/8/layout/radial1" loCatId="cycle" qsTypeId="urn:microsoft.com/office/officeart/2005/8/quickstyle/3d4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0A2003CA-6460-479A-80A3-48D3314F3BE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Предприятие</a:t>
          </a:r>
          <a:endParaRPr lang="ru-RU" sz="2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12709A2-5A3A-4D14-A741-0BB0EF063972}" type="parTrans" cxnId="{363A83CC-3D0B-48B4-8CB8-EBDF53A29A9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E8474A5-8C4A-4667-BE93-854960238A41}" type="sibTrans" cxnId="{363A83CC-3D0B-48B4-8CB8-EBDF53A29A9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3AB6381-030F-4253-BA31-50C5F83F31AD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Экономические факторы</a:t>
          </a:r>
          <a:endParaRPr lang="ru-RU" sz="15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B70227-BF13-4E9D-A23C-1F19527D25BB}" type="parTrans" cxnId="{36C5C960-0741-48C5-93F4-A2616CAC0C83}">
      <dgm:prSet custT="1"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9686D1-0E26-48A1-ACFE-E92ED0F2E4FA}" type="sibTrans" cxnId="{36C5C960-0741-48C5-93F4-A2616CAC0C83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5201974-BD4F-4E11-9B92-9F09633D7A07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Политические факторы</a:t>
          </a:r>
          <a:endParaRPr lang="ru-RU" sz="15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3D04461-8CB4-48E2-B25A-486529510AB6}" type="parTrans" cxnId="{93C9280D-3E31-46C7-BDF9-5BC74D3FC8D9}">
      <dgm:prSet custT="1"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AE70AE-F620-4294-A5EF-2A080EB0BC88}" type="sibTrans" cxnId="{93C9280D-3E31-46C7-BDF9-5BC74D3FC8D9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F040075-E37B-4A80-B137-F9612C5686EA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Социальные факторы</a:t>
          </a:r>
          <a:endParaRPr lang="ru-RU" sz="15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F28861D-222F-433F-8C47-058446A83CB6}" type="parTrans" cxnId="{CEFDA857-BF58-4FE4-897D-3799F7D7D6A8}">
      <dgm:prSet custT="1"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28DD7ED-E2DC-4159-B929-21C8099B6D9B}" type="sibTrans" cxnId="{CEFDA857-BF58-4FE4-897D-3799F7D7D6A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151D2D-2AB2-49A4-892D-06A195665845}">
      <dgm:prSet phldrT="[Текст]"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Технологические</a:t>
          </a:r>
          <a:r>
            <a:rPr lang="ru-RU" sz="15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факторы</a:t>
          </a:r>
          <a:endParaRPr lang="ru-RU" sz="15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22B326-D592-4DD2-B848-2B4178452ECC}" type="parTrans" cxnId="{F133D394-35C7-4B22-8F2E-E9444DEFE1D1}">
      <dgm:prSet custT="1"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850AEE3-AE2E-4522-8CF0-EA7373FEA9CC}" type="sibTrans" cxnId="{F133D394-35C7-4B22-8F2E-E9444DEFE1D1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79A6B61-014E-4116-A4E5-8360F08A436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5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Уровень </a:t>
          </a:r>
          <a:r>
            <a:rPr lang="ru-RU" sz="1500" b="1" dirty="0" err="1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цифровизации</a:t>
          </a:r>
          <a:r>
            <a:rPr lang="ru-RU" sz="15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 среды</a:t>
          </a:r>
          <a:endParaRPr lang="ru-RU" sz="1500" b="1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B109B251-34C8-4BEA-A61A-E8DB6D961956}" type="parTrans" cxnId="{03052B67-4925-4FA1-A4FB-8C9CD1B69DFF}">
      <dgm:prSet custT="1"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3C41DE-D186-49F6-A763-5BB4A1CBDA66}" type="sibTrans" cxnId="{03052B67-4925-4FA1-A4FB-8C9CD1B69DFF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2FF9361-A4FD-4BFB-9EA6-85770305059A}" type="pres">
      <dgm:prSet presAssocID="{37A4631E-EE91-4022-8294-E6C76AE8CD5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0D8BBB-F655-4138-BD6B-6635392261A1}" type="pres">
      <dgm:prSet presAssocID="{0A2003CA-6460-479A-80A3-48D3314F3BE8}" presName="centerShape" presStyleLbl="node0" presStyleIdx="0" presStyleCnt="1" custScaleX="258696" custScaleY="236714" custLinFactNeighborX="-55165" custLinFactNeighborY="-7632"/>
      <dgm:spPr/>
      <dgm:t>
        <a:bodyPr/>
        <a:lstStyle/>
        <a:p>
          <a:endParaRPr lang="ru-RU"/>
        </a:p>
      </dgm:t>
    </dgm:pt>
    <dgm:pt modelId="{E11B312A-439F-4C01-A502-1EB7DFDB8953}" type="pres">
      <dgm:prSet presAssocID="{12B70227-BF13-4E9D-A23C-1F19527D25BB}" presName="Name9" presStyleLbl="parChTrans1D2" presStyleIdx="0" presStyleCnt="5"/>
      <dgm:spPr/>
      <dgm:t>
        <a:bodyPr/>
        <a:lstStyle/>
        <a:p>
          <a:endParaRPr lang="ru-RU"/>
        </a:p>
      </dgm:t>
    </dgm:pt>
    <dgm:pt modelId="{AAAE7F1A-0EFF-4399-BEF5-A0FFBED7E301}" type="pres">
      <dgm:prSet presAssocID="{12B70227-BF13-4E9D-A23C-1F19527D25BB}" presName="connTx" presStyleLbl="parChTrans1D2" presStyleIdx="0" presStyleCnt="5"/>
      <dgm:spPr/>
      <dgm:t>
        <a:bodyPr/>
        <a:lstStyle/>
        <a:p>
          <a:endParaRPr lang="ru-RU"/>
        </a:p>
      </dgm:t>
    </dgm:pt>
    <dgm:pt modelId="{D43E695D-1173-4D9B-A063-17D8EC89A32E}" type="pres">
      <dgm:prSet presAssocID="{23AB6381-030F-4253-BA31-50C5F83F31AD}" presName="node" presStyleLbl="node1" presStyleIdx="0" presStyleCnt="5" custScaleX="142943" custScaleY="55443" custRadScaleRad="103359" custRadScaleInc="37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61810D-DC91-403C-9BB1-1CA5871A07EB}" type="pres">
      <dgm:prSet presAssocID="{E3D04461-8CB4-48E2-B25A-486529510AB6}" presName="Name9" presStyleLbl="parChTrans1D2" presStyleIdx="1" presStyleCnt="5"/>
      <dgm:spPr/>
      <dgm:t>
        <a:bodyPr/>
        <a:lstStyle/>
        <a:p>
          <a:endParaRPr lang="ru-RU"/>
        </a:p>
      </dgm:t>
    </dgm:pt>
    <dgm:pt modelId="{950D9749-29BE-4BE5-9355-7BA254E1A29A}" type="pres">
      <dgm:prSet presAssocID="{E3D04461-8CB4-48E2-B25A-486529510AB6}" presName="connTx" presStyleLbl="parChTrans1D2" presStyleIdx="1" presStyleCnt="5"/>
      <dgm:spPr/>
      <dgm:t>
        <a:bodyPr/>
        <a:lstStyle/>
        <a:p>
          <a:endParaRPr lang="ru-RU"/>
        </a:p>
      </dgm:t>
    </dgm:pt>
    <dgm:pt modelId="{4B5C25D6-36C1-4232-B30B-F8E886DDA584}" type="pres">
      <dgm:prSet presAssocID="{A5201974-BD4F-4E11-9B92-9F09633D7A07}" presName="node" presStyleLbl="node1" presStyleIdx="1" presStyleCnt="5" custScaleX="147520" custScaleY="61903" custRadScaleRad="161872" custRadScaleInc="23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2A9C4F-A53F-4406-9F16-34134AAF81CB}" type="pres">
      <dgm:prSet presAssocID="{5F28861D-222F-433F-8C47-058446A83CB6}" presName="Name9" presStyleLbl="parChTrans1D2" presStyleIdx="2" presStyleCnt="5"/>
      <dgm:spPr/>
      <dgm:t>
        <a:bodyPr/>
        <a:lstStyle/>
        <a:p>
          <a:endParaRPr lang="ru-RU"/>
        </a:p>
      </dgm:t>
    </dgm:pt>
    <dgm:pt modelId="{A5283083-0B00-4D8C-A687-F848B051AE4D}" type="pres">
      <dgm:prSet presAssocID="{5F28861D-222F-433F-8C47-058446A83CB6}" presName="connTx" presStyleLbl="parChTrans1D2" presStyleIdx="2" presStyleCnt="5"/>
      <dgm:spPr/>
      <dgm:t>
        <a:bodyPr/>
        <a:lstStyle/>
        <a:p>
          <a:endParaRPr lang="ru-RU"/>
        </a:p>
      </dgm:t>
    </dgm:pt>
    <dgm:pt modelId="{71B82208-5836-4D34-9BD9-8E54C31001DA}" type="pres">
      <dgm:prSet presAssocID="{4F040075-E37B-4A80-B137-F9612C5686EA}" presName="node" presStyleLbl="node1" presStyleIdx="2" presStyleCnt="5" custScaleX="155477" custScaleY="58615" custRadScaleRad="82674" custRadScaleInc="15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833E4-47BC-41AA-839D-F70D4E37839F}" type="pres">
      <dgm:prSet presAssocID="{1A22B326-D592-4DD2-B848-2B4178452ECC}" presName="Name9" presStyleLbl="parChTrans1D2" presStyleIdx="3" presStyleCnt="5"/>
      <dgm:spPr/>
      <dgm:t>
        <a:bodyPr/>
        <a:lstStyle/>
        <a:p>
          <a:endParaRPr lang="ru-RU"/>
        </a:p>
      </dgm:t>
    </dgm:pt>
    <dgm:pt modelId="{0E245CC9-1DBB-4BD5-B2DF-9B683B29AC85}" type="pres">
      <dgm:prSet presAssocID="{1A22B326-D592-4DD2-B848-2B4178452ECC}" presName="connTx" presStyleLbl="parChTrans1D2" presStyleIdx="3" presStyleCnt="5"/>
      <dgm:spPr/>
      <dgm:t>
        <a:bodyPr/>
        <a:lstStyle/>
        <a:p>
          <a:endParaRPr lang="ru-RU"/>
        </a:p>
      </dgm:t>
    </dgm:pt>
    <dgm:pt modelId="{57AFD930-C2E5-458F-BB9F-EA11A4B21975}" type="pres">
      <dgm:prSet presAssocID="{D6151D2D-2AB2-49A4-892D-06A195665845}" presName="node" presStyleLbl="node1" presStyleIdx="3" presStyleCnt="5" custScaleX="150642" custScaleY="59227" custRadScaleRad="138029" custRadScaleInc="-311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4662BA-5447-4F04-A2CB-62DAF587755B}" type="pres">
      <dgm:prSet presAssocID="{B109B251-34C8-4BEA-A61A-E8DB6D961956}" presName="Name9" presStyleLbl="parChTrans1D2" presStyleIdx="4" presStyleCnt="5"/>
      <dgm:spPr/>
      <dgm:t>
        <a:bodyPr/>
        <a:lstStyle/>
        <a:p>
          <a:endParaRPr lang="ru-RU"/>
        </a:p>
      </dgm:t>
    </dgm:pt>
    <dgm:pt modelId="{0AFF89F0-9EFC-4318-9FE2-BFB8F003FB44}" type="pres">
      <dgm:prSet presAssocID="{B109B251-34C8-4BEA-A61A-E8DB6D961956}" presName="connTx" presStyleLbl="parChTrans1D2" presStyleIdx="4" presStyleCnt="5"/>
      <dgm:spPr/>
      <dgm:t>
        <a:bodyPr/>
        <a:lstStyle/>
        <a:p>
          <a:endParaRPr lang="ru-RU"/>
        </a:p>
      </dgm:t>
    </dgm:pt>
    <dgm:pt modelId="{94C8985B-4E23-4D4A-A331-EE6BE48BB6F0}" type="pres">
      <dgm:prSet presAssocID="{E79A6B61-014E-4116-A4E5-8360F08A4362}" presName="node" presStyleLbl="node1" presStyleIdx="4" presStyleCnt="5" custScaleX="134097" custScaleY="55652" custRadScaleRad="149481" custRadScaleInc="358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3E44E4-3487-4C9E-A730-00D595133673}" type="presOf" srcId="{E3D04461-8CB4-48E2-B25A-486529510AB6}" destId="{950D9749-29BE-4BE5-9355-7BA254E1A29A}" srcOrd="1" destOrd="0" presId="urn:microsoft.com/office/officeart/2005/8/layout/radial1"/>
    <dgm:cxn modelId="{D078ADCE-DAC9-4F7A-A017-24AA0F927A8E}" type="presOf" srcId="{12B70227-BF13-4E9D-A23C-1F19527D25BB}" destId="{E11B312A-439F-4C01-A502-1EB7DFDB8953}" srcOrd="0" destOrd="0" presId="urn:microsoft.com/office/officeart/2005/8/layout/radial1"/>
    <dgm:cxn modelId="{A225E455-FDFE-4F3A-BBE2-939A47819D43}" type="presOf" srcId="{E3D04461-8CB4-48E2-B25A-486529510AB6}" destId="{6A61810D-DC91-403C-9BB1-1CA5871A07EB}" srcOrd="0" destOrd="0" presId="urn:microsoft.com/office/officeart/2005/8/layout/radial1"/>
    <dgm:cxn modelId="{F23BBF34-2F47-4BA9-B292-2ABE880F0DC9}" type="presOf" srcId="{1A22B326-D592-4DD2-B848-2B4178452ECC}" destId="{E1E833E4-47BC-41AA-839D-F70D4E37839F}" srcOrd="0" destOrd="0" presId="urn:microsoft.com/office/officeart/2005/8/layout/radial1"/>
    <dgm:cxn modelId="{60AF9E8B-415C-44FD-9288-47F36C21007F}" type="presOf" srcId="{B109B251-34C8-4BEA-A61A-E8DB6D961956}" destId="{0AFF89F0-9EFC-4318-9FE2-BFB8F003FB44}" srcOrd="1" destOrd="0" presId="urn:microsoft.com/office/officeart/2005/8/layout/radial1"/>
    <dgm:cxn modelId="{F55939BF-2937-47D1-8A4B-81BF0BC31C95}" type="presOf" srcId="{5F28861D-222F-433F-8C47-058446A83CB6}" destId="{A5283083-0B00-4D8C-A687-F848B051AE4D}" srcOrd="1" destOrd="0" presId="urn:microsoft.com/office/officeart/2005/8/layout/radial1"/>
    <dgm:cxn modelId="{5BC20C98-4506-4982-9BFD-CDC7C553EF4C}" type="presOf" srcId="{5F28861D-222F-433F-8C47-058446A83CB6}" destId="{AB2A9C4F-A53F-4406-9F16-34134AAF81CB}" srcOrd="0" destOrd="0" presId="urn:microsoft.com/office/officeart/2005/8/layout/radial1"/>
    <dgm:cxn modelId="{03052B67-4925-4FA1-A4FB-8C9CD1B69DFF}" srcId="{0A2003CA-6460-479A-80A3-48D3314F3BE8}" destId="{E79A6B61-014E-4116-A4E5-8360F08A4362}" srcOrd="4" destOrd="0" parTransId="{B109B251-34C8-4BEA-A61A-E8DB6D961956}" sibTransId="{803C41DE-D186-49F6-A763-5BB4A1CBDA66}"/>
    <dgm:cxn modelId="{D7011A1D-9864-4A7D-9D21-183FD364885B}" type="presOf" srcId="{D6151D2D-2AB2-49A4-892D-06A195665845}" destId="{57AFD930-C2E5-458F-BB9F-EA11A4B21975}" srcOrd="0" destOrd="0" presId="urn:microsoft.com/office/officeart/2005/8/layout/radial1"/>
    <dgm:cxn modelId="{3F9C3A07-F3A9-48D3-963C-EC640DFCC063}" type="presOf" srcId="{37A4631E-EE91-4022-8294-E6C76AE8CD5F}" destId="{C2FF9361-A4FD-4BFB-9EA6-85770305059A}" srcOrd="0" destOrd="0" presId="urn:microsoft.com/office/officeart/2005/8/layout/radial1"/>
    <dgm:cxn modelId="{E9B06FFB-7D83-4E94-8813-7FD3EEE035C0}" type="presOf" srcId="{1A22B326-D592-4DD2-B848-2B4178452ECC}" destId="{0E245CC9-1DBB-4BD5-B2DF-9B683B29AC85}" srcOrd="1" destOrd="0" presId="urn:microsoft.com/office/officeart/2005/8/layout/radial1"/>
    <dgm:cxn modelId="{77FC69EB-7D23-41A4-9C87-4B2F43BAE1D3}" type="presOf" srcId="{E79A6B61-014E-4116-A4E5-8360F08A4362}" destId="{94C8985B-4E23-4D4A-A331-EE6BE48BB6F0}" srcOrd="0" destOrd="0" presId="urn:microsoft.com/office/officeart/2005/8/layout/radial1"/>
    <dgm:cxn modelId="{363A83CC-3D0B-48B4-8CB8-EBDF53A29A98}" srcId="{37A4631E-EE91-4022-8294-E6C76AE8CD5F}" destId="{0A2003CA-6460-479A-80A3-48D3314F3BE8}" srcOrd="0" destOrd="0" parTransId="{E12709A2-5A3A-4D14-A741-0BB0EF063972}" sibTransId="{DE8474A5-8C4A-4667-BE93-854960238A41}"/>
    <dgm:cxn modelId="{F133D394-35C7-4B22-8F2E-E9444DEFE1D1}" srcId="{0A2003CA-6460-479A-80A3-48D3314F3BE8}" destId="{D6151D2D-2AB2-49A4-892D-06A195665845}" srcOrd="3" destOrd="0" parTransId="{1A22B326-D592-4DD2-B848-2B4178452ECC}" sibTransId="{0850AEE3-AE2E-4522-8CF0-EA7373FEA9CC}"/>
    <dgm:cxn modelId="{CEFDA857-BF58-4FE4-897D-3799F7D7D6A8}" srcId="{0A2003CA-6460-479A-80A3-48D3314F3BE8}" destId="{4F040075-E37B-4A80-B137-F9612C5686EA}" srcOrd="2" destOrd="0" parTransId="{5F28861D-222F-433F-8C47-058446A83CB6}" sibTransId="{928DD7ED-E2DC-4159-B929-21C8099B6D9B}"/>
    <dgm:cxn modelId="{AEB8BEE4-A276-4E75-8400-089D8F9432E8}" type="presOf" srcId="{B109B251-34C8-4BEA-A61A-E8DB6D961956}" destId="{354662BA-5447-4F04-A2CB-62DAF587755B}" srcOrd="0" destOrd="0" presId="urn:microsoft.com/office/officeart/2005/8/layout/radial1"/>
    <dgm:cxn modelId="{046BB80A-3683-46E7-A372-9324144B1EC4}" type="presOf" srcId="{23AB6381-030F-4253-BA31-50C5F83F31AD}" destId="{D43E695D-1173-4D9B-A063-17D8EC89A32E}" srcOrd="0" destOrd="0" presId="urn:microsoft.com/office/officeart/2005/8/layout/radial1"/>
    <dgm:cxn modelId="{D0C75443-15AB-43AD-B30E-D18F5206945A}" type="presOf" srcId="{4F040075-E37B-4A80-B137-F9612C5686EA}" destId="{71B82208-5836-4D34-9BD9-8E54C31001DA}" srcOrd="0" destOrd="0" presId="urn:microsoft.com/office/officeart/2005/8/layout/radial1"/>
    <dgm:cxn modelId="{93C9280D-3E31-46C7-BDF9-5BC74D3FC8D9}" srcId="{0A2003CA-6460-479A-80A3-48D3314F3BE8}" destId="{A5201974-BD4F-4E11-9B92-9F09633D7A07}" srcOrd="1" destOrd="0" parTransId="{E3D04461-8CB4-48E2-B25A-486529510AB6}" sibTransId="{F0AE70AE-F620-4294-A5EF-2A080EB0BC88}"/>
    <dgm:cxn modelId="{6FC817A3-5F80-4EA6-AC99-4D8A13C74E64}" type="presOf" srcId="{0A2003CA-6460-479A-80A3-48D3314F3BE8}" destId="{240D8BBB-F655-4138-BD6B-6635392261A1}" srcOrd="0" destOrd="0" presId="urn:microsoft.com/office/officeart/2005/8/layout/radial1"/>
    <dgm:cxn modelId="{FBDD5DF9-7B06-4921-88B5-168C6718EA03}" type="presOf" srcId="{A5201974-BD4F-4E11-9B92-9F09633D7A07}" destId="{4B5C25D6-36C1-4232-B30B-F8E886DDA584}" srcOrd="0" destOrd="0" presId="urn:microsoft.com/office/officeart/2005/8/layout/radial1"/>
    <dgm:cxn modelId="{AD0E4988-26DE-4CA1-A21E-A33CE4BC5F78}" type="presOf" srcId="{12B70227-BF13-4E9D-A23C-1F19527D25BB}" destId="{AAAE7F1A-0EFF-4399-BEF5-A0FFBED7E301}" srcOrd="1" destOrd="0" presId="urn:microsoft.com/office/officeart/2005/8/layout/radial1"/>
    <dgm:cxn modelId="{36C5C960-0741-48C5-93F4-A2616CAC0C83}" srcId="{0A2003CA-6460-479A-80A3-48D3314F3BE8}" destId="{23AB6381-030F-4253-BA31-50C5F83F31AD}" srcOrd="0" destOrd="0" parTransId="{12B70227-BF13-4E9D-A23C-1F19527D25BB}" sibTransId="{B09686D1-0E26-48A1-ACFE-E92ED0F2E4FA}"/>
    <dgm:cxn modelId="{C1DFC737-36C9-417C-9C3F-22DAEA03E583}" type="presParOf" srcId="{C2FF9361-A4FD-4BFB-9EA6-85770305059A}" destId="{240D8BBB-F655-4138-BD6B-6635392261A1}" srcOrd="0" destOrd="0" presId="urn:microsoft.com/office/officeart/2005/8/layout/radial1"/>
    <dgm:cxn modelId="{FC50F9D6-2104-446C-8AE9-9F57E525505B}" type="presParOf" srcId="{C2FF9361-A4FD-4BFB-9EA6-85770305059A}" destId="{E11B312A-439F-4C01-A502-1EB7DFDB8953}" srcOrd="1" destOrd="0" presId="urn:microsoft.com/office/officeart/2005/8/layout/radial1"/>
    <dgm:cxn modelId="{1285DF21-FD2D-4118-A953-BB80CBC73E63}" type="presParOf" srcId="{E11B312A-439F-4C01-A502-1EB7DFDB8953}" destId="{AAAE7F1A-0EFF-4399-BEF5-A0FFBED7E301}" srcOrd="0" destOrd="0" presId="urn:microsoft.com/office/officeart/2005/8/layout/radial1"/>
    <dgm:cxn modelId="{4B9C5138-FF54-42AD-BA3A-DD8F993D88B9}" type="presParOf" srcId="{C2FF9361-A4FD-4BFB-9EA6-85770305059A}" destId="{D43E695D-1173-4D9B-A063-17D8EC89A32E}" srcOrd="2" destOrd="0" presId="urn:microsoft.com/office/officeart/2005/8/layout/radial1"/>
    <dgm:cxn modelId="{3BCD078A-1254-4131-852D-E617333157EA}" type="presParOf" srcId="{C2FF9361-A4FD-4BFB-9EA6-85770305059A}" destId="{6A61810D-DC91-403C-9BB1-1CA5871A07EB}" srcOrd="3" destOrd="0" presId="urn:microsoft.com/office/officeart/2005/8/layout/radial1"/>
    <dgm:cxn modelId="{3FB9D745-1DD8-443E-B693-8B92150103AC}" type="presParOf" srcId="{6A61810D-DC91-403C-9BB1-1CA5871A07EB}" destId="{950D9749-29BE-4BE5-9355-7BA254E1A29A}" srcOrd="0" destOrd="0" presId="urn:microsoft.com/office/officeart/2005/8/layout/radial1"/>
    <dgm:cxn modelId="{CA8B9243-9779-491D-B592-1A12EA8E0C94}" type="presParOf" srcId="{C2FF9361-A4FD-4BFB-9EA6-85770305059A}" destId="{4B5C25D6-36C1-4232-B30B-F8E886DDA584}" srcOrd="4" destOrd="0" presId="urn:microsoft.com/office/officeart/2005/8/layout/radial1"/>
    <dgm:cxn modelId="{49385AC4-F003-4BAF-BD0D-F7FA1AE97785}" type="presParOf" srcId="{C2FF9361-A4FD-4BFB-9EA6-85770305059A}" destId="{AB2A9C4F-A53F-4406-9F16-34134AAF81CB}" srcOrd="5" destOrd="0" presId="urn:microsoft.com/office/officeart/2005/8/layout/radial1"/>
    <dgm:cxn modelId="{5EE7381A-8182-4677-B2F5-A8E2958817E9}" type="presParOf" srcId="{AB2A9C4F-A53F-4406-9F16-34134AAF81CB}" destId="{A5283083-0B00-4D8C-A687-F848B051AE4D}" srcOrd="0" destOrd="0" presId="urn:microsoft.com/office/officeart/2005/8/layout/radial1"/>
    <dgm:cxn modelId="{3C6E8D7A-5469-435D-89FA-74AB7176DE24}" type="presParOf" srcId="{C2FF9361-A4FD-4BFB-9EA6-85770305059A}" destId="{71B82208-5836-4D34-9BD9-8E54C31001DA}" srcOrd="6" destOrd="0" presId="urn:microsoft.com/office/officeart/2005/8/layout/radial1"/>
    <dgm:cxn modelId="{F3B4378D-BCEA-4C76-BFFC-D26A61CFE29C}" type="presParOf" srcId="{C2FF9361-A4FD-4BFB-9EA6-85770305059A}" destId="{E1E833E4-47BC-41AA-839D-F70D4E37839F}" srcOrd="7" destOrd="0" presId="urn:microsoft.com/office/officeart/2005/8/layout/radial1"/>
    <dgm:cxn modelId="{C531137F-20D9-44E8-A8F3-E846DA940F28}" type="presParOf" srcId="{E1E833E4-47BC-41AA-839D-F70D4E37839F}" destId="{0E245CC9-1DBB-4BD5-B2DF-9B683B29AC85}" srcOrd="0" destOrd="0" presId="urn:microsoft.com/office/officeart/2005/8/layout/radial1"/>
    <dgm:cxn modelId="{D80055B7-9808-44C1-AA44-2F7A4D765EDD}" type="presParOf" srcId="{C2FF9361-A4FD-4BFB-9EA6-85770305059A}" destId="{57AFD930-C2E5-458F-BB9F-EA11A4B21975}" srcOrd="8" destOrd="0" presId="urn:microsoft.com/office/officeart/2005/8/layout/radial1"/>
    <dgm:cxn modelId="{106CC35F-DBD2-49AE-8F8E-AC49D095BAA0}" type="presParOf" srcId="{C2FF9361-A4FD-4BFB-9EA6-85770305059A}" destId="{354662BA-5447-4F04-A2CB-62DAF587755B}" srcOrd="9" destOrd="0" presId="urn:microsoft.com/office/officeart/2005/8/layout/radial1"/>
    <dgm:cxn modelId="{3E111DE6-B5E9-41B3-BC87-F6F182E927C1}" type="presParOf" srcId="{354662BA-5447-4F04-A2CB-62DAF587755B}" destId="{0AFF89F0-9EFC-4318-9FE2-BFB8F003FB44}" srcOrd="0" destOrd="0" presId="urn:microsoft.com/office/officeart/2005/8/layout/radial1"/>
    <dgm:cxn modelId="{FB7A31F4-A866-4DEB-955E-AA231BF1BF13}" type="presParOf" srcId="{C2FF9361-A4FD-4BFB-9EA6-85770305059A}" destId="{94C8985B-4E23-4D4A-A331-EE6BE48BB6F0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932D37-08E7-4EC7-A336-A650FB2AFBAC}" type="doc">
      <dgm:prSet loTypeId="urn:microsoft.com/office/officeart/2005/8/layout/funnel1" loCatId="process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941835A0-E309-4C16-95D3-5AEC80D1066B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индекс сетевой готовности NRI</a:t>
          </a:r>
          <a:endParaRPr lang="ru-RU" sz="1400" b="1" dirty="0">
            <a:solidFill>
              <a:schemeClr val="tx1"/>
            </a:solidFill>
          </a:endParaRPr>
        </a:p>
      </dgm:t>
    </dgm:pt>
    <dgm:pt modelId="{7ED84F69-6BEF-4940-B054-BC672923B750}" type="parTrans" cxnId="{9E67B2F6-3D7A-48B7-95C4-D66A5ED723B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4088C0F-0680-45F3-BA50-25760B64F1FC}" type="sibTrans" cxnId="{9E67B2F6-3D7A-48B7-95C4-D66A5ED723B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B1763A7-4AB1-41FF-91BD-5F0FDBC8781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effectLst/>
            </a:rPr>
            <a:t>Оценка уровня </a:t>
          </a:r>
          <a:r>
            <a:rPr lang="ru-RU" sz="1600" b="1" dirty="0" err="1" smtClean="0">
              <a:solidFill>
                <a:schemeClr val="tx1"/>
              </a:solidFill>
              <a:effectLst/>
            </a:rPr>
            <a:t>цифровизации</a:t>
          </a:r>
          <a:r>
            <a:rPr lang="ru-RU" sz="1600" b="1" dirty="0" smtClean="0">
              <a:solidFill>
                <a:schemeClr val="tx1"/>
              </a:solidFill>
              <a:effectLst/>
            </a:rPr>
            <a:t> экономики</a:t>
          </a:r>
          <a:endParaRPr lang="ru-RU" sz="1600" b="1" dirty="0">
            <a:solidFill>
              <a:schemeClr val="tx1"/>
            </a:solidFill>
            <a:effectLst/>
          </a:endParaRPr>
        </a:p>
      </dgm:t>
    </dgm:pt>
    <dgm:pt modelId="{7B51A83F-53E7-47B5-B714-BEF8978053D1}" type="parTrans" cxnId="{AE9A32DB-790F-4D08-843F-1F6C84AEC32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D75EB9B4-5587-4C74-B402-5D0E60251D42}" type="sibTrans" cxnId="{AE9A32DB-790F-4D08-843F-1F6C84AEC32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3A46F16-A926-40E6-8471-4067F39DA111}">
      <dgm:prSet phldrT="[Текст]" custT="1"/>
      <dgm:spPr/>
      <dgm:t>
        <a:bodyPr/>
        <a:lstStyle/>
        <a:p>
          <a:r>
            <a:rPr lang="ru-RU" sz="1400" smtClean="0">
              <a:solidFill>
                <a:schemeClr val="tx1"/>
              </a:solidFill>
            </a:rPr>
            <a:t>индекс анализа цифровой трансформации </a:t>
          </a:r>
          <a:r>
            <a:rPr lang="en-US" sz="1400" smtClean="0">
              <a:solidFill>
                <a:schemeClr val="tx1"/>
              </a:solidFill>
            </a:rPr>
            <a:t>GCI</a:t>
          </a:r>
          <a:r>
            <a:rPr lang="ru-RU" sz="1400" smtClean="0">
              <a:solidFill>
                <a:schemeClr val="tx1"/>
              </a:solidFill>
            </a:rPr>
            <a:t> </a:t>
          </a:r>
          <a:endParaRPr lang="ru-RU" sz="1400" dirty="0">
            <a:solidFill>
              <a:schemeClr val="tx1"/>
            </a:solidFill>
          </a:endParaRPr>
        </a:p>
      </dgm:t>
    </dgm:pt>
    <dgm:pt modelId="{8EC82215-83F9-4956-93F2-D22F0B2B5314}" type="parTrans" cxnId="{98D417A3-0F06-4520-BCF7-B8E022B3549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218467A0-A6BB-4037-B8F8-6EEE41BEF98A}" type="sibTrans" cxnId="{98D417A3-0F06-4520-BCF7-B8E022B3549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46E1BE9D-16C5-4C18-843E-B35B699D5148}">
      <dgm:prSet phldrT="[Текст]" custT="1"/>
      <dgm:spPr/>
      <dgm:t>
        <a:bodyPr/>
        <a:lstStyle/>
        <a:p>
          <a:r>
            <a:rPr lang="ru-RU" sz="1400" smtClean="0">
              <a:solidFill>
                <a:schemeClr val="tx1"/>
              </a:solidFill>
            </a:rPr>
            <a:t>коэффициент цифровой плотности </a:t>
          </a:r>
          <a:r>
            <a:rPr lang="en-US" sz="1400" smtClean="0">
              <a:solidFill>
                <a:schemeClr val="tx1"/>
              </a:solidFill>
            </a:rPr>
            <a:t>DDI</a:t>
          </a:r>
          <a:r>
            <a:rPr lang="ru-RU" sz="1400" smtClean="0">
              <a:solidFill>
                <a:schemeClr val="tx1"/>
              </a:solidFill>
            </a:rPr>
            <a:t> </a:t>
          </a:r>
          <a:endParaRPr lang="ru-RU" sz="1400" dirty="0">
            <a:solidFill>
              <a:schemeClr val="tx1"/>
            </a:solidFill>
          </a:endParaRPr>
        </a:p>
      </dgm:t>
    </dgm:pt>
    <dgm:pt modelId="{6CFE6EAE-22B3-4879-BFA4-E29759AA63BE}" type="parTrans" cxnId="{D88863E7-5DAF-4BC2-9CE0-D9C78DB2D751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D6F6A5E4-6A32-4A02-995A-890ECF0FD806}" type="sibTrans" cxnId="{D88863E7-5DAF-4BC2-9CE0-D9C78DB2D751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BE5B913-E867-4ADA-832A-227D37802757}">
      <dgm:prSet/>
      <dgm:spPr/>
      <dgm:t>
        <a:bodyPr/>
        <a:lstStyle/>
        <a:p>
          <a:endParaRPr lang="ru-RU"/>
        </a:p>
      </dgm:t>
    </dgm:pt>
    <dgm:pt modelId="{7C1D5A77-8370-47BB-B74C-6052D5EACD31}" type="parTrans" cxnId="{5AFE4F37-0319-432A-A667-EC2BAD913DE3}">
      <dgm:prSet/>
      <dgm:spPr/>
      <dgm:t>
        <a:bodyPr/>
        <a:lstStyle/>
        <a:p>
          <a:endParaRPr lang="ru-RU"/>
        </a:p>
      </dgm:t>
    </dgm:pt>
    <dgm:pt modelId="{EE2E0184-F5AE-4BF0-BEC0-736443DF2658}" type="sibTrans" cxnId="{5AFE4F37-0319-432A-A667-EC2BAD913DE3}">
      <dgm:prSet/>
      <dgm:spPr/>
      <dgm:t>
        <a:bodyPr/>
        <a:lstStyle/>
        <a:p>
          <a:endParaRPr lang="ru-RU"/>
        </a:p>
      </dgm:t>
    </dgm:pt>
    <dgm:pt modelId="{A7C1C460-3B17-4C68-A2DB-5288BBEA7BDB}">
      <dgm:prSet/>
      <dgm:spPr/>
      <dgm:t>
        <a:bodyPr/>
        <a:lstStyle/>
        <a:p>
          <a:endParaRPr lang="ru-RU"/>
        </a:p>
      </dgm:t>
    </dgm:pt>
    <dgm:pt modelId="{7FB7670E-30E2-40AC-B5CB-82332EA1BB9E}" type="parTrans" cxnId="{B697B873-ECF5-4674-9D70-7B12F01F5173}">
      <dgm:prSet/>
      <dgm:spPr/>
      <dgm:t>
        <a:bodyPr/>
        <a:lstStyle/>
        <a:p>
          <a:endParaRPr lang="ru-RU"/>
        </a:p>
      </dgm:t>
    </dgm:pt>
    <dgm:pt modelId="{E9179DD3-0F05-4B34-A002-6F807795F9B3}" type="sibTrans" cxnId="{B697B873-ECF5-4674-9D70-7B12F01F5173}">
      <dgm:prSet/>
      <dgm:spPr/>
      <dgm:t>
        <a:bodyPr/>
        <a:lstStyle/>
        <a:p>
          <a:endParaRPr lang="ru-RU"/>
        </a:p>
      </dgm:t>
    </dgm:pt>
    <dgm:pt modelId="{69EF095A-1359-4A28-8CC9-FBA7ECDAB7F0}">
      <dgm:prSet/>
      <dgm:spPr/>
      <dgm:t>
        <a:bodyPr/>
        <a:lstStyle/>
        <a:p>
          <a:endParaRPr lang="ru-RU"/>
        </a:p>
      </dgm:t>
    </dgm:pt>
    <dgm:pt modelId="{5DB19425-A85C-4FED-B7F7-66F66B445F3E}" type="parTrans" cxnId="{717B838B-D493-4B37-8C20-B97A66AC1208}">
      <dgm:prSet/>
      <dgm:spPr/>
      <dgm:t>
        <a:bodyPr/>
        <a:lstStyle/>
        <a:p>
          <a:endParaRPr lang="ru-RU"/>
        </a:p>
      </dgm:t>
    </dgm:pt>
    <dgm:pt modelId="{B7471067-D2E6-4454-ADC8-142C336E9C59}" type="sibTrans" cxnId="{717B838B-D493-4B37-8C20-B97A66AC1208}">
      <dgm:prSet/>
      <dgm:spPr/>
      <dgm:t>
        <a:bodyPr/>
        <a:lstStyle/>
        <a:p>
          <a:endParaRPr lang="ru-RU"/>
        </a:p>
      </dgm:t>
    </dgm:pt>
    <dgm:pt modelId="{5161FF4F-4021-4B88-84AC-6FA70CF1D7A9}">
      <dgm:prSet/>
      <dgm:spPr/>
      <dgm:t>
        <a:bodyPr/>
        <a:lstStyle/>
        <a:p>
          <a:endParaRPr lang="ru-RU"/>
        </a:p>
      </dgm:t>
    </dgm:pt>
    <dgm:pt modelId="{EC8CC248-65A1-466B-A5BC-FC00B2A625E6}" type="parTrans" cxnId="{D78B0ABD-11C3-4F3B-BF1E-7687D1CDE0FB}">
      <dgm:prSet/>
      <dgm:spPr/>
      <dgm:t>
        <a:bodyPr/>
        <a:lstStyle/>
        <a:p>
          <a:endParaRPr lang="ru-RU"/>
        </a:p>
      </dgm:t>
    </dgm:pt>
    <dgm:pt modelId="{A45D52AE-BF24-4200-87E5-307377887EFA}" type="sibTrans" cxnId="{D78B0ABD-11C3-4F3B-BF1E-7687D1CDE0FB}">
      <dgm:prSet/>
      <dgm:spPr/>
      <dgm:t>
        <a:bodyPr/>
        <a:lstStyle/>
        <a:p>
          <a:endParaRPr lang="ru-RU"/>
        </a:p>
      </dgm:t>
    </dgm:pt>
    <dgm:pt modelId="{BD91A71B-4728-4366-B4C3-1084D9009BE7}" type="pres">
      <dgm:prSet presAssocID="{FE932D37-08E7-4EC7-A336-A650FB2AFBA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5EF34D-EBE8-44F6-B66E-225DD40CE1A2}" type="pres">
      <dgm:prSet presAssocID="{FE932D37-08E7-4EC7-A336-A650FB2AFBAC}" presName="ellipse" presStyleLbl="trBgShp" presStyleIdx="0" presStyleCnt="1" custScaleX="132748" custScaleY="131186" custLinFactNeighborX="2000" custLinFactNeighborY="-27292"/>
      <dgm:spPr/>
      <dgm:t>
        <a:bodyPr/>
        <a:lstStyle/>
        <a:p>
          <a:endParaRPr lang="ru-RU"/>
        </a:p>
      </dgm:t>
    </dgm:pt>
    <dgm:pt modelId="{AE93B057-A176-43F2-A9F1-658E8DEEE727}" type="pres">
      <dgm:prSet presAssocID="{FE932D37-08E7-4EC7-A336-A650FB2AFBAC}" presName="arrow1" presStyleLbl="fgShp" presStyleIdx="0" presStyleCnt="1" custLinFactY="47455" custLinFactNeighborX="10258" custLinFactNeighborY="100000"/>
      <dgm:spPr/>
      <dgm:t>
        <a:bodyPr/>
        <a:lstStyle/>
        <a:p>
          <a:endParaRPr lang="ru-RU"/>
        </a:p>
      </dgm:t>
    </dgm:pt>
    <dgm:pt modelId="{8158F142-A656-4FCE-9FF1-16C17D756F07}" type="pres">
      <dgm:prSet presAssocID="{FE932D37-08E7-4EC7-A336-A650FB2AFBAC}" presName="rectangle" presStyleLbl="revTx" presStyleIdx="0" presStyleCnt="1" custScaleY="37647" custLinFactNeighborX="1004" custLinFactNeighborY="964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45FC-F9EB-443F-A02C-8194EB50A560}" type="pres">
      <dgm:prSet presAssocID="{53A46F16-A926-40E6-8471-4067F39DA111}" presName="item1" presStyleLbl="node1" presStyleIdx="0" presStyleCnt="3" custScaleX="165682" custScaleY="122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72BB4-1158-4877-B60A-F6B44075B8D2}" type="pres">
      <dgm:prSet presAssocID="{46E1BE9D-16C5-4C18-843E-B35B699D5148}" presName="item2" presStyleLbl="node1" presStyleIdx="1" presStyleCnt="3" custScaleX="178006" custScaleY="131133" custLinFactNeighborX="-10509" custLinFactNeighborY="-24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EDE87-896D-42F9-AD0B-C5785E24F9F9}" type="pres">
      <dgm:prSet presAssocID="{5B1763A7-4AB1-41FF-91BD-5F0FDBC87817}" presName="item3" presStyleLbl="node1" presStyleIdx="2" presStyleCnt="3" custScaleX="151296" custScaleY="126493" custLinFactNeighborX="36007" custLinFactNeighborY="-15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7CCC71-CD4E-4FDD-BE80-92B7781A56CC}" type="pres">
      <dgm:prSet presAssocID="{FE932D37-08E7-4EC7-A336-A650FB2AFBAC}" presName="funnel" presStyleLbl="trAlignAcc1" presStyleIdx="0" presStyleCnt="1" custScaleX="132823" custScaleY="136957" custLinFactNeighborX="421" custLinFactNeighborY="-2108"/>
      <dgm:spPr/>
      <dgm:t>
        <a:bodyPr/>
        <a:lstStyle/>
        <a:p>
          <a:endParaRPr lang="ru-RU"/>
        </a:p>
      </dgm:t>
    </dgm:pt>
  </dgm:ptLst>
  <dgm:cxnLst>
    <dgm:cxn modelId="{84D9275D-A540-46E8-93D6-9E8C0CE413DD}" type="presOf" srcId="{941835A0-E309-4C16-95D3-5AEC80D1066B}" destId="{FAAEDE87-896D-42F9-AD0B-C5785E24F9F9}" srcOrd="0" destOrd="0" presId="urn:microsoft.com/office/officeart/2005/8/layout/funnel1"/>
    <dgm:cxn modelId="{7A72BDF7-5BC8-41A1-ADAC-D553248B0E46}" type="presOf" srcId="{46E1BE9D-16C5-4C18-843E-B35B699D5148}" destId="{023245FC-F9EB-443F-A02C-8194EB50A560}" srcOrd="0" destOrd="0" presId="urn:microsoft.com/office/officeart/2005/8/layout/funnel1"/>
    <dgm:cxn modelId="{D78B0ABD-11C3-4F3B-BF1E-7687D1CDE0FB}" srcId="{FE932D37-08E7-4EC7-A336-A650FB2AFBAC}" destId="{5161FF4F-4021-4B88-84AC-6FA70CF1D7A9}" srcOrd="7" destOrd="0" parTransId="{EC8CC248-65A1-466B-A5BC-FC00B2A625E6}" sibTransId="{A45D52AE-BF24-4200-87E5-307377887EFA}"/>
    <dgm:cxn modelId="{98D417A3-0F06-4520-BCF7-B8E022B3549A}" srcId="{FE932D37-08E7-4EC7-A336-A650FB2AFBAC}" destId="{53A46F16-A926-40E6-8471-4067F39DA111}" srcOrd="1" destOrd="0" parTransId="{8EC82215-83F9-4956-93F2-D22F0B2B5314}" sibTransId="{218467A0-A6BB-4037-B8F8-6EEE41BEF98A}"/>
    <dgm:cxn modelId="{6DDF9BD0-2CBE-4420-8AF4-40F08BEA217E}" type="presOf" srcId="{5B1763A7-4AB1-41FF-91BD-5F0FDBC87817}" destId="{8158F142-A656-4FCE-9FF1-16C17D756F07}" srcOrd="0" destOrd="0" presId="urn:microsoft.com/office/officeart/2005/8/layout/funnel1"/>
    <dgm:cxn modelId="{AE9A32DB-790F-4D08-843F-1F6C84AEC326}" srcId="{FE932D37-08E7-4EC7-A336-A650FB2AFBAC}" destId="{5B1763A7-4AB1-41FF-91BD-5F0FDBC87817}" srcOrd="3" destOrd="0" parTransId="{7B51A83F-53E7-47B5-B714-BEF8978053D1}" sibTransId="{D75EB9B4-5587-4C74-B402-5D0E60251D42}"/>
    <dgm:cxn modelId="{9E67B2F6-3D7A-48B7-95C4-D66A5ED723B7}" srcId="{FE932D37-08E7-4EC7-A336-A650FB2AFBAC}" destId="{941835A0-E309-4C16-95D3-5AEC80D1066B}" srcOrd="0" destOrd="0" parTransId="{7ED84F69-6BEF-4940-B054-BC672923B750}" sibTransId="{04088C0F-0680-45F3-BA50-25760B64F1FC}"/>
    <dgm:cxn modelId="{D88863E7-5DAF-4BC2-9CE0-D9C78DB2D751}" srcId="{FE932D37-08E7-4EC7-A336-A650FB2AFBAC}" destId="{46E1BE9D-16C5-4C18-843E-B35B699D5148}" srcOrd="2" destOrd="0" parTransId="{6CFE6EAE-22B3-4879-BFA4-E29759AA63BE}" sibTransId="{D6F6A5E4-6A32-4A02-995A-890ECF0FD806}"/>
    <dgm:cxn modelId="{B697B873-ECF5-4674-9D70-7B12F01F5173}" srcId="{FE932D37-08E7-4EC7-A336-A650FB2AFBAC}" destId="{A7C1C460-3B17-4C68-A2DB-5288BBEA7BDB}" srcOrd="5" destOrd="0" parTransId="{7FB7670E-30E2-40AC-B5CB-82332EA1BB9E}" sibTransId="{E9179DD3-0F05-4B34-A002-6F807795F9B3}"/>
    <dgm:cxn modelId="{5AFE4F37-0319-432A-A667-EC2BAD913DE3}" srcId="{FE932D37-08E7-4EC7-A336-A650FB2AFBAC}" destId="{0BE5B913-E867-4ADA-832A-227D37802757}" srcOrd="4" destOrd="0" parTransId="{7C1D5A77-8370-47BB-B74C-6052D5EACD31}" sibTransId="{EE2E0184-F5AE-4BF0-BEC0-736443DF2658}"/>
    <dgm:cxn modelId="{13A0A1CC-69D9-45F6-AC3F-289A87384900}" type="presOf" srcId="{FE932D37-08E7-4EC7-A336-A650FB2AFBAC}" destId="{BD91A71B-4728-4366-B4C3-1084D9009BE7}" srcOrd="0" destOrd="0" presId="urn:microsoft.com/office/officeart/2005/8/layout/funnel1"/>
    <dgm:cxn modelId="{E4329716-2D7E-47A5-B7E2-D881E34C1165}" type="presOf" srcId="{53A46F16-A926-40E6-8471-4067F39DA111}" destId="{99672BB4-1158-4877-B60A-F6B44075B8D2}" srcOrd="0" destOrd="0" presId="urn:microsoft.com/office/officeart/2005/8/layout/funnel1"/>
    <dgm:cxn modelId="{717B838B-D493-4B37-8C20-B97A66AC1208}" srcId="{FE932D37-08E7-4EC7-A336-A650FB2AFBAC}" destId="{69EF095A-1359-4A28-8CC9-FBA7ECDAB7F0}" srcOrd="6" destOrd="0" parTransId="{5DB19425-A85C-4FED-B7F7-66F66B445F3E}" sibTransId="{B7471067-D2E6-4454-ADC8-142C336E9C59}"/>
    <dgm:cxn modelId="{C3273221-F9F9-4523-859A-1F2707936506}" type="presParOf" srcId="{BD91A71B-4728-4366-B4C3-1084D9009BE7}" destId="{DF5EF34D-EBE8-44F6-B66E-225DD40CE1A2}" srcOrd="0" destOrd="0" presId="urn:microsoft.com/office/officeart/2005/8/layout/funnel1"/>
    <dgm:cxn modelId="{7B87EAE4-E42B-44C7-98D0-ECA5250C3418}" type="presParOf" srcId="{BD91A71B-4728-4366-B4C3-1084D9009BE7}" destId="{AE93B057-A176-43F2-A9F1-658E8DEEE727}" srcOrd="1" destOrd="0" presId="urn:microsoft.com/office/officeart/2005/8/layout/funnel1"/>
    <dgm:cxn modelId="{7A75A8DF-BC63-4026-970D-9641A345E391}" type="presParOf" srcId="{BD91A71B-4728-4366-B4C3-1084D9009BE7}" destId="{8158F142-A656-4FCE-9FF1-16C17D756F07}" srcOrd="2" destOrd="0" presId="urn:microsoft.com/office/officeart/2005/8/layout/funnel1"/>
    <dgm:cxn modelId="{AFD2E647-92D5-4586-A83F-637752A11237}" type="presParOf" srcId="{BD91A71B-4728-4366-B4C3-1084D9009BE7}" destId="{023245FC-F9EB-443F-A02C-8194EB50A560}" srcOrd="3" destOrd="0" presId="urn:microsoft.com/office/officeart/2005/8/layout/funnel1"/>
    <dgm:cxn modelId="{9355BC92-8981-46BB-A208-3126BFDF5D1A}" type="presParOf" srcId="{BD91A71B-4728-4366-B4C3-1084D9009BE7}" destId="{99672BB4-1158-4877-B60A-F6B44075B8D2}" srcOrd="4" destOrd="0" presId="urn:microsoft.com/office/officeart/2005/8/layout/funnel1"/>
    <dgm:cxn modelId="{65704868-04DF-4961-B54D-628D9BF92301}" type="presParOf" srcId="{BD91A71B-4728-4366-B4C3-1084D9009BE7}" destId="{FAAEDE87-896D-42F9-AD0B-C5785E24F9F9}" srcOrd="5" destOrd="0" presId="urn:microsoft.com/office/officeart/2005/8/layout/funnel1"/>
    <dgm:cxn modelId="{13DB4D5A-669A-4E23-AF55-A541A224B788}" type="presParOf" srcId="{BD91A71B-4728-4366-B4C3-1084D9009BE7}" destId="{BC7CCC71-CD4E-4FDD-BE80-92B7781A56C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DDB2D1-74D2-45A5-BB65-81C2274C4992}" type="doc">
      <dgm:prSet loTypeId="urn:microsoft.com/office/officeart/2005/8/layout/radial4" loCatId="relationship" qsTypeId="urn:microsoft.com/office/officeart/2005/8/quickstyle/3d4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2AE0A315-4213-492B-843F-8F8A07DDF0AE}">
      <dgm:prSet phldrT="[Текст]" custT="1"/>
      <dgm:spPr/>
      <dgm:t>
        <a:bodyPr/>
        <a:lstStyle/>
        <a:p>
          <a:r>
            <a:rPr lang="ru-RU" sz="15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Индекс  сетевой готовности субъектов РФ </a:t>
          </a:r>
          <a:r>
            <a:rPr lang="en-US" sz="15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NRI`</a:t>
          </a:r>
          <a:endParaRPr lang="ru-RU" sz="15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1B0D19D-C369-48E7-8DAE-670B0AC82057}" type="parTrans" cxnId="{FCC48DAE-BC57-492A-ACC4-C1B207F1501B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957137-F88A-4D8D-B658-2CBE60CCFAB5}" type="sibTrans" cxnId="{FCC48DAE-BC57-492A-ACC4-C1B207F1501B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7845D8-42DE-47E5-B830-D17A7A18AE5E}">
      <dgm:prSet phldrT="[Текст]" custT="1"/>
      <dgm:spPr/>
      <dgm:t>
        <a:bodyPr/>
        <a:lstStyle/>
        <a:p>
          <a:r>
            <a:rPr lang="ru-RU" sz="15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Внешняя среда</a:t>
          </a:r>
          <a:endParaRPr lang="ru-RU" sz="15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0ED932-8763-4C1A-B13C-EBDA457E2F36}" type="parTrans" cxnId="{D0384702-5DD4-449E-8744-1EC8A779E87C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5E5F80-7FA3-4A7F-BEA4-9DF97AAE83E4}" type="sibTrans" cxnId="{D0384702-5DD4-449E-8744-1EC8A779E87C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FDCABDD-FD07-4126-A0B7-11B21B9B1CBD}">
      <dgm:prSet phldrT="[Текст]"/>
      <dgm:spPr/>
      <dgm:t>
        <a:bodyPr/>
        <a:lstStyle/>
        <a:p>
          <a:endParaRPr lang="ru-RU" sz="15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DB9055-B359-4CA4-A7C3-64775E427DF7}" type="parTrans" cxnId="{30A69B8E-A089-4827-A43E-B521EB3B49A4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B668C8-C3BB-4CF4-8EB4-15881E866559}" type="sibTrans" cxnId="{30A69B8E-A089-4827-A43E-B521EB3B49A4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864E16C-1B30-4750-921B-A8D418512F55}">
      <dgm:prSet phldrT="[Текст]" phldr="1"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0518032-7FB7-4778-80D8-8C67CF25F4A8}" type="parTrans" cxnId="{4927E048-16FE-4974-9983-19B9DE2A3B08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936478-FCEC-4A2D-8FA4-828548F6C43F}" type="sibTrans" cxnId="{4927E048-16FE-4974-9983-19B9DE2A3B08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D3424A-A7E8-42A8-98FB-37B9F0130BF8}">
      <dgm:prSet phldrT="[Текст]" custT="1"/>
      <dgm:spPr/>
      <dgm:t>
        <a:bodyPr/>
        <a:lstStyle/>
        <a:p>
          <a:r>
            <a:rPr lang="ru-RU" sz="15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Готовность государства, бизнеса и общества к использованию сетевых технологий</a:t>
          </a:r>
          <a:endParaRPr lang="ru-RU" sz="15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F79595-AADB-4F97-B995-2B22F57E9E1D}" type="parTrans" cxnId="{FE45EDFB-C8D9-416C-B062-4459CBA59EDD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866C350-577F-410C-AFE4-0E567631F07A}" type="sibTrans" cxnId="{FE45EDFB-C8D9-416C-B062-4459CBA59EDD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6B75F8-3EDA-459C-818C-8C2C214001E0}">
      <dgm:prSet phldrT="[Текст]" custT="1"/>
      <dgm:spPr/>
      <dgm:t>
        <a:bodyPr/>
        <a:lstStyle/>
        <a:p>
          <a:r>
            <a:rPr lang="ru-RU" sz="15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Использование сетевых технологий государством, бизнесом и обществом </a:t>
          </a:r>
          <a:endParaRPr lang="ru-RU" sz="15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36D7E24-9958-483E-8739-2338465A0C6A}" type="parTrans" cxnId="{873B8231-A807-4D68-91DC-DE87E34BA2F8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3CBAC51-BAAA-469C-9040-470CBC27C4B0}" type="sibTrans" cxnId="{873B8231-A807-4D68-91DC-DE87E34BA2F8}">
      <dgm:prSet/>
      <dgm:spPr/>
      <dgm:t>
        <a:bodyPr/>
        <a:lstStyle/>
        <a:p>
          <a:endParaRPr lang="ru-RU" sz="15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C7A9CC-693E-4B02-81AA-EFDA6E7E3739}" type="pres">
      <dgm:prSet presAssocID="{D7DDB2D1-74D2-45A5-BB65-81C2274C499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A97FDB-EF11-441F-81A4-DC786F89E293}" type="pres">
      <dgm:prSet presAssocID="{2AE0A315-4213-492B-843F-8F8A07DDF0AE}" presName="centerShape" presStyleLbl="node0" presStyleIdx="0" presStyleCnt="1" custScaleX="142456" custScaleY="37993" custLinFactNeighborX="7830" custLinFactNeighborY="-55219"/>
      <dgm:spPr/>
      <dgm:t>
        <a:bodyPr/>
        <a:lstStyle/>
        <a:p>
          <a:endParaRPr lang="ru-RU"/>
        </a:p>
      </dgm:t>
    </dgm:pt>
    <dgm:pt modelId="{08E13A3B-A9C6-4C3B-8BB8-659537569BB3}" type="pres">
      <dgm:prSet presAssocID="{480ED932-8763-4C1A-B13C-EBDA457E2F36}" presName="parTrans" presStyleLbl="bgSibTrans2D1" presStyleIdx="0" presStyleCnt="3" custAng="21525968" custScaleX="75514" custScaleY="52618" custLinFactNeighborX="-4575" custLinFactNeighborY="-42594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4E3620A2-7D95-45FC-A3FD-DDE81AAF291B}" type="pres">
      <dgm:prSet presAssocID="{0B7845D8-42DE-47E5-B830-D17A7A18AE5E}" presName="node" presStyleLbl="node1" presStyleIdx="0" presStyleCnt="3" custScaleX="111386" custScaleY="37176" custRadScaleRad="38428" custRadScaleInc="127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40875-5F10-459B-B9A1-16B85F00DE8A}" type="pres">
      <dgm:prSet presAssocID="{89F79595-AADB-4F97-B995-2B22F57E9E1D}" presName="parTrans" presStyleLbl="bgSibTrans2D1" presStyleIdx="1" presStyleCnt="3" custScaleX="32925" custScaleY="68868" custLinFactNeighborX="31212" custLinFactNeighborY="-65420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602F39F2-6DC7-4067-8465-9511A85FB3D5}" type="pres">
      <dgm:prSet presAssocID="{EFD3424A-A7E8-42A8-98FB-37B9F0130BF8}" presName="node" presStyleLbl="node1" presStyleIdx="1" presStyleCnt="3" custScaleX="125283" custScaleY="69939" custRadScaleRad="100489" custRadScaleInc="77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B996B7-2D54-4CBA-B612-6F821169E863}" type="pres">
      <dgm:prSet presAssocID="{736D7E24-9958-483E-8739-2338465A0C6A}" presName="parTrans" presStyleLbl="bgSibTrans2D1" presStyleIdx="2" presStyleCnt="3" custScaleX="36290" custScaleY="69727" custLinFactNeighborX="-26141" custLinFactNeighborY="-61342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F6E115A8-A3D9-4C52-AF70-D7748244A1CC}" type="pres">
      <dgm:prSet presAssocID="{056B75F8-3EDA-459C-818C-8C2C214001E0}" presName="node" presStyleLbl="node1" presStyleIdx="2" presStyleCnt="3" custScaleX="125712" custScaleY="68062" custRadScaleRad="82744" custRadScaleInc="-146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45EDFB-C8D9-416C-B062-4459CBA59EDD}" srcId="{2AE0A315-4213-492B-843F-8F8A07DDF0AE}" destId="{EFD3424A-A7E8-42A8-98FB-37B9F0130BF8}" srcOrd="1" destOrd="0" parTransId="{89F79595-AADB-4F97-B995-2B22F57E9E1D}" sibTransId="{A866C350-577F-410C-AFE4-0E567631F07A}"/>
    <dgm:cxn modelId="{77BACD9D-84CA-464D-8C68-08FD0C77925F}" type="presOf" srcId="{0B7845D8-42DE-47E5-B830-D17A7A18AE5E}" destId="{4E3620A2-7D95-45FC-A3FD-DDE81AAF291B}" srcOrd="0" destOrd="0" presId="urn:microsoft.com/office/officeart/2005/8/layout/radial4"/>
    <dgm:cxn modelId="{4927E048-16FE-4974-9983-19B9DE2A3B08}" srcId="{6FDCABDD-FD07-4126-A0B7-11B21B9B1CBD}" destId="{5864E16C-1B30-4750-921B-A8D418512F55}" srcOrd="0" destOrd="0" parTransId="{C0518032-7FB7-4778-80D8-8C67CF25F4A8}" sibTransId="{EF936478-FCEC-4A2D-8FA4-828548F6C43F}"/>
    <dgm:cxn modelId="{04A6E260-3989-4E3A-9957-3BFFADD0BF0E}" type="presOf" srcId="{89F79595-AADB-4F97-B995-2B22F57E9E1D}" destId="{69C40875-5F10-459B-B9A1-16B85F00DE8A}" srcOrd="0" destOrd="0" presId="urn:microsoft.com/office/officeart/2005/8/layout/radial4"/>
    <dgm:cxn modelId="{D0384702-5DD4-449E-8744-1EC8A779E87C}" srcId="{2AE0A315-4213-492B-843F-8F8A07DDF0AE}" destId="{0B7845D8-42DE-47E5-B830-D17A7A18AE5E}" srcOrd="0" destOrd="0" parTransId="{480ED932-8763-4C1A-B13C-EBDA457E2F36}" sibTransId="{895E5F80-7FA3-4A7F-BEA4-9DF97AAE83E4}"/>
    <dgm:cxn modelId="{FCC48DAE-BC57-492A-ACC4-C1B207F1501B}" srcId="{D7DDB2D1-74D2-45A5-BB65-81C2274C4992}" destId="{2AE0A315-4213-492B-843F-8F8A07DDF0AE}" srcOrd="0" destOrd="0" parTransId="{01B0D19D-C369-48E7-8DAE-670B0AC82057}" sibTransId="{F1957137-F88A-4D8D-B658-2CBE60CCFAB5}"/>
    <dgm:cxn modelId="{57458F9B-8067-4584-9DCB-833FB4249460}" type="presOf" srcId="{2AE0A315-4213-492B-843F-8F8A07DDF0AE}" destId="{66A97FDB-EF11-441F-81A4-DC786F89E293}" srcOrd="0" destOrd="0" presId="urn:microsoft.com/office/officeart/2005/8/layout/radial4"/>
    <dgm:cxn modelId="{D9DB9CE2-0477-443A-941E-997353DCB75F}" type="presOf" srcId="{736D7E24-9958-483E-8739-2338465A0C6A}" destId="{BFB996B7-2D54-4CBA-B612-6F821169E863}" srcOrd="0" destOrd="0" presId="urn:microsoft.com/office/officeart/2005/8/layout/radial4"/>
    <dgm:cxn modelId="{873B8231-A807-4D68-91DC-DE87E34BA2F8}" srcId="{2AE0A315-4213-492B-843F-8F8A07DDF0AE}" destId="{056B75F8-3EDA-459C-818C-8C2C214001E0}" srcOrd="2" destOrd="0" parTransId="{736D7E24-9958-483E-8739-2338465A0C6A}" sibTransId="{23CBAC51-BAAA-469C-9040-470CBC27C4B0}"/>
    <dgm:cxn modelId="{0311550A-5E14-4745-89C4-3847F617F2FF}" type="presOf" srcId="{480ED932-8763-4C1A-B13C-EBDA457E2F36}" destId="{08E13A3B-A9C6-4C3B-8BB8-659537569BB3}" srcOrd="0" destOrd="0" presId="urn:microsoft.com/office/officeart/2005/8/layout/radial4"/>
    <dgm:cxn modelId="{30A69B8E-A089-4827-A43E-B521EB3B49A4}" srcId="{D7DDB2D1-74D2-45A5-BB65-81C2274C4992}" destId="{6FDCABDD-FD07-4126-A0B7-11B21B9B1CBD}" srcOrd="1" destOrd="0" parTransId="{17DB9055-B359-4CA4-A7C3-64775E427DF7}" sibTransId="{EFB668C8-C3BB-4CF4-8EB4-15881E866559}"/>
    <dgm:cxn modelId="{FE496DCB-8F71-4C2C-B2A6-CF327CA336F5}" type="presOf" srcId="{056B75F8-3EDA-459C-818C-8C2C214001E0}" destId="{F6E115A8-A3D9-4C52-AF70-D7748244A1CC}" srcOrd="0" destOrd="0" presId="urn:microsoft.com/office/officeart/2005/8/layout/radial4"/>
    <dgm:cxn modelId="{E5754C63-AC0A-4898-A00E-E9EBB75C12A5}" type="presOf" srcId="{D7DDB2D1-74D2-45A5-BB65-81C2274C4992}" destId="{83C7A9CC-693E-4B02-81AA-EFDA6E7E3739}" srcOrd="0" destOrd="0" presId="urn:microsoft.com/office/officeart/2005/8/layout/radial4"/>
    <dgm:cxn modelId="{D40BF1A9-F6D6-4A94-95A2-E74D5CF527FB}" type="presOf" srcId="{EFD3424A-A7E8-42A8-98FB-37B9F0130BF8}" destId="{602F39F2-6DC7-4067-8465-9511A85FB3D5}" srcOrd="0" destOrd="0" presId="urn:microsoft.com/office/officeart/2005/8/layout/radial4"/>
    <dgm:cxn modelId="{BA8E06BA-80F8-4297-9767-4AB154FBEDCF}" type="presParOf" srcId="{83C7A9CC-693E-4B02-81AA-EFDA6E7E3739}" destId="{66A97FDB-EF11-441F-81A4-DC786F89E293}" srcOrd="0" destOrd="0" presId="urn:microsoft.com/office/officeart/2005/8/layout/radial4"/>
    <dgm:cxn modelId="{3D63A30E-08DF-4D68-B97D-A8B5F2F105F5}" type="presParOf" srcId="{83C7A9CC-693E-4B02-81AA-EFDA6E7E3739}" destId="{08E13A3B-A9C6-4C3B-8BB8-659537569BB3}" srcOrd="1" destOrd="0" presId="urn:microsoft.com/office/officeart/2005/8/layout/radial4"/>
    <dgm:cxn modelId="{21A5D7E9-63A2-4F87-9141-C0B4F88C4A2E}" type="presParOf" srcId="{83C7A9CC-693E-4B02-81AA-EFDA6E7E3739}" destId="{4E3620A2-7D95-45FC-A3FD-DDE81AAF291B}" srcOrd="2" destOrd="0" presId="urn:microsoft.com/office/officeart/2005/8/layout/radial4"/>
    <dgm:cxn modelId="{4B802F9D-F659-42D8-AD19-FB654F1B6C00}" type="presParOf" srcId="{83C7A9CC-693E-4B02-81AA-EFDA6E7E3739}" destId="{69C40875-5F10-459B-B9A1-16B85F00DE8A}" srcOrd="3" destOrd="0" presId="urn:microsoft.com/office/officeart/2005/8/layout/radial4"/>
    <dgm:cxn modelId="{23E6428B-8DFE-4891-884B-C3E71E978721}" type="presParOf" srcId="{83C7A9CC-693E-4B02-81AA-EFDA6E7E3739}" destId="{602F39F2-6DC7-4067-8465-9511A85FB3D5}" srcOrd="4" destOrd="0" presId="urn:microsoft.com/office/officeart/2005/8/layout/radial4"/>
    <dgm:cxn modelId="{B4D49DFA-4D2A-4AC2-86AC-20CD8DB722FB}" type="presParOf" srcId="{83C7A9CC-693E-4B02-81AA-EFDA6E7E3739}" destId="{BFB996B7-2D54-4CBA-B612-6F821169E863}" srcOrd="5" destOrd="0" presId="urn:microsoft.com/office/officeart/2005/8/layout/radial4"/>
    <dgm:cxn modelId="{771E969F-51DA-4A71-A28A-2482FAD4E39D}" type="presParOf" srcId="{83C7A9CC-693E-4B02-81AA-EFDA6E7E3739}" destId="{F6E115A8-A3D9-4C52-AF70-D7748244A1C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0D8BBB-F655-4138-BD6B-6635392261A1}">
      <dsp:nvSpPr>
        <dsp:cNvPr id="0" name=""/>
        <dsp:cNvSpPr/>
      </dsp:nvSpPr>
      <dsp:spPr>
        <a:xfrm>
          <a:off x="40983" y="595445"/>
          <a:ext cx="3634755" cy="3325901"/>
        </a:xfrm>
        <a:prstGeom prst="ellipse">
          <a:avLst/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Предприятие</a:t>
          </a:r>
          <a:endParaRPr lang="ru-RU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0983" y="595445"/>
        <a:ext cx="3634755" cy="3325901"/>
      </dsp:txXfrm>
    </dsp:sp>
    <dsp:sp modelId="{E11B312A-439F-4C01-A502-1EB7DFDB8953}">
      <dsp:nvSpPr>
        <dsp:cNvPr id="0" name=""/>
        <dsp:cNvSpPr/>
      </dsp:nvSpPr>
      <dsp:spPr>
        <a:xfrm rot="19655694">
          <a:off x="3310930" y="1154378"/>
          <a:ext cx="522724" cy="32221"/>
        </a:xfrm>
        <a:custGeom>
          <a:avLst/>
          <a:gdLst/>
          <a:ahLst/>
          <a:cxnLst/>
          <a:rect l="0" t="0" r="0" b="0"/>
          <a:pathLst>
            <a:path>
              <a:moveTo>
                <a:pt x="0" y="16110"/>
              </a:moveTo>
              <a:lnTo>
                <a:pt x="522724" y="16110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9655694">
        <a:off x="3559224" y="1157420"/>
        <a:ext cx="26136" cy="26136"/>
      </dsp:txXfrm>
    </dsp:sp>
    <dsp:sp modelId="{D43E695D-1173-4D9B-A063-17D8EC89A32E}">
      <dsp:nvSpPr>
        <dsp:cNvPr id="0" name=""/>
        <dsp:cNvSpPr/>
      </dsp:nvSpPr>
      <dsp:spPr>
        <a:xfrm>
          <a:off x="3312367" y="308572"/>
          <a:ext cx="2008391" cy="778990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Экономические факторы</a:t>
          </a:r>
          <a:endParaRPr lang="ru-RU" sz="1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12367" y="308572"/>
        <a:ext cx="2008391" cy="778990"/>
      </dsp:txXfrm>
    </dsp:sp>
    <dsp:sp modelId="{6A61810D-DC91-403C-9BB1-1CA5871A07EB}">
      <dsp:nvSpPr>
        <dsp:cNvPr id="0" name=""/>
        <dsp:cNvSpPr/>
      </dsp:nvSpPr>
      <dsp:spPr>
        <a:xfrm rot="21446976">
          <a:off x="3672552" y="2114821"/>
          <a:ext cx="2094918" cy="32221"/>
        </a:xfrm>
        <a:custGeom>
          <a:avLst/>
          <a:gdLst/>
          <a:ahLst/>
          <a:cxnLst/>
          <a:rect l="0" t="0" r="0" b="0"/>
          <a:pathLst>
            <a:path>
              <a:moveTo>
                <a:pt x="0" y="16110"/>
              </a:moveTo>
              <a:lnTo>
                <a:pt x="2094918" y="16110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21446976">
        <a:off x="4667638" y="2078559"/>
        <a:ext cx="104745" cy="104745"/>
      </dsp:txXfrm>
    </dsp:sp>
    <dsp:sp modelId="{4B5C25D6-36C1-4232-B30B-F8E886DDA584}">
      <dsp:nvSpPr>
        <dsp:cNvPr id="0" name=""/>
        <dsp:cNvSpPr/>
      </dsp:nvSpPr>
      <dsp:spPr>
        <a:xfrm>
          <a:off x="5760643" y="1603541"/>
          <a:ext cx="2072699" cy="869755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1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Политические факторы</a:t>
          </a:r>
          <a:endParaRPr lang="ru-RU" sz="1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60643" y="1603541"/>
        <a:ext cx="2072699" cy="869755"/>
      </dsp:txXfrm>
    </dsp:sp>
    <dsp:sp modelId="{AB2A9C4F-A53F-4406-9F16-34134AAF81CB}">
      <dsp:nvSpPr>
        <dsp:cNvPr id="0" name=""/>
        <dsp:cNvSpPr/>
      </dsp:nvSpPr>
      <dsp:spPr>
        <a:xfrm rot="1781100">
          <a:off x="3352799" y="3303080"/>
          <a:ext cx="732930" cy="32221"/>
        </a:xfrm>
        <a:custGeom>
          <a:avLst/>
          <a:gdLst/>
          <a:ahLst/>
          <a:cxnLst/>
          <a:rect l="0" t="0" r="0" b="0"/>
          <a:pathLst>
            <a:path>
              <a:moveTo>
                <a:pt x="0" y="16110"/>
              </a:moveTo>
              <a:lnTo>
                <a:pt x="732930" y="16110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781100">
        <a:off x="3700942" y="3300868"/>
        <a:ext cx="36646" cy="36646"/>
      </dsp:txXfrm>
    </dsp:sp>
    <dsp:sp modelId="{71B82208-5836-4D34-9BD9-8E54C31001DA}">
      <dsp:nvSpPr>
        <dsp:cNvPr id="0" name=""/>
        <dsp:cNvSpPr/>
      </dsp:nvSpPr>
      <dsp:spPr>
        <a:xfrm>
          <a:off x="3547904" y="3432358"/>
          <a:ext cx="2184497" cy="823558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Социальные факторы</a:t>
          </a:r>
          <a:endParaRPr lang="ru-RU" sz="1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47904" y="3432358"/>
        <a:ext cx="2184497" cy="823558"/>
      </dsp:txXfrm>
    </dsp:sp>
    <dsp:sp modelId="{E1E833E4-47BC-41AA-839D-F70D4E37839F}">
      <dsp:nvSpPr>
        <dsp:cNvPr id="0" name=""/>
        <dsp:cNvSpPr/>
      </dsp:nvSpPr>
      <dsp:spPr>
        <a:xfrm rot="668872">
          <a:off x="3618186" y="2764739"/>
          <a:ext cx="1782840" cy="32221"/>
        </a:xfrm>
        <a:custGeom>
          <a:avLst/>
          <a:gdLst/>
          <a:ahLst/>
          <a:cxnLst/>
          <a:rect l="0" t="0" r="0" b="0"/>
          <a:pathLst>
            <a:path>
              <a:moveTo>
                <a:pt x="0" y="16110"/>
              </a:moveTo>
              <a:lnTo>
                <a:pt x="1782840" y="16110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668872">
        <a:off x="4465035" y="2736279"/>
        <a:ext cx="89142" cy="89142"/>
      </dsp:txXfrm>
    </dsp:sp>
    <dsp:sp modelId="{57AFD930-C2E5-458F-BB9F-EA11A4B21975}">
      <dsp:nvSpPr>
        <dsp:cNvPr id="0" name=""/>
        <dsp:cNvSpPr/>
      </dsp:nvSpPr>
      <dsp:spPr>
        <a:xfrm>
          <a:off x="5272021" y="2723558"/>
          <a:ext cx="2116564" cy="832156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3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Технологические</a:t>
          </a:r>
          <a:r>
            <a:rPr lang="ru-RU" sz="15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факторы</a:t>
          </a:r>
          <a:endParaRPr lang="ru-RU" sz="1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72021" y="2723558"/>
        <a:ext cx="2116564" cy="832156"/>
      </dsp:txXfrm>
    </dsp:sp>
    <dsp:sp modelId="{354662BA-5447-4F04-A2CB-62DAF587755B}">
      <dsp:nvSpPr>
        <dsp:cNvPr id="0" name=""/>
        <dsp:cNvSpPr/>
      </dsp:nvSpPr>
      <dsp:spPr>
        <a:xfrm rot="20658100">
          <a:off x="3560865" y="1501802"/>
          <a:ext cx="1864283" cy="32221"/>
        </a:xfrm>
        <a:custGeom>
          <a:avLst/>
          <a:gdLst/>
          <a:ahLst/>
          <a:cxnLst/>
          <a:rect l="0" t="0" r="0" b="0"/>
          <a:pathLst>
            <a:path>
              <a:moveTo>
                <a:pt x="0" y="16110"/>
              </a:moveTo>
              <a:lnTo>
                <a:pt x="1864283" y="16110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20658100">
        <a:off x="4446400" y="1471306"/>
        <a:ext cx="93214" cy="93214"/>
      </dsp:txXfrm>
    </dsp:sp>
    <dsp:sp modelId="{94C8985B-4E23-4D4A-A331-EE6BE48BB6F0}">
      <dsp:nvSpPr>
        <dsp:cNvPr id="0" name=""/>
        <dsp:cNvSpPr/>
      </dsp:nvSpPr>
      <dsp:spPr>
        <a:xfrm>
          <a:off x="5228342" y="655510"/>
          <a:ext cx="1884102" cy="781927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Уровень </a:t>
          </a:r>
          <a:r>
            <a:rPr lang="ru-RU" sz="1500" b="1" kern="1200" dirty="0" err="1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цифровизации</a:t>
          </a:r>
          <a:r>
            <a:rPr lang="ru-RU" sz="1500" b="1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 среды</a:t>
          </a:r>
          <a:endParaRPr lang="ru-RU" sz="1500" b="1" kern="1200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228342" y="655510"/>
        <a:ext cx="1884102" cy="7819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5EF34D-EBE8-44F6-B66E-225DD40CE1A2}">
      <dsp:nvSpPr>
        <dsp:cNvPr id="0" name=""/>
        <dsp:cNvSpPr/>
      </dsp:nvSpPr>
      <dsp:spPr>
        <a:xfrm>
          <a:off x="395144" y="1012425"/>
          <a:ext cx="4037968" cy="1385832"/>
        </a:xfrm>
        <a:prstGeom prst="ellipse">
          <a:avLst/>
        </a:prstGeom>
        <a:solidFill>
          <a:schemeClr val="accent3">
            <a:tint val="50000"/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93B057-A176-43F2-A9F1-658E8DEEE727}">
      <dsp:nvSpPr>
        <dsp:cNvPr id="0" name=""/>
        <dsp:cNvSpPr/>
      </dsp:nvSpPr>
      <dsp:spPr>
        <a:xfrm>
          <a:off x="2123728" y="4608512"/>
          <a:ext cx="589501" cy="377281"/>
        </a:xfrm>
        <a:prstGeom prst="down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58F142-A656-4FCE-9FF1-16C17D756F07}">
      <dsp:nvSpPr>
        <dsp:cNvPr id="0" name=""/>
        <dsp:cNvSpPr/>
      </dsp:nvSpPr>
      <dsp:spPr>
        <a:xfrm>
          <a:off x="971612" y="5256581"/>
          <a:ext cx="2829609" cy="26631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effectLst/>
            </a:rPr>
            <a:t>Оценка уровня </a:t>
          </a:r>
          <a:r>
            <a:rPr lang="ru-RU" sz="1600" b="1" kern="1200" dirty="0" err="1" smtClean="0">
              <a:solidFill>
                <a:schemeClr val="tx1"/>
              </a:solidFill>
              <a:effectLst/>
            </a:rPr>
            <a:t>цифровизации</a:t>
          </a:r>
          <a:r>
            <a:rPr lang="ru-RU" sz="1600" b="1" kern="1200" dirty="0" smtClean="0">
              <a:solidFill>
                <a:schemeClr val="tx1"/>
              </a:solidFill>
              <a:effectLst/>
            </a:rPr>
            <a:t> экономики</a:t>
          </a:r>
          <a:endParaRPr lang="ru-RU" sz="1600" b="1" kern="1200" dirty="0">
            <a:solidFill>
              <a:schemeClr val="tx1"/>
            </a:solidFill>
            <a:effectLst/>
          </a:endParaRPr>
        </a:p>
      </dsp:txBody>
      <dsp:txXfrm>
        <a:off x="971612" y="5256581"/>
        <a:ext cx="2829609" cy="266315"/>
      </dsp:txXfrm>
    </dsp:sp>
    <dsp:sp modelId="{023245FC-F9EB-443F-A02C-8194EB50A560}">
      <dsp:nvSpPr>
        <dsp:cNvPr id="0" name=""/>
        <dsp:cNvSpPr/>
      </dsp:nvSpPr>
      <dsp:spPr>
        <a:xfrm>
          <a:off x="1589805" y="2484355"/>
          <a:ext cx="1758057" cy="1299257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chemeClr val="tx1"/>
              </a:solidFill>
            </a:rPr>
            <a:t>коэффициент цифровой плотности </a:t>
          </a:r>
          <a:r>
            <a:rPr lang="en-US" sz="1400" kern="1200" smtClean="0">
              <a:solidFill>
                <a:schemeClr val="tx1"/>
              </a:solidFill>
            </a:rPr>
            <a:t>DDI</a:t>
          </a:r>
          <a:r>
            <a:rPr lang="ru-RU" sz="1400" kern="1200" smtClean="0">
              <a:solidFill>
                <a:schemeClr val="tx1"/>
              </a:solidFill>
            </a:rPr>
            <a:t>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1589805" y="2484355"/>
        <a:ext cx="1758057" cy="1299257"/>
      </dsp:txXfrm>
    </dsp:sp>
    <dsp:sp modelId="{99672BB4-1158-4877-B60A-F6B44075B8D2}">
      <dsp:nvSpPr>
        <dsp:cNvPr id="0" name=""/>
        <dsp:cNvSpPr/>
      </dsp:nvSpPr>
      <dsp:spPr>
        <a:xfrm>
          <a:off x="653630" y="1377160"/>
          <a:ext cx="1888828" cy="1391456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alpha val="90000"/>
              <a:hueOff val="0"/>
              <a:satOff val="0"/>
              <a:lumOff val="0"/>
              <a:alphaOff val="-2000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chemeClr val="tx1"/>
              </a:solidFill>
            </a:rPr>
            <a:t>индекс анализа цифровой трансформации </a:t>
          </a:r>
          <a:r>
            <a:rPr lang="en-US" sz="1400" kern="1200" smtClean="0">
              <a:solidFill>
                <a:schemeClr val="tx1"/>
              </a:solidFill>
            </a:rPr>
            <a:t>GCI</a:t>
          </a:r>
          <a:r>
            <a:rPr lang="ru-RU" sz="1400" kern="1200" smtClean="0">
              <a:solidFill>
                <a:schemeClr val="tx1"/>
              </a:solidFill>
            </a:rPr>
            <a:t>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53630" y="1377160"/>
        <a:ext cx="1888828" cy="1391456"/>
      </dsp:txXfrm>
    </dsp:sp>
    <dsp:sp modelId="{FAAEDE87-896D-42F9-AD0B-C5785E24F9F9}">
      <dsp:nvSpPr>
        <dsp:cNvPr id="0" name=""/>
        <dsp:cNvSpPr/>
      </dsp:nvSpPr>
      <dsp:spPr>
        <a:xfrm>
          <a:off x="2373607" y="1250551"/>
          <a:ext cx="1605407" cy="134222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accent4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индекс сетевой готовности NRI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373607" y="1250551"/>
        <a:ext cx="1605407" cy="1342221"/>
      </dsp:txXfrm>
    </dsp:sp>
    <dsp:sp modelId="{BC7CCC71-CD4E-4FDD-BE80-92B7781A56CC}">
      <dsp:nvSpPr>
        <dsp:cNvPr id="0" name=""/>
        <dsp:cNvSpPr/>
      </dsp:nvSpPr>
      <dsp:spPr>
        <a:xfrm>
          <a:off x="179522" y="792083"/>
          <a:ext cx="4384767" cy="361699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alpha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A97FDB-EF11-441F-81A4-DC786F89E293}">
      <dsp:nvSpPr>
        <dsp:cNvPr id="0" name=""/>
        <dsp:cNvSpPr/>
      </dsp:nvSpPr>
      <dsp:spPr>
        <a:xfrm>
          <a:off x="1872190" y="504056"/>
          <a:ext cx="2541344" cy="677776"/>
        </a:xfrm>
        <a:prstGeom prst="ellipse">
          <a:avLst/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Индекс  сетевой готовности субъектов РФ </a:t>
          </a:r>
          <a:r>
            <a:rPr lang="en-US" sz="15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NRI`</a:t>
          </a:r>
          <a:endParaRPr lang="ru-RU" sz="15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72190" y="504056"/>
        <a:ext cx="2541344" cy="677776"/>
      </dsp:txXfrm>
    </dsp:sp>
    <dsp:sp modelId="{08E13A3B-A9C6-4C3B-8BB8-659537569BB3}">
      <dsp:nvSpPr>
        <dsp:cNvPr id="0" name=""/>
        <dsp:cNvSpPr/>
      </dsp:nvSpPr>
      <dsp:spPr>
        <a:xfrm rot="5400000">
          <a:off x="2534315" y="1602258"/>
          <a:ext cx="1042923" cy="267523"/>
        </a:xfrm>
        <a:prstGeom prst="rightArrow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3620A2-7D95-45FC-A3FD-DDE81AAF291B}">
      <dsp:nvSpPr>
        <dsp:cNvPr id="0" name=""/>
        <dsp:cNvSpPr/>
      </dsp:nvSpPr>
      <dsp:spPr>
        <a:xfrm>
          <a:off x="2160234" y="2390952"/>
          <a:ext cx="1887717" cy="504033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Внешняя среда</a:t>
          </a:r>
          <a:endParaRPr lang="ru-RU" sz="15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60234" y="2390952"/>
        <a:ext cx="1887717" cy="504033"/>
      </dsp:txXfrm>
    </dsp:sp>
    <dsp:sp modelId="{69C40875-5F10-459B-B9A1-16B85F00DE8A}">
      <dsp:nvSpPr>
        <dsp:cNvPr id="0" name=""/>
        <dsp:cNvSpPr/>
      </dsp:nvSpPr>
      <dsp:spPr>
        <a:xfrm rot="2145118">
          <a:off x="4237180" y="1007656"/>
          <a:ext cx="357988" cy="350142"/>
        </a:xfrm>
        <a:prstGeom prst="rightArrow">
          <a:avLst/>
        </a:prstGeom>
        <a:solidFill>
          <a:schemeClr val="accent3">
            <a:shade val="90000"/>
            <a:hueOff val="194805"/>
            <a:satOff val="2623"/>
            <a:lumOff val="1261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2F39F2-6DC7-4067-8465-9511A85FB3D5}">
      <dsp:nvSpPr>
        <dsp:cNvPr id="0" name=""/>
        <dsp:cNvSpPr/>
      </dsp:nvSpPr>
      <dsp:spPr>
        <a:xfrm>
          <a:off x="3456387" y="1358860"/>
          <a:ext cx="2123237" cy="94823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Готовность государства, бизнеса и общества к использованию сетевых технологий</a:t>
          </a:r>
          <a:endParaRPr lang="ru-RU" sz="15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456387" y="1358860"/>
        <a:ext cx="2123237" cy="948234"/>
      </dsp:txXfrm>
    </dsp:sp>
    <dsp:sp modelId="{BFB996B7-2D54-4CBA-B612-6F821169E863}">
      <dsp:nvSpPr>
        <dsp:cNvPr id="0" name=""/>
        <dsp:cNvSpPr/>
      </dsp:nvSpPr>
      <dsp:spPr>
        <a:xfrm rot="8756848">
          <a:off x="1644499" y="1025313"/>
          <a:ext cx="413643" cy="354510"/>
        </a:xfrm>
        <a:prstGeom prst="rightArrow">
          <a:avLst/>
        </a:prstGeom>
        <a:solidFill>
          <a:schemeClr val="accent3">
            <a:shade val="90000"/>
            <a:hueOff val="389610"/>
            <a:satOff val="5245"/>
            <a:lumOff val="2523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E115A8-A3D9-4C52-AF70-D7748244A1CC}">
      <dsp:nvSpPr>
        <dsp:cNvPr id="0" name=""/>
        <dsp:cNvSpPr/>
      </dsp:nvSpPr>
      <dsp:spPr>
        <a:xfrm>
          <a:off x="611842" y="1372179"/>
          <a:ext cx="2130507" cy="92278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Использование сетевых технологий государством, бизнесом и обществом </a:t>
          </a:r>
          <a:endParaRPr lang="ru-RU" sz="15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1842" y="1372179"/>
        <a:ext cx="2130507" cy="922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D0BFB-B1BE-48A1-BC56-A861F0A6526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A60D5-5295-465C-8F1A-9B31218D0B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842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77CF-5DE9-42A4-915F-7A2F5E051215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B845-EE49-4209-AF96-4CBE5630C538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C4E1-AB25-465A-A98C-F84621850186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443E1-0231-4A16-89B2-CA89F1080384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D143-C2F7-4C87-B5D0-4799E4024987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437A-6BD7-40A9-AC48-77E861DE52B8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BDAD0-6147-4B02-B0DB-5B81A279FCFC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1FF6-36CF-437A-9DCE-CCA391015C4E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2D10-854B-4224-87D0-E0A6C5E45C64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2B4A-B97E-49FE-91B7-D46720A659B9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5E11-B811-4C59-A1AB-C3112E7AC884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BF2FF6-874E-466A-914C-BFE87B044D69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45BEBD-DE4D-4A1A-99EE-E124B58742F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amond/>
  </p:transition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892480" cy="7920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Бизнес в условиях цифровой трансформации экономики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755576" y="1916832"/>
          <a:ext cx="784887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55576" y="3573016"/>
            <a:ext cx="136815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Персонал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2996952"/>
            <a:ext cx="16561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Менеджмент качества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9712" y="2564904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Оборудование и технологии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87824" y="4293096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Дилерская сеть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9672" y="4869160"/>
            <a:ext cx="1944216" cy="5539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 цифровой трансформации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132856"/>
            <a:ext cx="738664" cy="36457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 smtClean="0"/>
              <a:t>Внутренние факторы конкурентоспособности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405336" y="2204864"/>
            <a:ext cx="738664" cy="36004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ru-RU" b="1" dirty="0" smtClean="0"/>
              <a:t>Внешние факторы конкурентоспособности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59832" y="3212976"/>
            <a:ext cx="107753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Маркетинг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79712" y="3501008"/>
            <a:ext cx="180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Экономическая безопасность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43608" y="4221088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Конкурентная стратегия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Выгнутая вверх стрелка 23"/>
          <p:cNvSpPr/>
          <p:nvPr/>
        </p:nvSpPr>
        <p:spPr>
          <a:xfrm rot="4872737">
            <a:off x="7384000" y="1803095"/>
            <a:ext cx="1246903" cy="5870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51720" y="1484784"/>
            <a:ext cx="5544616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Текущее и перспективное использование сетевых технологий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бизнес-сообществом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государством и гражданами.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Выгнутая вправо стрелка 26"/>
          <p:cNvSpPr/>
          <p:nvPr/>
        </p:nvSpPr>
        <p:spPr>
          <a:xfrm>
            <a:off x="3563888" y="5085184"/>
            <a:ext cx="720080" cy="1368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528" y="5877272"/>
            <a:ext cx="3168352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Степень использования цифровых технологий в управлении, производстве и т.д.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36004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Оценка уровня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цифровизации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экономики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BEBD-DE4D-4A1A-99EE-E124B58742F6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1991285054"/>
              </p:ext>
            </p:extLst>
          </p:nvPr>
        </p:nvGraphicFramePr>
        <p:xfrm>
          <a:off x="0" y="836712"/>
          <a:ext cx="471601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3491880" y="1988840"/>
          <a:ext cx="565212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4048" y="1700808"/>
            <a:ext cx="3816424" cy="553998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5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год, грант РГНФ 15‑02‑00158</a:t>
            </a:r>
          </a:p>
          <a:p>
            <a:r>
              <a:rPr lang="ru-RU" sz="15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Попов Е.В., </a:t>
            </a:r>
            <a:r>
              <a:rPr lang="ru-RU" sz="15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Семячков</a:t>
            </a:r>
            <a:r>
              <a:rPr lang="ru-RU" sz="15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К.А., Симонова В.Л</a:t>
            </a:r>
            <a:r>
              <a:rPr lang="ru-RU" sz="1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1052736"/>
            <a:ext cx="4536504" cy="3231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2001 год, «</a:t>
            </a:r>
            <a:r>
              <a:rPr lang="ru-RU" sz="15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Global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Information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Technology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5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Report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 </a:t>
            </a:r>
            <a:endParaRPr lang="ru-RU" sz="1500" dirty="0"/>
          </a:p>
        </p:txBody>
      </p:sp>
      <p:sp>
        <p:nvSpPr>
          <p:cNvPr id="11" name="Выгнутая вправо стрелка 10"/>
          <p:cNvSpPr/>
          <p:nvPr/>
        </p:nvSpPr>
        <p:spPr>
          <a:xfrm rot="2789349">
            <a:off x="8202809" y="1997420"/>
            <a:ext cx="460916" cy="1221278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Штриховая стрелка вправо 14"/>
          <p:cNvSpPr/>
          <p:nvPr/>
        </p:nvSpPr>
        <p:spPr>
          <a:xfrm rot="5400000">
            <a:off x="2951820" y="1520788"/>
            <a:ext cx="504056" cy="432048"/>
          </a:xfrm>
          <a:prstGeom prst="strip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Выгнутая вверх стрелка 15"/>
          <p:cNvSpPr/>
          <p:nvPr/>
        </p:nvSpPr>
        <p:spPr>
          <a:xfrm rot="20105375">
            <a:off x="3434450" y="1588250"/>
            <a:ext cx="1795034" cy="423464"/>
          </a:xfrm>
          <a:prstGeom prst="curved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07904" y="4869160"/>
            <a:ext cx="54360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Источник информации:</a:t>
            </a:r>
          </a:p>
          <a:p>
            <a:pPr marL="174625" lvl="0" indent="-174625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Федеральная служба государственной статистики; </a:t>
            </a:r>
          </a:p>
          <a:p>
            <a:pPr marL="174625" lvl="0" indent="-174625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Министерство информационных технологий и связи РФ; </a:t>
            </a:r>
          </a:p>
          <a:p>
            <a:pPr marL="174625" lvl="0" indent="-174625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Рейтинговые агентства:  «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Инфометр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», «Рейтинг», «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RAEX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», «РИА Рейтинг» .</a:t>
            </a:r>
          </a:p>
          <a:p>
            <a:pPr marL="174625" lvl="0" indent="-174625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/>
              <a:t>АО«Системный оператор ЕЭС».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892480" cy="504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Индекс сетевой готовности субъектов РФ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0" y="4077072"/>
          <a:ext cx="91440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96136" y="3789040"/>
            <a:ext cx="3047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1  - ВРП на душу населения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7704" y="6550223"/>
            <a:ext cx="61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2 – Структура индекса сетевой готовности субъектов РФ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511" y="1412776"/>
          <a:ext cx="3168353" cy="2448269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25977"/>
                <a:gridCol w="2338320"/>
                <a:gridCol w="504056"/>
              </a:tblGrid>
              <a:tr h="29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Субъект РФ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NRI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Москва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6,53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Московская область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3,89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56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Республика Башкортостан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3,85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Свердловская область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3,78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Челябинская область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3,35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Оренбургская область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3,32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6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Курганская область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2,95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3347864" y="1268760"/>
          <a:ext cx="579613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491880" y="1268760"/>
            <a:ext cx="26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ВРП на душу населения, тыс.рублей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052736"/>
            <a:ext cx="3851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Таблица 1 – Сетевая готовность регионов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13">
      <a:dk1>
        <a:sysClr val="windowText" lastClr="000000"/>
      </a:dk1>
      <a:lt1>
        <a:sysClr val="window" lastClr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59A9F2"/>
      </a:accent3>
      <a:accent4>
        <a:srgbClr val="0B5394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1759</TotalTime>
  <Words>251</Words>
  <Application>Microsoft Office PowerPoint</Application>
  <PresentationFormat>Экран (4:3)</PresentationFormat>
  <Paragraphs>79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Бизнес в условиях цифровой трансформации экономики</vt:lpstr>
      <vt:lpstr>Оценка уровня цифровизации экономики</vt:lpstr>
      <vt:lpstr>Индекс сетевой готовности субъектов РФ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Российской Федерации Федеральное государственное автономное образовательное учреждение высшего образования «Южно-Уральский государственный университет (национальный исследовательский университет)» Высшая школа экономики и управления Кафедра «Финансы, денежное обращение и кредит»</dc:title>
  <dc:creator>НР</dc:creator>
  <cp:lastModifiedBy>Куркина Елена</cp:lastModifiedBy>
  <cp:revision>128</cp:revision>
  <dcterms:created xsi:type="dcterms:W3CDTF">2018-05-28T06:09:27Z</dcterms:created>
  <dcterms:modified xsi:type="dcterms:W3CDTF">2018-06-25T07:55:37Z</dcterms:modified>
</cp:coreProperties>
</file>