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2.xml" ContentType="application/vnd.openxmlformats-officedocument.presentationml.tag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ags/tag13.xml" ContentType="application/vnd.openxmlformats-officedocument.presentationml.tag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2" r:id="rId2"/>
    <p:sldId id="281" r:id="rId3"/>
    <p:sldId id="279" r:id="rId4"/>
    <p:sldId id="286" r:id="rId5"/>
    <p:sldId id="289" r:id="rId6"/>
  </p:sldIdLst>
  <p:sldSz cx="12192000" cy="6858000"/>
  <p:notesSz cx="6858000" cy="9144000"/>
  <p:custDataLst>
    <p:tags r:id="rId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422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DB1CF"/>
    <a:srgbClr val="4C6C9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348" autoAdjust="0"/>
  </p:normalViewPr>
  <p:slideViewPr>
    <p:cSldViewPr snapToGrid="0" showGuides="1">
      <p:cViewPr>
        <p:scale>
          <a:sx n="55" d="100"/>
          <a:sy n="55" d="100"/>
        </p:scale>
        <p:origin x="-198" y="-324"/>
      </p:cViewPr>
      <p:guideLst>
        <p:guide orient="horz" pos="2160"/>
        <p:guide pos="422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1;&#1077;&#1073;&#1077;\Desktop\&#1080;&#1089;&#1090;&#1086;&#1095;&#1085;&#1080;&#1082;&#1080;%20&#1076;&#1080;&#1087;&#1083;&#1086;&#1084;&#1072;\&#1076;&#1080;&#1087;&#1083;&#1086;&#1084;\&#1050;&#1085;&#1080;&#1075;&#1072;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1;&#1077;&#1073;&#1077;\Desktop\&#1080;&#1089;&#1090;&#1086;&#1095;&#1085;&#1080;&#1082;&#1080;%20&#1076;&#1080;&#1087;&#1083;&#1086;&#1084;&#1072;\&#1076;&#1080;&#1087;&#1083;&#1086;&#1084;\&#1050;&#1085;&#1080;&#1075;&#1072;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1;&#1077;&#1073;&#1077;\Desktop\&#1080;&#1089;&#1090;&#1086;&#1095;&#1085;&#1080;&#1082;&#1080;%20&#1076;&#1080;&#1087;&#1083;&#1086;&#1084;&#1072;\&#1076;&#1080;&#1087;&#1083;&#1086;&#1084;\&#1050;&#1085;&#1080;&#1075;&#1072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7"/>
  <c:chart>
    <c:plotArea>
      <c:layout>
        <c:manualLayout>
          <c:layoutTarget val="inner"/>
          <c:xMode val="edge"/>
          <c:yMode val="edge"/>
          <c:x val="6.844580018627841E-2"/>
          <c:y val="0"/>
          <c:w val="0.93155419981372156"/>
          <c:h val="0.80511674114002529"/>
        </c:manualLayout>
      </c:layout>
      <c:barChart>
        <c:barDir val="col"/>
        <c:grouping val="percentStacked"/>
        <c:ser>
          <c:idx val="0"/>
          <c:order val="0"/>
          <c:tx>
            <c:strRef>
              <c:f>[Книга1.xlsx]Лист5!$D$6</c:f>
              <c:strCache>
                <c:ptCount val="1"/>
                <c:pt idx="0">
                  <c:v>Акционерный капитал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[Книга1.xlsx]Лист5!$E$6:$F$6</c:f>
              <c:numCache>
                <c:formatCode>General</c:formatCode>
                <c:ptCount val="2"/>
                <c:pt idx="0">
                  <c:v>60</c:v>
                </c:pt>
                <c:pt idx="1">
                  <c:v>170</c:v>
                </c:pt>
              </c:numCache>
            </c:numRef>
          </c:val>
        </c:ser>
        <c:ser>
          <c:idx val="1"/>
          <c:order val="1"/>
          <c:tx>
            <c:strRef>
              <c:f>[Книга1.xlsx]Лист5!$D$7</c:f>
              <c:strCache>
                <c:ptCount val="1"/>
                <c:pt idx="0">
                  <c:v>Долг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[Книга1.xlsx]Лист5!$E$7:$F$7</c:f>
              <c:numCache>
                <c:formatCode>General</c:formatCode>
                <c:ptCount val="2"/>
                <c:pt idx="0">
                  <c:v>140</c:v>
                </c:pt>
                <c:pt idx="1">
                  <c:v>100</c:v>
                </c:pt>
              </c:numCache>
            </c:numRef>
          </c:val>
        </c:ser>
        <c:dLbls>
          <c:showVal val="1"/>
        </c:dLbls>
        <c:overlap val="100"/>
        <c:axId val="33592832"/>
        <c:axId val="33594368"/>
      </c:barChart>
      <c:catAx>
        <c:axId val="33592832"/>
        <c:scaling>
          <c:orientation val="minMax"/>
        </c:scaling>
        <c:axPos val="b"/>
        <c:tickLblPos val="nextTo"/>
        <c:crossAx val="33594368"/>
        <c:crosses val="autoZero"/>
        <c:auto val="1"/>
        <c:lblAlgn val="ctr"/>
        <c:lblOffset val="100"/>
      </c:catAx>
      <c:valAx>
        <c:axId val="33594368"/>
        <c:scaling>
          <c:orientation val="minMax"/>
        </c:scaling>
        <c:delete val="1"/>
        <c:axPos val="l"/>
        <c:numFmt formatCode="0%" sourceLinked="1"/>
        <c:tickLblPos val="none"/>
        <c:crossAx val="33592832"/>
        <c:crosses val="autoZero"/>
        <c:crossBetween val="between"/>
      </c:valAx>
    </c:plotArea>
    <c:plotVisOnly val="1"/>
    <c:dispBlanksAs val="gap"/>
  </c:chart>
  <c:spPr>
    <a:noFill/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Revenue dynamics</a:t>
            </a:r>
            <a:endParaRPr lang="ru-RU" dirty="0"/>
          </a:p>
        </c:rich>
      </c:tx>
      <c:layout/>
    </c:title>
    <c:plotArea>
      <c:layout/>
      <c:lineChart>
        <c:grouping val="standard"/>
        <c:ser>
          <c:idx val="0"/>
          <c:order val="0"/>
          <c:marker>
            <c:symbol val="none"/>
          </c:marker>
          <c:trendline>
            <c:trendlineType val="linear"/>
          </c:trendline>
          <c:cat>
            <c:numRef>
              <c:f>[Книга1]Лист2!$D$42:$S$42</c:f>
              <c:numCache>
                <c:formatCode>General</c:formatCode>
                <c:ptCount val="1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  <c:pt idx="10">
                  <c:v>2026</c:v>
                </c:pt>
                <c:pt idx="11">
                  <c:v>2027</c:v>
                </c:pt>
                <c:pt idx="12">
                  <c:v>2028</c:v>
                </c:pt>
                <c:pt idx="13">
                  <c:v>2029</c:v>
                </c:pt>
                <c:pt idx="14">
                  <c:v>2030</c:v>
                </c:pt>
                <c:pt idx="15">
                  <c:v>2031</c:v>
                </c:pt>
              </c:numCache>
            </c:numRef>
          </c:cat>
          <c:val>
            <c:numRef>
              <c:f>[Книга1]Лист2!$D$43:$S$43</c:f>
              <c:numCache>
                <c:formatCode>General</c:formatCode>
                <c:ptCount val="16"/>
                <c:pt idx="0">
                  <c:v>206.88000000000005</c:v>
                </c:pt>
                <c:pt idx="1">
                  <c:v>205.2</c:v>
                </c:pt>
                <c:pt idx="2">
                  <c:v>210.72</c:v>
                </c:pt>
                <c:pt idx="3">
                  <c:v>219.15</c:v>
                </c:pt>
                <c:pt idx="4">
                  <c:v>227.93</c:v>
                </c:pt>
                <c:pt idx="5">
                  <c:v>237.09</c:v>
                </c:pt>
                <c:pt idx="6">
                  <c:v>246.63</c:v>
                </c:pt>
                <c:pt idx="7">
                  <c:v>248.49</c:v>
                </c:pt>
                <c:pt idx="8">
                  <c:v>254.3</c:v>
                </c:pt>
                <c:pt idx="9">
                  <c:v>264.91000000000003</c:v>
                </c:pt>
                <c:pt idx="10">
                  <c:v>275.9799999999999</c:v>
                </c:pt>
                <c:pt idx="11">
                  <c:v>287.52</c:v>
                </c:pt>
                <c:pt idx="12">
                  <c:v>299.57</c:v>
                </c:pt>
                <c:pt idx="13">
                  <c:v>312.13</c:v>
                </c:pt>
                <c:pt idx="14">
                  <c:v>325.25</c:v>
                </c:pt>
                <c:pt idx="15">
                  <c:v>338.92999999999989</c:v>
                </c:pt>
              </c:numCache>
            </c:numRef>
          </c:val>
        </c:ser>
        <c:dLbls/>
        <c:marker val="1"/>
        <c:axId val="34063104"/>
        <c:axId val="34065024"/>
      </c:lineChart>
      <c:catAx>
        <c:axId val="340631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Year</a:t>
                </a:r>
                <a:endParaRPr lang="ru-RU" dirty="0"/>
              </a:p>
            </c:rich>
          </c:tx>
          <c:layout/>
        </c:title>
        <c:numFmt formatCode="General" sourceLinked="1"/>
        <c:tickLblPos val="nextTo"/>
        <c:crossAx val="34065024"/>
        <c:crosses val="autoZero"/>
        <c:auto val="1"/>
        <c:lblAlgn val="ctr"/>
        <c:lblOffset val="100"/>
      </c:catAx>
      <c:valAx>
        <c:axId val="3406502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Revenue, </a:t>
                </a:r>
                <a:r>
                  <a:rPr lang="en-US" dirty="0" err="1" smtClean="0"/>
                  <a:t>mln</a:t>
                </a:r>
                <a:r>
                  <a:rPr lang="en-US" baseline="0" dirty="0" smtClean="0"/>
                  <a:t> euros</a:t>
                </a:r>
                <a:endParaRPr lang="ru-RU" dirty="0"/>
              </a:p>
            </c:rich>
          </c:tx>
          <c:layout>
            <c:manualLayout>
              <c:xMode val="edge"/>
              <c:yMode val="edge"/>
              <c:x val="1.5386383747011508E-2"/>
              <c:y val="0.38677194534612402"/>
            </c:manualLayout>
          </c:layout>
        </c:title>
        <c:numFmt formatCode="General" sourceLinked="1"/>
        <c:tickLblPos val="nextTo"/>
        <c:crossAx val="340631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 of</a:t>
            </a:r>
            <a:r>
              <a:rPr lang="en-US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revenue in 2016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</c:title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dLblPos val="ctr"/>
            <c:showVal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[Книга1.xlsx]Лист2!$A$7;[Книга1.xlsx]Лист2!$A$13;[Книга1.xlsx]Лист2!$A$19;[Книга1.xlsx]Лист2!$A$25</c:f>
              <c:strCache>
                <c:ptCount val="4"/>
                <c:pt idx="0">
                  <c:v>Rent payment from Wind</c:v>
                </c:pt>
                <c:pt idx="1">
                  <c:v>Revenue from new renters</c:v>
                </c:pt>
                <c:pt idx="2">
                  <c:v>Revenue from other renters</c:v>
                </c:pt>
                <c:pt idx="3">
                  <c:v>Revenue from the compensation payments</c:v>
                </c:pt>
              </c:strCache>
            </c:strRef>
          </c:cat>
          <c:val>
            <c:numRef>
              <c:f>[Книга1.xlsx]Лист2!$B$7;[Книга1.xlsx]Лист2!$B$13;[Книга1.xlsx]Лист2!$B$19;[Книга1.xlsx]Лист2!$B$25</c:f>
              <c:numCache>
                <c:formatCode>General</c:formatCode>
                <c:ptCount val="4"/>
                <c:pt idx="0">
                  <c:v>161.25</c:v>
                </c:pt>
                <c:pt idx="1">
                  <c:v>10.350000000000003</c:v>
                </c:pt>
                <c:pt idx="2">
                  <c:v>14.25</c:v>
                </c:pt>
                <c:pt idx="3">
                  <c:v>21.02</c:v>
                </c:pt>
              </c:numCache>
            </c:numRef>
          </c:val>
        </c:ser>
        <c:dLbls>
          <c:showVal val="1"/>
        </c:dLbls>
        <c:firstSliceAng val="0"/>
      </c:pieChart>
    </c:plotArea>
    <c:legend>
      <c:legendPos val="r"/>
      <c:layout>
        <c:manualLayout>
          <c:xMode val="edge"/>
          <c:yMode val="edge"/>
          <c:x val="0.6018412457798874"/>
          <c:y val="0.17474122855335375"/>
          <c:w val="0.37346466441023624"/>
          <c:h val="0.8137798805076546"/>
        </c:manualLayout>
      </c:layout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spPr>
    <a:noFill/>
    <a:ln>
      <a:noFill/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 of revenue in 2031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</c:title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dLblPos val="ctr"/>
            <c:showVal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[Книга1.xlsx]Лист2!$A$7;[Книга1.xlsx]Лист2!$A$13;[Книга1.xlsx]Лист2!$A$19;[Книга1.xlsx]Лист2!$A$25</c:f>
              <c:strCache>
                <c:ptCount val="4"/>
                <c:pt idx="0">
                  <c:v>Rent payment from Wind</c:v>
                </c:pt>
                <c:pt idx="1">
                  <c:v>Revenue from new renters</c:v>
                </c:pt>
                <c:pt idx="2">
                  <c:v>Revenue from other renters</c:v>
                </c:pt>
                <c:pt idx="3">
                  <c:v>Revenue from the compensation payments</c:v>
                </c:pt>
              </c:strCache>
            </c:strRef>
          </c:cat>
          <c:val>
            <c:numRef>
              <c:f>[Книга1.xlsx]Лист2!$Q$7;[Книга1.xlsx]Лист2!$Q$13;[Книга1.xlsx]Лист2!$Q$19;[Книга1.xlsx]Лист2!$Q$25</c:f>
              <c:numCache>
                <c:formatCode>General</c:formatCode>
                <c:ptCount val="4"/>
                <c:pt idx="0">
                  <c:v>215.02</c:v>
                </c:pt>
                <c:pt idx="1">
                  <c:v>89.990000000000023</c:v>
                </c:pt>
                <c:pt idx="2">
                  <c:v>92.85</c:v>
                </c:pt>
                <c:pt idx="3">
                  <c:v>31.06</c:v>
                </c:pt>
              </c:numCache>
            </c:numRef>
          </c:val>
        </c:ser>
        <c:dLbls>
          <c:showVal val="1"/>
        </c:dLbls>
        <c:firstSliceAng val="0"/>
      </c:pieChart>
    </c:plotArea>
    <c:legend>
      <c:legendPos val="r"/>
      <c:layout>
        <c:manualLayout>
          <c:xMode val="edge"/>
          <c:yMode val="edge"/>
          <c:x val="0.58304836149179773"/>
          <c:y val="0.17385361833514215"/>
          <c:w val="0.40234195854071919"/>
          <c:h val="0.73818247828276651"/>
        </c:manualLayout>
      </c:layout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spPr>
    <a:noFill/>
    <a:ln>
      <a:noFill/>
    </a:ln>
  </c:sp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2A18C9-893B-49BB-80AE-5DD428C02105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F68A6-8124-497C-8E66-54BF6F692DF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8206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 hidden="1">
            <a:extLst>
              <a:ext uri="{FF2B5EF4-FFF2-40B4-BE49-F238E27FC236}">
                <a16:creationId xmlns="" xmlns:a16="http://schemas.microsoft.com/office/drawing/2014/main" id="{A4BABA07-FDAA-473A-B5F4-7D8A730D679B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xmlns="" val="204013983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7309" name="think-cell Slide" r:id="rId3" imgW="360" imgH="360" progId="">
              <p:embed/>
            </p:oleObj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44C3322-93B9-4EB8-BE3B-6DE8CDD5D7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4AB8BD0A-7DFD-403E-B25B-B5B9603328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B6660FD-BCFE-4DC3-AFA8-6EDDDEA06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E80F-C341-439F-ACC8-9FC3F9D600ED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756A4CE-1E6A-4A73-96EB-438736FDE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142C82E-8DDF-4153-BA26-54AE9702B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33B2-0531-42B6-9CDE-A450C8F8D9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7956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216449E-DAAC-4970-B4DD-F04B534AE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83CA68F1-6DFE-4391-87C8-44176B6A8E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CCA4EAE-37D2-4AA2-B697-A2C076BD0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E80F-C341-439F-ACC8-9FC3F9D600ED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9FF4605-47A4-4203-9E47-3C665B486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9A0ACE0-00B4-437B-AE62-B0CA53979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33B2-0531-42B6-9CDE-A450C8F8D9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0039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E3227623-5D80-4F4F-A17C-68C5B0E1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7E116711-2729-4522-8AF8-11FC2F44A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E43833B-2922-46EE-9103-5FBDD3268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E80F-C341-439F-ACC8-9FC3F9D600ED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4FDBFDF-C174-4CF3-BB4C-F6125EE52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F2BB52A-DBEE-4750-8168-A90112AC4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33B2-0531-42B6-9CDE-A450C8F8D9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77011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 hidden="1">
            <a:extLst>
              <a:ext uri="{FF2B5EF4-FFF2-40B4-BE49-F238E27FC236}">
                <a16:creationId xmlns="" xmlns:a16="http://schemas.microsoft.com/office/drawing/2014/main" id="{1CACB446-B37F-4E85-93FD-887FFFB11C7D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xmlns="" val="16824739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2225" name="think-cell Slide" r:id="rId3" imgW="360" imgH="360" progId="">
              <p:embed/>
            </p:oleObj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F783C95-3BB3-436F-83AD-86414805E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D22DCF9-9695-4B5E-BC15-A66ED4095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C7C216A-B102-40D7-B61F-A36D5B7C8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E80F-C341-439F-ACC8-9FC3F9D600ED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2C2E4D8-0136-4783-9D90-742D8EB85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034BD5F-2FB8-4C90-A28C-DED10186F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33B2-0531-42B6-9CDE-A450C8F8D9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682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31DCF4C-91C8-4312-9ECF-C713078CB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8A2E22D-C495-4687-BAF7-C332C060C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3E68229-2626-437B-AE61-DE738BB30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E80F-C341-439F-ACC8-9FC3F9D600ED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6AB3482-3ED6-4839-9F64-97A60A7E2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A27D24E-2F99-41C0-BD5B-022A84945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33B2-0531-42B6-9CDE-A450C8F8D9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0426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40817F7-6A1C-48C4-B7DC-F8EAE86B6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127DB9E-36D9-42D6-8C86-C43970636A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CB16E38-1EC2-4421-9B66-162F3B4CA4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B472BCC-C759-449F-A46D-3B454BD94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E80F-C341-439F-ACC8-9FC3F9D600ED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6D40BC1-F2C5-4AAE-BBDC-0321B0E31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62C9BCB4-9419-497E-A836-F962E1A5A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33B2-0531-42B6-9CDE-A450C8F8D9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014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E5429A4-9C20-4D93-98B8-611A16D49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92C7D3D-E86A-4216-8CF1-9A632484B9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73292D8-DB84-4E8B-AAE5-D10B491069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29CA432C-84B7-45DB-89D7-88EBA6FA62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CDAF8EDC-F121-487E-9D5B-E4872D214E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DF8335B3-A4A0-4876-A7B2-E5784B719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E80F-C341-439F-ACC8-9FC3F9D600ED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5777999C-24AD-45A2-A5A1-0437DAFBC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AEF82498-CC85-4A9E-9717-52AD35166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33B2-0531-42B6-9CDE-A450C8F8D9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7126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0D56470-AB46-4F1C-9FE2-DBFA70AF1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38F22091-6144-4C3F-AD56-4B620C065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E80F-C341-439F-ACC8-9FC3F9D600ED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23C726EA-F69F-42EC-AF9B-E7DDF19A0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7A508613-351D-4F21-8D51-4C8044D86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33B2-0531-42B6-9CDE-A450C8F8D9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830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B2C405EF-C00B-44F7-B9AF-258DE17AB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E80F-C341-439F-ACC8-9FC3F9D600ED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60CD3003-E46C-45CA-834E-BDA67751E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3A5CBA6-CE81-41A8-86ED-21CD7DC2A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33B2-0531-42B6-9CDE-A450C8F8D9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3954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7E7F9F4-D126-4F94-B2A1-89C78AC34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16EAE9E-C873-499B-BCA3-DA180CD6D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D1AE2419-BFD3-4842-950D-534DF801BB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C0E01F7F-95A0-4B27-A620-FA7B91357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E80F-C341-439F-ACC8-9FC3F9D600ED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919C5678-23DE-48FA-A45D-4E1156438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D92ECFC1-71FE-4E15-A088-DBEC8B04B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33B2-0531-42B6-9CDE-A450C8F8D9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9809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B551842-B978-4493-B80E-D29DBF1F5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E46B739E-1B8A-4EF1-8ED8-11FDA95130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4EE049E1-5061-4E7A-BE00-495CD93754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E69A3C59-4A60-4318-A3E9-2619D0DC6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E80F-C341-439F-ACC8-9FC3F9D600ED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5408F11E-DD7B-43F0-A3C1-5B27D47C7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D853E01B-4A52-4BC5-B011-10DD11968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533B2-0531-42B6-9CDE-A450C8F8D9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929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 hidden="1">
            <a:extLst>
              <a:ext uri="{FF2B5EF4-FFF2-40B4-BE49-F238E27FC236}">
                <a16:creationId xmlns="" xmlns:a16="http://schemas.microsoft.com/office/drawing/2014/main" id="{AE0CCBBE-6E6E-43EC-8234-1A5954380C44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xmlns="" val="312492796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p:oleObj spid="_x0000_s1222" name="think-cell Slide" r:id="rId14" imgW="360" imgH="360" progId="">
              <p:embed/>
            </p:oleObj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E6FFA3C-5C15-47A5-8F46-70499F48D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D4F1F1F-5CAE-4A2F-9919-3D95E18995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0C9B47F-9869-4505-9E64-D5129787C0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9E80F-C341-439F-ACC8-9FC3F9D600ED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79809C1-FEBD-41B4-8AAE-E6FF6B3C60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E2A62F8-C6CB-4DBF-821D-8ED97B895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533B2-0531-42B6-9CDE-A450C8F8D9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717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image" Target="../media/image4.png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5" Type="http://schemas.openxmlformats.org/officeDocument/2006/relationships/tags" Target="../tags/tag6.xml"/><Relationship Id="rId15" Type="http://schemas.openxmlformats.org/officeDocument/2006/relationships/chart" Target="../charts/chart1.xml"/><Relationship Id="rId10" Type="http://schemas.openxmlformats.org/officeDocument/2006/relationships/tags" Target="../tags/tag11.xml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19.xml"/><Relationship Id="rId3" Type="http://schemas.openxmlformats.org/officeDocument/2006/relationships/tags" Target="../tags/tag14.xml"/><Relationship Id="rId7" Type="http://schemas.openxmlformats.org/officeDocument/2006/relationships/tags" Target="../tags/tag18.xml"/><Relationship Id="rId12" Type="http://schemas.openxmlformats.org/officeDocument/2006/relationships/oleObject" Target="../embeddings/oleObject4.bin"/><Relationship Id="rId2" Type="http://schemas.openxmlformats.org/officeDocument/2006/relationships/tags" Target="../tags/tag13.xml"/><Relationship Id="rId1" Type="http://schemas.openxmlformats.org/officeDocument/2006/relationships/vmlDrawing" Target="../drawings/vmlDrawing4.vml"/><Relationship Id="rId6" Type="http://schemas.openxmlformats.org/officeDocument/2006/relationships/tags" Target="../tags/tag17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16.xml"/><Relationship Id="rId10" Type="http://schemas.openxmlformats.org/officeDocument/2006/relationships/tags" Target="../tags/tag21.xml"/><Relationship Id="rId4" Type="http://schemas.openxmlformats.org/officeDocument/2006/relationships/tags" Target="../tags/tag15.xml"/><Relationship Id="rId9" Type="http://schemas.openxmlformats.org/officeDocument/2006/relationships/tags" Target="../tags/tag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xmlns="" id="{7AAE11ED-AB58-44DC-8437-F330534FFF13}"/>
              </a:ext>
            </a:extLst>
          </p:cNvPr>
          <p:cNvCxnSpPr>
            <a:cxnSpLocks/>
          </p:cNvCxnSpPr>
          <p:nvPr/>
        </p:nvCxnSpPr>
        <p:spPr>
          <a:xfrm>
            <a:off x="152400" y="497585"/>
            <a:ext cx="11887200" cy="0"/>
          </a:xfrm>
          <a:prstGeom prst="line">
            <a:avLst/>
          </a:prstGeom>
          <a:ln w="28575">
            <a:solidFill>
              <a:srgbClr val="3A50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977EEE1-DD79-4852-A912-742D7D48ABD1}"/>
              </a:ext>
            </a:extLst>
          </p:cNvPr>
          <p:cNvSpPr/>
          <p:nvPr/>
        </p:nvSpPr>
        <p:spPr>
          <a:xfrm>
            <a:off x="91063" y="68575"/>
            <a:ext cx="417678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4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Mergers and Acquisition deals</a:t>
            </a:r>
            <a:endParaRPr lang="ru-RU" sz="2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BD7136CE-ED0C-4BED-B701-D850DE0FB892}"/>
              </a:ext>
            </a:extLst>
          </p:cNvPr>
          <p:cNvSpPr/>
          <p:nvPr/>
        </p:nvSpPr>
        <p:spPr>
          <a:xfrm>
            <a:off x="4295584" y="802581"/>
            <a:ext cx="288091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M&amp;A</a:t>
            </a:r>
            <a:endParaRPr lang="ru-RU" sz="8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BD7136CE-ED0C-4BED-B701-D850DE0FB892}"/>
              </a:ext>
            </a:extLst>
          </p:cNvPr>
          <p:cNvSpPr/>
          <p:nvPr/>
        </p:nvSpPr>
        <p:spPr>
          <a:xfrm>
            <a:off x="4378365" y="2146472"/>
            <a:ext cx="279717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Mergers and acquisitions</a:t>
            </a:r>
            <a:endParaRPr lang="ru-RU" sz="2000" b="0" i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F10B0D23-FE4D-4A17-86B9-A7DA3DB0B081}"/>
              </a:ext>
            </a:extLst>
          </p:cNvPr>
          <p:cNvCxnSpPr/>
          <p:nvPr/>
        </p:nvCxnSpPr>
        <p:spPr>
          <a:xfrm rot="5400000">
            <a:off x="2163285" y="4583881"/>
            <a:ext cx="3528961" cy="13853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xmlns="" id="{F10B0D23-FE4D-4A17-86B9-A7DA3DB0B081}"/>
              </a:ext>
            </a:extLst>
          </p:cNvPr>
          <p:cNvCxnSpPr/>
          <p:nvPr/>
        </p:nvCxnSpPr>
        <p:spPr>
          <a:xfrm rot="5400000">
            <a:off x="5931725" y="4625445"/>
            <a:ext cx="3528961" cy="13853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кругленный прямоугольник 13"/>
          <p:cNvSpPr/>
          <p:nvPr/>
        </p:nvSpPr>
        <p:spPr>
          <a:xfrm>
            <a:off x="526473" y="2757154"/>
            <a:ext cx="2923316" cy="900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8174182" y="2743201"/>
            <a:ext cx="2978727" cy="9559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322622" y="2743198"/>
            <a:ext cx="2978727" cy="9144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367149" y="2960188"/>
            <a:ext cx="3269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Operative motives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50332" y="2949713"/>
            <a:ext cx="2909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motives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490746" y="2949952"/>
            <a:ext cx="3624715" cy="462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	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 motives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75850" y="3868097"/>
            <a:ext cx="3061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Economy of scale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5070" y="4430559"/>
            <a:ext cx="26185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Growth of market power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6577" y="5343297"/>
            <a:ext cx="32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Economy of vertical integration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55133" y="3657592"/>
            <a:ext cx="26185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Advantages on capital markets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55126" y="4364171"/>
            <a:ext cx="26185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Tax benefits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82837" y="4855658"/>
            <a:ext cx="26185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Possibility of subsequent resale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55126" y="5757400"/>
            <a:ext cx="26185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 diversification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215734" y="3781046"/>
            <a:ext cx="29648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Profitable purchase of assets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215742" y="4447886"/>
            <a:ext cx="28956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Access to insider stock tips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215734" y="5214135"/>
            <a:ext cx="26185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Sale of recurrent assets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697" name="Picture 1" descr="C:\Users\Вонючка\Downloads\diagram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2164" y="595746"/>
            <a:ext cx="2082656" cy="2082656"/>
          </a:xfrm>
          <a:prstGeom prst="rect">
            <a:avLst/>
          </a:prstGeom>
          <a:noFill/>
        </p:spPr>
      </p:pic>
      <p:pic>
        <p:nvPicPr>
          <p:cNvPr id="31" name="Picture 1" descr="C:\Users\Вонючка\Downloads\diagram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5910" y="595746"/>
            <a:ext cx="2082656" cy="2082656"/>
          </a:xfrm>
          <a:prstGeom prst="rect">
            <a:avLst/>
          </a:prstGeom>
          <a:noFill/>
        </p:spPr>
      </p:pic>
      <p:pic>
        <p:nvPicPr>
          <p:cNvPr id="32" name="Picture 1" descr="C:\Users\Вонючка\Downloads\checke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6052" y="3944972"/>
            <a:ext cx="318654" cy="318654"/>
          </a:xfrm>
          <a:prstGeom prst="rect">
            <a:avLst/>
          </a:prstGeom>
          <a:noFill/>
        </p:spPr>
      </p:pic>
      <p:pic>
        <p:nvPicPr>
          <p:cNvPr id="33" name="Picture 1" descr="C:\Users\Вонючка\Downloads\checke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7825" y="4537363"/>
            <a:ext cx="318654" cy="318654"/>
          </a:xfrm>
          <a:prstGeom prst="rect">
            <a:avLst/>
          </a:prstGeom>
          <a:noFill/>
        </p:spPr>
      </p:pic>
      <p:pic>
        <p:nvPicPr>
          <p:cNvPr id="34" name="Picture 1" descr="C:\Users\Вонючка\Downloads\checke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566" y="5325767"/>
            <a:ext cx="318654" cy="318654"/>
          </a:xfrm>
          <a:prstGeom prst="rect">
            <a:avLst/>
          </a:prstGeom>
          <a:noFill/>
        </p:spPr>
      </p:pic>
      <p:pic>
        <p:nvPicPr>
          <p:cNvPr id="35" name="Picture 1" descr="C:\Users\Вонючка\Downloads\checke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198" y="3844636"/>
            <a:ext cx="318654" cy="318654"/>
          </a:xfrm>
          <a:prstGeom prst="rect">
            <a:avLst/>
          </a:prstGeom>
          <a:noFill/>
        </p:spPr>
      </p:pic>
      <p:pic>
        <p:nvPicPr>
          <p:cNvPr id="36" name="Picture 1" descr="C:\Users\Вонючка\Downloads\checke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1055" y="4440382"/>
            <a:ext cx="318654" cy="318654"/>
          </a:xfrm>
          <a:prstGeom prst="rect">
            <a:avLst/>
          </a:prstGeom>
          <a:noFill/>
        </p:spPr>
      </p:pic>
      <p:pic>
        <p:nvPicPr>
          <p:cNvPr id="37" name="Picture 1" descr="C:\Users\Вонючка\Downloads\checke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1055" y="5022273"/>
            <a:ext cx="318654" cy="318654"/>
          </a:xfrm>
          <a:prstGeom prst="rect">
            <a:avLst/>
          </a:prstGeom>
          <a:noFill/>
        </p:spPr>
      </p:pic>
      <p:pic>
        <p:nvPicPr>
          <p:cNvPr id="38" name="Picture 1" descr="C:\Users\Вонючка\Downloads\checke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1056" y="5798128"/>
            <a:ext cx="318654" cy="318654"/>
          </a:xfrm>
          <a:prstGeom prst="rect">
            <a:avLst/>
          </a:prstGeom>
          <a:noFill/>
        </p:spPr>
      </p:pic>
      <p:pic>
        <p:nvPicPr>
          <p:cNvPr id="39" name="Picture 1" descr="C:\Users\Вонючка\Downloads\checke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7091" y="3858491"/>
            <a:ext cx="318654" cy="318654"/>
          </a:xfrm>
          <a:prstGeom prst="rect">
            <a:avLst/>
          </a:prstGeom>
          <a:noFill/>
        </p:spPr>
      </p:pic>
      <p:pic>
        <p:nvPicPr>
          <p:cNvPr id="40" name="Picture 1" descr="C:\Users\Вонючка\Downloads\checke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655" y="4537363"/>
            <a:ext cx="318654" cy="318654"/>
          </a:xfrm>
          <a:prstGeom prst="rect">
            <a:avLst/>
          </a:prstGeom>
          <a:noFill/>
        </p:spPr>
      </p:pic>
      <p:pic>
        <p:nvPicPr>
          <p:cNvPr id="41" name="Picture 1" descr="C:\Users\Вонючка\Downloads\checke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655" y="5285508"/>
            <a:ext cx="318654" cy="3186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459379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>
            <a:extLst>
              <a:ext uri="{FF2B5EF4-FFF2-40B4-BE49-F238E27FC236}">
                <a16:creationId xmlns="" xmlns:a16="http://schemas.microsoft.com/office/drawing/2014/main" id="{7AAE11ED-AB58-44DC-8437-F330534FFF13}"/>
              </a:ext>
            </a:extLst>
          </p:cNvPr>
          <p:cNvCxnSpPr>
            <a:cxnSpLocks/>
          </p:cNvCxnSpPr>
          <p:nvPr/>
        </p:nvCxnSpPr>
        <p:spPr>
          <a:xfrm>
            <a:off x="152400" y="497585"/>
            <a:ext cx="11887200" cy="0"/>
          </a:xfrm>
          <a:prstGeom prst="line">
            <a:avLst/>
          </a:prstGeom>
          <a:ln w="28575">
            <a:solidFill>
              <a:srgbClr val="3A50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1977EEE1-DD79-4852-A912-742D7D48ABD1}"/>
              </a:ext>
            </a:extLst>
          </p:cNvPr>
          <p:cNvSpPr/>
          <p:nvPr/>
        </p:nvSpPr>
        <p:spPr>
          <a:xfrm>
            <a:off x="91063" y="68575"/>
            <a:ext cx="243848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Principle of </a:t>
            </a:r>
            <a:r>
              <a:rPr lang="en-US" sz="24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LBO</a:t>
            </a:r>
            <a:endParaRPr lang="ru-RU" sz="2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54982" y="541894"/>
            <a:ext cx="3543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DEAL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92691" y="542135"/>
            <a:ext cx="3543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DEAL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5548" y="1900703"/>
            <a:ext cx="3543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Shareholders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29098" y="2941724"/>
            <a:ext cx="1530323" cy="4913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5644" y="590176"/>
            <a:ext cx="1634872" cy="163487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927572" y="2893992"/>
            <a:ext cx="10918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XYZ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H="1">
            <a:off x="1359804" y="2208225"/>
            <a:ext cx="1" cy="67929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72384" y="2324087"/>
            <a:ext cx="968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100%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697264" y="2935650"/>
            <a:ext cx="1530323" cy="4913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820816" y="2928526"/>
            <a:ext cx="1487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Investor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41002" y="861530"/>
            <a:ext cx="1186861" cy="1186861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999087" y="3419371"/>
            <a:ext cx="1332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4366148" y="2162284"/>
            <a:ext cx="0" cy="69293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407326" y="2156574"/>
            <a:ext cx="1502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$140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 flipH="1" flipV="1">
            <a:off x="2184139" y="2135292"/>
            <a:ext cx="1390694" cy="102661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780453" y="2236675"/>
            <a:ext cx="968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10629" y="3436281"/>
            <a:ext cx="1943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838414" y="1051134"/>
            <a:ext cx="1530323" cy="4913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838414" y="2927145"/>
            <a:ext cx="1530323" cy="4913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7168310" y="2845872"/>
            <a:ext cx="10918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XYZ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7599004" y="1657191"/>
            <a:ext cx="9141" cy="11012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841993" y="2139421"/>
            <a:ext cx="968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100%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840608" y="860544"/>
            <a:ext cx="1186861" cy="1186861"/>
          </a:xfrm>
          <a:prstGeom prst="rect">
            <a:avLst/>
          </a:prstGeom>
        </p:spPr>
      </p:pic>
      <p:cxnSp>
        <p:nvCxnSpPr>
          <p:cNvPr id="36" name="Прямая соединительная линия 35"/>
          <p:cNvCxnSpPr/>
          <p:nvPr/>
        </p:nvCxnSpPr>
        <p:spPr>
          <a:xfrm flipH="1">
            <a:off x="6523630" y="1657191"/>
            <a:ext cx="26879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6509982" y="1657191"/>
            <a:ext cx="0" cy="177585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6523630" y="3446305"/>
            <a:ext cx="26879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402198" y="2400826"/>
            <a:ext cx="11508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Debt pass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5" name="Прямая со стрелкой 44"/>
          <p:cNvCxnSpPr/>
          <p:nvPr/>
        </p:nvCxnSpPr>
        <p:spPr>
          <a:xfrm flipV="1">
            <a:off x="8414553" y="2218162"/>
            <a:ext cx="1426055" cy="121488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9475186" y="2524660"/>
            <a:ext cx="968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5" name="Диаграмма 34"/>
          <p:cNvGraphicFramePr/>
          <p:nvPr>
            <p:extLst>
              <p:ext uri="{D42A27DB-BD31-4B8C-83A1-F6EECF244321}">
                <p14:modId xmlns:p14="http://schemas.microsoft.com/office/powerpoint/2010/main" xmlns="" val="2986485060"/>
              </p:ext>
            </p:extLst>
          </p:nvPr>
        </p:nvGraphicFramePr>
        <p:xfrm>
          <a:off x="1056852" y="4298375"/>
          <a:ext cx="4082062" cy="23493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39" name="Текст 2">
            <a:extLst>
              <a:ext uri="{FF2B5EF4-FFF2-40B4-BE49-F238E27FC236}">
                <a16:creationId xmlns="" xmlns:a16="http://schemas.microsoft.com/office/drawing/2014/main" id="{1D4F1F1F-5CAE-4A2F-9919-3D95E189958D}"/>
              </a:ext>
            </a:extLst>
          </p:cNvPr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1228423" y="5125417"/>
            <a:ext cx="400050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Debt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0" name="Текст 2">
            <a:extLst>
              <a:ext uri="{FF2B5EF4-FFF2-40B4-BE49-F238E27FC236}">
                <a16:creationId xmlns="" xmlns:a16="http://schemas.microsoft.com/office/drawing/2014/main" id="{1D4F1F1F-5CAE-4A2F-9919-3D95E189958D}"/>
              </a:ext>
            </a:extLst>
          </p:cNvPr>
          <p:cNvSpPr>
            <a:spLocks noGrp="1"/>
          </p:cNvSpPr>
          <p:nvPr>
            <p:custDataLst>
              <p:tags r:id="rId2"/>
            </p:custDataLst>
          </p:nvPr>
        </p:nvSpPr>
        <p:spPr bwMode="auto">
          <a:xfrm>
            <a:off x="999087" y="5663913"/>
            <a:ext cx="567160" cy="188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Equity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cxnSp>
        <p:nvCxnSpPr>
          <p:cNvPr id="41" name="Прямая соединительная линия 40">
            <a:extLst>
              <a:ext uri="{FF2B5EF4-FFF2-40B4-BE49-F238E27FC236}">
                <a16:creationId xmlns="" xmlns:a16="http://schemas.microsoft.com/office/drawing/2014/main" id="{1391D71D-4616-42BC-B34C-580C0FDF2E3D}"/>
              </a:ext>
            </a:extLst>
          </p:cNvPr>
          <p:cNvCxnSpPr/>
          <p:nvPr>
            <p:custDataLst>
              <p:tags r:id="rId3"/>
            </p:custDataLst>
          </p:nvPr>
        </p:nvCxnSpPr>
        <p:spPr bwMode="auto">
          <a:xfrm>
            <a:off x="1641375" y="5416471"/>
            <a:ext cx="241628" cy="216804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>
            <a:extLst>
              <a:ext uri="{FF2B5EF4-FFF2-40B4-BE49-F238E27FC236}">
                <a16:creationId xmlns="" xmlns:a16="http://schemas.microsoft.com/office/drawing/2014/main" id="{1391D71D-4616-42BC-B34C-580C0FDF2E3D}"/>
              </a:ext>
            </a:extLst>
          </p:cNvPr>
          <p:cNvCxnSpPr/>
          <p:nvPr>
            <p:custDataLst>
              <p:tags r:id="rId4"/>
            </p:custDataLst>
          </p:nvPr>
        </p:nvCxnSpPr>
        <p:spPr bwMode="auto">
          <a:xfrm>
            <a:off x="1641375" y="5852224"/>
            <a:ext cx="241628" cy="216804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>
            <a:extLst>
              <a:ext uri="{FF2B5EF4-FFF2-40B4-BE49-F238E27FC236}">
                <a16:creationId xmlns="" xmlns:a16="http://schemas.microsoft.com/office/drawing/2014/main" id="{8A780DCD-2DFA-45C3-AF3F-C317CC78718F}"/>
              </a:ext>
            </a:extLst>
          </p:cNvPr>
          <p:cNvCxnSpPr/>
          <p:nvPr>
            <p:custDataLst>
              <p:tags r:id="rId5"/>
            </p:custDataLst>
          </p:nvPr>
        </p:nvCxnSpPr>
        <p:spPr bwMode="auto">
          <a:xfrm flipV="1">
            <a:off x="2625494" y="5000523"/>
            <a:ext cx="1166755" cy="1125719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Текст 2">
            <a:extLst>
              <a:ext uri="{FF2B5EF4-FFF2-40B4-BE49-F238E27FC236}">
                <a16:creationId xmlns="" xmlns:a16="http://schemas.microsoft.com/office/drawing/2014/main" id="{1D4F1F1F-5CAE-4A2F-9919-3D95E189958D}"/>
              </a:ext>
            </a:extLst>
          </p:cNvPr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2454036" y="4024847"/>
            <a:ext cx="400050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EV=$200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mln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50" name="Текст 2">
            <a:extLst>
              <a:ext uri="{FF2B5EF4-FFF2-40B4-BE49-F238E27FC236}">
                <a16:creationId xmlns="" xmlns:a16="http://schemas.microsoft.com/office/drawing/2014/main" id="{1D4F1F1F-5CAE-4A2F-9919-3D95E189958D}"/>
              </a:ext>
            </a:extLst>
          </p:cNvPr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4364506" y="4046293"/>
            <a:ext cx="400050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EV=$2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70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mln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51" name="Текст 2">
            <a:extLst>
              <a:ext uri="{FF2B5EF4-FFF2-40B4-BE49-F238E27FC236}">
                <a16:creationId xmlns="" xmlns:a16="http://schemas.microsoft.com/office/drawing/2014/main" id="{1D4F1F1F-5CAE-4A2F-9919-3D95E189958D}"/>
              </a:ext>
            </a:extLst>
          </p:cNvPr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3349394" y="4756048"/>
            <a:ext cx="400050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CAGR=10%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52" name="Текст 2">
            <a:extLst>
              <a:ext uri="{FF2B5EF4-FFF2-40B4-BE49-F238E27FC236}">
                <a16:creationId xmlns="" xmlns:a16="http://schemas.microsoft.com/office/drawing/2014/main" id="{1D4F1F1F-5CAE-4A2F-9919-3D95E189958D}"/>
              </a:ext>
            </a:extLst>
          </p:cNvPr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2640953" y="3761704"/>
            <a:ext cx="1725195" cy="263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Capital dynamics</a:t>
            </a:r>
            <a:endPara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53" name="Текст 2">
            <a:extLst>
              <a:ext uri="{FF2B5EF4-FFF2-40B4-BE49-F238E27FC236}">
                <a16:creationId xmlns="" xmlns:a16="http://schemas.microsoft.com/office/drawing/2014/main" id="{1D4F1F1F-5CAE-4A2F-9919-3D95E189958D}"/>
              </a:ext>
            </a:extLst>
          </p:cNvPr>
          <p:cNvSpPr>
            <a:spLocks noGrp="1"/>
          </p:cNvSpPr>
          <p:nvPr>
            <p:custDataLst>
              <p:tags r:id="rId10"/>
            </p:custDataLst>
          </p:nvPr>
        </p:nvSpPr>
        <p:spPr bwMode="auto">
          <a:xfrm>
            <a:off x="8368737" y="3794359"/>
            <a:ext cx="1725195" cy="263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Exit yield</a:t>
            </a:r>
            <a:endPara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cxnSp>
        <p:nvCxnSpPr>
          <p:cNvPr id="54" name="Прямая соединительная линия 53">
            <a:extLst>
              <a:ext uri="{FF2B5EF4-FFF2-40B4-BE49-F238E27FC236}">
                <a16:creationId xmlns="" xmlns:a16="http://schemas.microsoft.com/office/drawing/2014/main" id="{8A780DCD-2DFA-45C3-AF3F-C317CC78718F}"/>
              </a:ext>
            </a:extLst>
          </p:cNvPr>
          <p:cNvCxnSpPr/>
          <p:nvPr>
            <p:custDataLst>
              <p:tags r:id="rId11"/>
            </p:custDataLst>
          </p:nvPr>
        </p:nvCxnSpPr>
        <p:spPr bwMode="auto">
          <a:xfrm flipH="1" flipV="1">
            <a:off x="7168310" y="4049459"/>
            <a:ext cx="11867" cy="2356416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933382" y="4302557"/>
            <a:ext cx="28040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Changed company management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Decreased costs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Increased operating efficiency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Stable loan payments</a:t>
            </a:r>
            <a:endParaRPr lang="ru-RU" dirty="0">
              <a:sym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293909" y="4302557"/>
            <a:ext cx="34251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Exit EV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(-)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Exit debt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Shareholders` exit equity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(-)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Shareholders` entry equity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Profit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0545830" y="4315005"/>
            <a:ext cx="124422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$270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mln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$100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mln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$170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mln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$60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mln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$110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41,5%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970505" y="1045735"/>
            <a:ext cx="1487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Investor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228423" y="6438599"/>
            <a:ext cx="45025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 2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Capital structure changing during LBO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3197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>
            <a:extLst>
              <a:ext uri="{FF2B5EF4-FFF2-40B4-BE49-F238E27FC236}">
                <a16:creationId xmlns="" xmlns:a16="http://schemas.microsoft.com/office/drawing/2014/main" id="{7AAE11ED-AB58-44DC-8437-F330534FFF13}"/>
              </a:ext>
            </a:extLst>
          </p:cNvPr>
          <p:cNvCxnSpPr>
            <a:cxnSpLocks/>
          </p:cNvCxnSpPr>
          <p:nvPr/>
        </p:nvCxnSpPr>
        <p:spPr>
          <a:xfrm>
            <a:off x="152400" y="497585"/>
            <a:ext cx="11887200" cy="0"/>
          </a:xfrm>
          <a:prstGeom prst="line">
            <a:avLst/>
          </a:prstGeom>
          <a:ln w="28575">
            <a:solidFill>
              <a:srgbClr val="3A50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1977EEE1-DD79-4852-A912-742D7D48ABD1}"/>
              </a:ext>
            </a:extLst>
          </p:cNvPr>
          <p:cNvSpPr/>
          <p:nvPr/>
        </p:nvSpPr>
        <p:spPr>
          <a:xfrm>
            <a:off x="91063" y="68575"/>
            <a:ext cx="535120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Object of the deal</a:t>
            </a:r>
            <a:r>
              <a:rPr lang="ru-RU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structure of revenue</a:t>
            </a:r>
            <a:endParaRPr lang="ru-RU" sz="2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18">
            <a:extLst>
              <a:ext uri="{FF2B5EF4-FFF2-40B4-BE49-F238E27FC236}">
                <a16:creationId xmlns="" xmlns:a16="http://schemas.microsoft.com/office/drawing/2014/main" id="{46CABD19-5906-4120-9AEB-148247E26393}"/>
              </a:ext>
            </a:extLst>
          </p:cNvPr>
          <p:cNvSpPr/>
          <p:nvPr/>
        </p:nvSpPr>
        <p:spPr>
          <a:xfrm>
            <a:off x="5610938" y="588284"/>
            <a:ext cx="4252256" cy="1003141"/>
          </a:xfrm>
          <a:prstGeom prst="roundRect">
            <a:avLst/>
          </a:prstGeom>
          <a:noFill/>
          <a:ln w="38100">
            <a:solidFill>
              <a:schemeClr val="accent5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499021" y="520860"/>
            <a:ext cx="44626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Wind Telecom</a:t>
            </a:r>
            <a:endParaRPr lang="ru-RU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2" descr="C:\Users\Вонючка\Downloads\electric-tow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1216" y="2755813"/>
            <a:ext cx="2953616" cy="2953616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652205" y="1268123"/>
            <a:ext cx="26716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7 377 antenna tower stations</a:t>
            </a:r>
            <a:endParaRPr lang="ru-RU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41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1" name="Group 1"/>
          <p:cNvGrpSpPr>
            <a:grpSpLocks noChangeAspect="1"/>
          </p:cNvGrpSpPr>
          <p:nvPr/>
        </p:nvGrpSpPr>
        <p:grpSpPr bwMode="auto">
          <a:xfrm>
            <a:off x="3718513" y="1745176"/>
            <a:ext cx="7797019" cy="4810295"/>
            <a:chOff x="1367" y="5612"/>
            <a:chExt cx="9827" cy="6061"/>
          </a:xfrm>
        </p:grpSpPr>
        <p:sp>
          <p:nvSpPr>
            <p:cNvPr id="12" name="AutoShape 40"/>
            <p:cNvSpPr>
              <a:spLocks noChangeAspect="1" noChangeArrowheads="1" noTextEdit="1"/>
            </p:cNvSpPr>
            <p:nvPr/>
          </p:nvSpPr>
          <p:spPr bwMode="auto">
            <a:xfrm>
              <a:off x="1701" y="5612"/>
              <a:ext cx="9411" cy="60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AutoShape 39"/>
            <p:cNvSpPr>
              <a:spLocks noChangeArrowheads="1"/>
            </p:cNvSpPr>
            <p:nvPr/>
          </p:nvSpPr>
          <p:spPr bwMode="auto">
            <a:xfrm>
              <a:off x="1433" y="5622"/>
              <a:ext cx="2820" cy="1085"/>
            </a:xfrm>
            <a:prstGeom prst="roundRect">
              <a:avLst>
                <a:gd name="adj" fmla="val 16667"/>
              </a:avLst>
            </a:prstGeom>
            <a:solidFill>
              <a:srgbClr val="B6DDE8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AutoShape 38"/>
            <p:cNvSpPr>
              <a:spLocks noChangeArrowheads="1"/>
            </p:cNvSpPr>
            <p:nvPr/>
          </p:nvSpPr>
          <p:spPr bwMode="auto">
            <a:xfrm>
              <a:off x="5162" y="5612"/>
              <a:ext cx="2573" cy="1117"/>
            </a:xfrm>
            <a:prstGeom prst="roundRect">
              <a:avLst>
                <a:gd name="adj" fmla="val 16667"/>
              </a:avLst>
            </a:prstGeom>
            <a:solidFill>
              <a:srgbClr val="B6DDE8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AutoShape 37"/>
            <p:cNvSpPr>
              <a:spLocks noChangeArrowheads="1"/>
            </p:cNvSpPr>
            <p:nvPr/>
          </p:nvSpPr>
          <p:spPr bwMode="auto">
            <a:xfrm>
              <a:off x="8612" y="5612"/>
              <a:ext cx="2500" cy="1094"/>
            </a:xfrm>
            <a:prstGeom prst="roundRect">
              <a:avLst>
                <a:gd name="adj" fmla="val 16667"/>
              </a:avLst>
            </a:prstGeom>
            <a:solidFill>
              <a:srgbClr val="B6DDE8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Rectangle 36"/>
            <p:cNvSpPr>
              <a:spLocks noChangeArrowheads="1"/>
            </p:cNvSpPr>
            <p:nvPr/>
          </p:nvSpPr>
          <p:spPr bwMode="auto">
            <a:xfrm>
              <a:off x="4639" y="5784"/>
              <a:ext cx="143" cy="825"/>
            </a:xfrm>
            <a:prstGeom prst="rect">
              <a:avLst/>
            </a:prstGeom>
            <a:solidFill>
              <a:srgbClr val="17365D"/>
            </a:solidFill>
            <a:ln w="9525">
              <a:solidFill>
                <a:srgbClr val="17365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Rectangle 35"/>
            <p:cNvSpPr>
              <a:spLocks noChangeArrowheads="1"/>
            </p:cNvSpPr>
            <p:nvPr/>
          </p:nvSpPr>
          <p:spPr bwMode="auto">
            <a:xfrm>
              <a:off x="4335" y="6103"/>
              <a:ext cx="737" cy="167"/>
            </a:xfrm>
            <a:prstGeom prst="rect">
              <a:avLst/>
            </a:prstGeom>
            <a:solidFill>
              <a:srgbClr val="17365D"/>
            </a:solidFill>
            <a:ln w="9525">
              <a:solidFill>
                <a:srgbClr val="17365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Rectangle 34"/>
            <p:cNvSpPr>
              <a:spLocks noChangeArrowheads="1"/>
            </p:cNvSpPr>
            <p:nvPr/>
          </p:nvSpPr>
          <p:spPr bwMode="auto">
            <a:xfrm>
              <a:off x="8104" y="5786"/>
              <a:ext cx="144" cy="825"/>
            </a:xfrm>
            <a:prstGeom prst="rect">
              <a:avLst/>
            </a:prstGeom>
            <a:solidFill>
              <a:srgbClr val="17365D"/>
            </a:solidFill>
            <a:ln w="9525">
              <a:solidFill>
                <a:srgbClr val="17365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Rectangle 33"/>
            <p:cNvSpPr>
              <a:spLocks noChangeArrowheads="1"/>
            </p:cNvSpPr>
            <p:nvPr/>
          </p:nvSpPr>
          <p:spPr bwMode="auto">
            <a:xfrm>
              <a:off x="7807" y="6101"/>
              <a:ext cx="737" cy="169"/>
            </a:xfrm>
            <a:prstGeom prst="rect">
              <a:avLst/>
            </a:prstGeom>
            <a:solidFill>
              <a:srgbClr val="17365D"/>
            </a:solidFill>
            <a:ln w="9525">
              <a:solidFill>
                <a:srgbClr val="17365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AutoShape 32"/>
            <p:cNvSpPr>
              <a:spLocks noChangeArrowheads="1"/>
            </p:cNvSpPr>
            <p:nvPr/>
          </p:nvSpPr>
          <p:spPr bwMode="auto">
            <a:xfrm>
              <a:off x="1433" y="7473"/>
              <a:ext cx="1430" cy="1538"/>
            </a:xfrm>
            <a:prstGeom prst="roundRect">
              <a:avLst>
                <a:gd name="adj" fmla="val 16667"/>
              </a:avLst>
            </a:prstGeom>
            <a:solidFill>
              <a:srgbClr val="B2A1C7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AutoShape 31"/>
            <p:cNvSpPr>
              <a:spLocks noChangeArrowheads="1"/>
            </p:cNvSpPr>
            <p:nvPr/>
          </p:nvSpPr>
          <p:spPr bwMode="auto">
            <a:xfrm>
              <a:off x="3091" y="7473"/>
              <a:ext cx="1416" cy="1538"/>
            </a:xfrm>
            <a:prstGeom prst="roundRect">
              <a:avLst>
                <a:gd name="adj" fmla="val 16667"/>
              </a:avLst>
            </a:prstGeom>
            <a:solidFill>
              <a:srgbClr val="B2A1C7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AutoShape 30"/>
            <p:cNvSpPr>
              <a:spLocks noChangeArrowheads="1"/>
            </p:cNvSpPr>
            <p:nvPr/>
          </p:nvSpPr>
          <p:spPr bwMode="auto">
            <a:xfrm>
              <a:off x="6574" y="7473"/>
              <a:ext cx="1275" cy="1538"/>
            </a:xfrm>
            <a:prstGeom prst="roundRect">
              <a:avLst>
                <a:gd name="adj" fmla="val 16667"/>
              </a:avLst>
            </a:prstGeom>
            <a:solidFill>
              <a:srgbClr val="B2A1C7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AutoShape 29"/>
            <p:cNvSpPr>
              <a:spLocks noChangeArrowheads="1"/>
            </p:cNvSpPr>
            <p:nvPr/>
          </p:nvSpPr>
          <p:spPr bwMode="auto">
            <a:xfrm>
              <a:off x="5032" y="7473"/>
              <a:ext cx="1293" cy="1538"/>
            </a:xfrm>
            <a:prstGeom prst="roundRect">
              <a:avLst>
                <a:gd name="adj" fmla="val 16667"/>
              </a:avLst>
            </a:prstGeom>
            <a:solidFill>
              <a:srgbClr val="B2A1C7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AutoShape 28"/>
            <p:cNvSpPr>
              <a:spLocks noChangeArrowheads="1"/>
            </p:cNvSpPr>
            <p:nvPr/>
          </p:nvSpPr>
          <p:spPr bwMode="auto">
            <a:xfrm>
              <a:off x="8612" y="7473"/>
              <a:ext cx="2500" cy="1538"/>
            </a:xfrm>
            <a:prstGeom prst="roundRect">
              <a:avLst>
                <a:gd name="adj" fmla="val 16667"/>
              </a:avLst>
            </a:prstGeom>
            <a:solidFill>
              <a:srgbClr val="B2A1C7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Text Box 27"/>
            <p:cNvSpPr txBox="1">
              <a:spLocks noChangeArrowheads="1"/>
            </p:cNvSpPr>
            <p:nvPr/>
          </p:nvSpPr>
          <p:spPr bwMode="auto">
            <a:xfrm>
              <a:off x="1687" y="5750"/>
              <a:ext cx="2295" cy="96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 payment from Wind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5043" y="5803"/>
              <a:ext cx="2942" cy="814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Revenue from other renters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Text Box 25"/>
            <p:cNvSpPr txBox="1">
              <a:spLocks noChangeArrowheads="1"/>
            </p:cNvSpPr>
            <p:nvPr/>
          </p:nvSpPr>
          <p:spPr bwMode="auto">
            <a:xfrm>
              <a:off x="1407" y="7649"/>
              <a:ext cx="1473" cy="126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Fixed price for installed equipment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Text Box 24"/>
            <p:cNvSpPr txBox="1">
              <a:spLocks noChangeArrowheads="1"/>
            </p:cNvSpPr>
            <p:nvPr/>
          </p:nvSpPr>
          <p:spPr bwMode="auto">
            <a:xfrm>
              <a:off x="3000" y="7511"/>
              <a:ext cx="1650" cy="178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One-off payment for each new installation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3"/>
            <p:cNvSpPr>
              <a:spLocks noChangeArrowheads="1"/>
            </p:cNvSpPr>
            <p:nvPr/>
          </p:nvSpPr>
          <p:spPr bwMode="auto">
            <a:xfrm>
              <a:off x="2631" y="6832"/>
              <a:ext cx="737" cy="167"/>
            </a:xfrm>
            <a:prstGeom prst="rect">
              <a:avLst/>
            </a:prstGeom>
            <a:solidFill>
              <a:srgbClr val="17365D"/>
            </a:solidFill>
            <a:ln w="9525">
              <a:solidFill>
                <a:srgbClr val="17365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Rectangle 22"/>
            <p:cNvSpPr>
              <a:spLocks noChangeArrowheads="1"/>
            </p:cNvSpPr>
            <p:nvPr/>
          </p:nvSpPr>
          <p:spPr bwMode="auto">
            <a:xfrm>
              <a:off x="2631" y="7101"/>
              <a:ext cx="737" cy="167"/>
            </a:xfrm>
            <a:prstGeom prst="rect">
              <a:avLst/>
            </a:prstGeom>
            <a:solidFill>
              <a:srgbClr val="17365D"/>
            </a:solidFill>
            <a:ln w="9525">
              <a:solidFill>
                <a:srgbClr val="17365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Rectangle 21"/>
            <p:cNvSpPr>
              <a:spLocks noChangeArrowheads="1"/>
            </p:cNvSpPr>
            <p:nvPr/>
          </p:nvSpPr>
          <p:spPr bwMode="auto">
            <a:xfrm>
              <a:off x="6072" y="7101"/>
              <a:ext cx="737" cy="167"/>
            </a:xfrm>
            <a:prstGeom prst="rect">
              <a:avLst/>
            </a:prstGeom>
            <a:solidFill>
              <a:srgbClr val="17365D"/>
            </a:solidFill>
            <a:ln w="9525">
              <a:solidFill>
                <a:srgbClr val="17365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" name="Rectangle 20"/>
            <p:cNvSpPr>
              <a:spLocks noChangeArrowheads="1"/>
            </p:cNvSpPr>
            <p:nvPr/>
          </p:nvSpPr>
          <p:spPr bwMode="auto">
            <a:xfrm>
              <a:off x="6072" y="6850"/>
              <a:ext cx="737" cy="167"/>
            </a:xfrm>
            <a:prstGeom prst="rect">
              <a:avLst/>
            </a:prstGeom>
            <a:solidFill>
              <a:srgbClr val="17365D"/>
            </a:solidFill>
            <a:ln w="9525">
              <a:solidFill>
                <a:srgbClr val="17365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Rectangle 19"/>
            <p:cNvSpPr>
              <a:spLocks noChangeArrowheads="1"/>
            </p:cNvSpPr>
            <p:nvPr/>
          </p:nvSpPr>
          <p:spPr bwMode="auto">
            <a:xfrm>
              <a:off x="9457" y="7101"/>
              <a:ext cx="737" cy="167"/>
            </a:xfrm>
            <a:prstGeom prst="rect">
              <a:avLst/>
            </a:prstGeom>
            <a:solidFill>
              <a:srgbClr val="17365D"/>
            </a:solidFill>
            <a:ln w="9525">
              <a:solidFill>
                <a:srgbClr val="17365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" name="Rectangle 18"/>
            <p:cNvSpPr>
              <a:spLocks noChangeArrowheads="1"/>
            </p:cNvSpPr>
            <p:nvPr/>
          </p:nvSpPr>
          <p:spPr bwMode="auto">
            <a:xfrm>
              <a:off x="9457" y="6850"/>
              <a:ext cx="737" cy="167"/>
            </a:xfrm>
            <a:prstGeom prst="rect">
              <a:avLst/>
            </a:prstGeom>
            <a:solidFill>
              <a:srgbClr val="17365D"/>
            </a:solidFill>
            <a:ln w="9525">
              <a:solidFill>
                <a:srgbClr val="17365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Rectangle 17"/>
            <p:cNvSpPr>
              <a:spLocks noChangeArrowheads="1"/>
            </p:cNvSpPr>
            <p:nvPr/>
          </p:nvSpPr>
          <p:spPr bwMode="auto">
            <a:xfrm>
              <a:off x="2914" y="7888"/>
              <a:ext cx="143" cy="477"/>
            </a:xfrm>
            <a:prstGeom prst="rect">
              <a:avLst/>
            </a:prstGeom>
            <a:solidFill>
              <a:srgbClr val="17365D"/>
            </a:solidFill>
            <a:ln w="9525">
              <a:solidFill>
                <a:srgbClr val="17365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" name="Rectangle 16"/>
            <p:cNvSpPr>
              <a:spLocks noChangeArrowheads="1"/>
            </p:cNvSpPr>
            <p:nvPr/>
          </p:nvSpPr>
          <p:spPr bwMode="auto">
            <a:xfrm>
              <a:off x="2757" y="8054"/>
              <a:ext cx="433" cy="167"/>
            </a:xfrm>
            <a:prstGeom prst="rect">
              <a:avLst/>
            </a:prstGeom>
            <a:solidFill>
              <a:srgbClr val="17365D"/>
            </a:solidFill>
            <a:ln w="9525">
              <a:solidFill>
                <a:srgbClr val="17365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" name="Rectangle 15"/>
            <p:cNvSpPr>
              <a:spLocks noChangeArrowheads="1"/>
            </p:cNvSpPr>
            <p:nvPr/>
          </p:nvSpPr>
          <p:spPr bwMode="auto">
            <a:xfrm rot="2700000">
              <a:off x="6426" y="7885"/>
              <a:ext cx="112" cy="484"/>
            </a:xfrm>
            <a:prstGeom prst="rect">
              <a:avLst/>
            </a:prstGeom>
            <a:solidFill>
              <a:srgbClr val="17365D"/>
            </a:solidFill>
            <a:ln w="9525">
              <a:solidFill>
                <a:srgbClr val="17365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8" name="Rectangle 14"/>
            <p:cNvSpPr>
              <a:spLocks noChangeArrowheads="1"/>
            </p:cNvSpPr>
            <p:nvPr/>
          </p:nvSpPr>
          <p:spPr bwMode="auto">
            <a:xfrm rot="18900000">
              <a:off x="6428" y="7888"/>
              <a:ext cx="112" cy="484"/>
            </a:xfrm>
            <a:prstGeom prst="rect">
              <a:avLst/>
            </a:prstGeom>
            <a:solidFill>
              <a:srgbClr val="17365D"/>
            </a:solidFill>
            <a:ln w="9525">
              <a:solidFill>
                <a:srgbClr val="17365D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" name="Text Box 13"/>
            <p:cNvSpPr txBox="1">
              <a:spLocks noChangeArrowheads="1"/>
            </p:cNvSpPr>
            <p:nvPr/>
          </p:nvSpPr>
          <p:spPr bwMode="auto">
            <a:xfrm>
              <a:off x="5032" y="7565"/>
              <a:ext cx="1354" cy="177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Quantity</a:t>
              </a:r>
              <a:r>
                <a:rPr kumimoji="0" lang="en-US" sz="16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of installed equipment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Text Box 12"/>
            <p:cNvSpPr txBox="1">
              <a:spLocks noChangeArrowheads="1"/>
            </p:cNvSpPr>
            <p:nvPr/>
          </p:nvSpPr>
          <p:spPr bwMode="auto">
            <a:xfrm>
              <a:off x="6497" y="7524"/>
              <a:ext cx="1428" cy="135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Price for </a:t>
              </a:r>
              <a:r>
                <a:rPr kumimoji="0" lang="en-US" sz="16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each piece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installed equipment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Text Box 11"/>
            <p:cNvSpPr txBox="1">
              <a:spLocks noChangeArrowheads="1"/>
            </p:cNvSpPr>
            <p:nvPr/>
          </p:nvSpPr>
          <p:spPr bwMode="auto">
            <a:xfrm>
              <a:off x="8807" y="7697"/>
              <a:ext cx="2236" cy="104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Fixed payment from </a:t>
              </a:r>
              <a:r>
                <a:rPr lang="en-US" sz="16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Abertis</a:t>
              </a:r>
              <a:r>
                <a:rPr lang="en-US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as a compensation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AutoShape 10"/>
            <p:cNvSpPr>
              <a:spLocks noChangeArrowheads="1"/>
            </p:cNvSpPr>
            <p:nvPr/>
          </p:nvSpPr>
          <p:spPr bwMode="auto">
            <a:xfrm>
              <a:off x="1433" y="9385"/>
              <a:ext cx="1430" cy="1765"/>
            </a:xfrm>
            <a:prstGeom prst="roundRect">
              <a:avLst>
                <a:gd name="adj" fmla="val 16667"/>
              </a:avLst>
            </a:prstGeom>
            <a:solidFill>
              <a:srgbClr val="B2A1C7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3" name="AutoShape 9"/>
            <p:cNvSpPr>
              <a:spLocks noChangeArrowheads="1"/>
            </p:cNvSpPr>
            <p:nvPr/>
          </p:nvSpPr>
          <p:spPr bwMode="auto">
            <a:xfrm>
              <a:off x="3103" y="9385"/>
              <a:ext cx="1404" cy="1794"/>
            </a:xfrm>
            <a:prstGeom prst="roundRect">
              <a:avLst>
                <a:gd name="adj" fmla="val 16667"/>
              </a:avLst>
            </a:prstGeom>
            <a:solidFill>
              <a:srgbClr val="B2A1C7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4" name="AutoShape 8"/>
            <p:cNvSpPr>
              <a:spLocks noChangeArrowheads="1"/>
            </p:cNvSpPr>
            <p:nvPr/>
          </p:nvSpPr>
          <p:spPr bwMode="auto">
            <a:xfrm>
              <a:off x="5163" y="9385"/>
              <a:ext cx="2572" cy="1765"/>
            </a:xfrm>
            <a:prstGeom prst="roundRect">
              <a:avLst>
                <a:gd name="adj" fmla="val 16667"/>
              </a:avLst>
            </a:prstGeom>
            <a:solidFill>
              <a:srgbClr val="B2A1C7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AutoShape 7"/>
            <p:cNvSpPr>
              <a:spLocks noChangeArrowheads="1"/>
            </p:cNvSpPr>
            <p:nvPr/>
          </p:nvSpPr>
          <p:spPr bwMode="auto">
            <a:xfrm>
              <a:off x="8612" y="9385"/>
              <a:ext cx="2500" cy="1668"/>
            </a:xfrm>
            <a:prstGeom prst="roundRect">
              <a:avLst>
                <a:gd name="adj" fmla="val 16667"/>
              </a:avLst>
            </a:prstGeom>
            <a:solidFill>
              <a:srgbClr val="B2A1C7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Text Box 6"/>
            <p:cNvSpPr txBox="1">
              <a:spLocks noChangeArrowheads="1"/>
            </p:cNvSpPr>
            <p:nvPr/>
          </p:nvSpPr>
          <p:spPr bwMode="auto">
            <a:xfrm>
              <a:off x="1367" y="9701"/>
              <a:ext cx="1602" cy="1794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Quantity</a:t>
              </a:r>
              <a:r>
                <a:rPr kumimoji="0" lang="en-US" sz="16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of ATS * </a:t>
              </a: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20</a:t>
              </a: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300 </a:t>
              </a:r>
              <a:r>
                <a:rPr lang="en-US" sz="1600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euro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Text Box 5"/>
            <p:cNvSpPr txBox="1">
              <a:spLocks noChangeArrowheads="1"/>
            </p:cNvSpPr>
            <p:nvPr/>
          </p:nvSpPr>
          <p:spPr bwMode="auto">
            <a:xfrm>
              <a:off x="2982" y="9582"/>
              <a:ext cx="1679" cy="1613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Quantity</a:t>
              </a:r>
              <a:r>
                <a:rPr kumimoji="0" lang="en-US" sz="16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of new installations*11 500 euro</a:t>
              </a: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Text Box 4"/>
            <p:cNvSpPr txBox="1">
              <a:spLocks noChangeArrowheads="1"/>
            </p:cNvSpPr>
            <p:nvPr/>
          </p:nvSpPr>
          <p:spPr bwMode="auto">
            <a:xfrm>
              <a:off x="8807" y="9850"/>
              <a:ext cx="2081" cy="73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Quantity</a:t>
              </a: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А</a:t>
              </a:r>
              <a:r>
                <a:rPr lang="en-US" sz="1600" dirty="0" smtClean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TS</a:t>
              </a: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* 2850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euro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Text Box 3"/>
            <p:cNvSpPr txBox="1">
              <a:spLocks noChangeArrowheads="1"/>
            </p:cNvSpPr>
            <p:nvPr/>
          </p:nvSpPr>
          <p:spPr bwMode="auto">
            <a:xfrm>
              <a:off x="5186" y="9865"/>
              <a:ext cx="2663" cy="1588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equipment</a:t>
              </a: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* 11500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euro</a:t>
              </a: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Text Box 2"/>
            <p:cNvSpPr txBox="1">
              <a:spLocks noChangeArrowheads="1"/>
            </p:cNvSpPr>
            <p:nvPr/>
          </p:nvSpPr>
          <p:spPr bwMode="auto">
            <a:xfrm>
              <a:off x="8626" y="5627"/>
              <a:ext cx="2568" cy="121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Revenue from the compensation payments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519779" y="6334774"/>
            <a:ext cx="45025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 1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Revenue structure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8812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2937635216"/>
              </p:ext>
            </p:extLst>
          </p:nvPr>
        </p:nvGraphicFramePr>
        <p:xfrm>
          <a:off x="357117" y="1388660"/>
          <a:ext cx="6603241" cy="457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Straight Connector 7">
            <a:extLst>
              <a:ext uri="{FF2B5EF4-FFF2-40B4-BE49-F238E27FC236}">
                <a16:creationId xmlns="" xmlns:a16="http://schemas.microsoft.com/office/drawing/2014/main" id="{7AAE11ED-AB58-44DC-8437-F330534FFF13}"/>
              </a:ext>
            </a:extLst>
          </p:cNvPr>
          <p:cNvCxnSpPr>
            <a:cxnSpLocks/>
          </p:cNvCxnSpPr>
          <p:nvPr/>
        </p:nvCxnSpPr>
        <p:spPr>
          <a:xfrm>
            <a:off x="152400" y="497585"/>
            <a:ext cx="11887200" cy="0"/>
          </a:xfrm>
          <a:prstGeom prst="line">
            <a:avLst/>
          </a:prstGeom>
          <a:ln w="28575">
            <a:solidFill>
              <a:srgbClr val="3A50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1977EEE1-DD79-4852-A912-742D7D48ABD1}"/>
              </a:ext>
            </a:extLst>
          </p:cNvPr>
          <p:cNvSpPr/>
          <p:nvPr/>
        </p:nvSpPr>
        <p:spPr>
          <a:xfrm>
            <a:off x="91063" y="68575"/>
            <a:ext cx="402308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Expected revenue calculation</a:t>
            </a:r>
            <a:endParaRPr lang="ru-RU" sz="2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xmlns="" val="492831527"/>
              </p:ext>
            </p:extLst>
          </p:nvPr>
        </p:nvGraphicFramePr>
        <p:xfrm>
          <a:off x="6840095" y="393762"/>
          <a:ext cx="5101695" cy="2840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xmlns="" val="751773649"/>
              </p:ext>
            </p:extLst>
          </p:nvPr>
        </p:nvGraphicFramePr>
        <p:xfrm>
          <a:off x="6946711" y="3551020"/>
          <a:ext cx="4956412" cy="2941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337527" y="6186844"/>
            <a:ext cx="45025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 4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Revenue dynamics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76035" y="3268498"/>
            <a:ext cx="45025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 5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Structure of revenue in 2016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76035" y="6377964"/>
            <a:ext cx="45025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 6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Structure of revenue in 2031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8887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>
            <a:extLst>
              <a:ext uri="{FF2B5EF4-FFF2-40B4-BE49-F238E27FC236}">
                <a16:creationId xmlns="" xmlns:a16="http://schemas.microsoft.com/office/drawing/2014/main" id="{7AAE11ED-AB58-44DC-8437-F330534FFF13}"/>
              </a:ext>
            </a:extLst>
          </p:cNvPr>
          <p:cNvCxnSpPr>
            <a:cxnSpLocks/>
          </p:cNvCxnSpPr>
          <p:nvPr/>
        </p:nvCxnSpPr>
        <p:spPr>
          <a:xfrm>
            <a:off x="152400" y="497585"/>
            <a:ext cx="11887200" cy="0"/>
          </a:xfrm>
          <a:prstGeom prst="line">
            <a:avLst/>
          </a:prstGeom>
          <a:ln w="28575">
            <a:solidFill>
              <a:srgbClr val="3A507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1977EEE1-DD79-4852-A912-742D7D48ABD1}"/>
              </a:ext>
            </a:extLst>
          </p:cNvPr>
          <p:cNvSpPr/>
          <p:nvPr/>
        </p:nvSpPr>
        <p:spPr>
          <a:xfrm>
            <a:off x="91063" y="68575"/>
            <a:ext cx="44789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Analysis of LBO deal for </a:t>
            </a:r>
            <a:r>
              <a:rPr lang="en-US" sz="24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Abertis</a:t>
            </a:r>
            <a:endParaRPr lang="ru-RU" sz="2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05028255"/>
              </p:ext>
            </p:extLst>
          </p:nvPr>
        </p:nvGraphicFramePr>
        <p:xfrm>
          <a:off x="409432" y="1262282"/>
          <a:ext cx="7131149" cy="26986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7039"/>
                <a:gridCol w="1060200"/>
                <a:gridCol w="1221702"/>
                <a:gridCol w="1323751"/>
                <a:gridCol w="1628457"/>
              </a:tblGrid>
              <a:tr h="7219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Entry information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Costs, million euros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Interest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Entry information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Costs, million euros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12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Debt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1,50%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Exit debt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1,5%)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812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Debt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2,00%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Exit debt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2%)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5040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Equity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7,00%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Equity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812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sum of investments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graphicFrame>
        <p:nvGraphicFramePr>
          <p:cNvPr id="7" name="Объект 6">
            <a:extLst>
              <a:ext uri="{FF2B5EF4-FFF2-40B4-BE49-F238E27FC236}">
                <a16:creationId xmlns="" xmlns:a16="http://schemas.microsoft.com/office/drawing/2014/main" id="{7EC6CBEE-7553-4968-8128-87C8D90E91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15560232"/>
              </p:ext>
            </p:extLst>
          </p:nvPr>
        </p:nvGraphicFramePr>
        <p:xfrm>
          <a:off x="8751627" y="1999587"/>
          <a:ext cx="2216124" cy="2330473"/>
        </p:xfrm>
        <a:graphic>
          <a:graphicData uri="http://schemas.openxmlformats.org/presentationml/2006/ole">
            <p:oleObj spid="_x0000_s25663" name="Chart" r:id="rId12" imgW="2219460" imgH="2333663" progId="MSGraph.Chart.8">
              <p:embed followColorScheme="full"/>
            </p:oleObj>
          </a:graphicData>
        </a:graphic>
      </p:graphicFrame>
      <p:cxnSp>
        <p:nvCxnSpPr>
          <p:cNvPr id="8" name="Прямая соединительная линия 7">
            <a:extLst>
              <a:ext uri="{FF2B5EF4-FFF2-40B4-BE49-F238E27FC236}">
                <a16:creationId xmlns="" xmlns:a16="http://schemas.microsoft.com/office/drawing/2014/main" id="{8A780DCD-2DFA-45C3-AF3F-C317CC78718F}"/>
              </a:ext>
            </a:extLst>
          </p:cNvPr>
          <p:cNvCxnSpPr/>
          <p:nvPr>
            <p:custDataLst>
              <p:tags r:id="rId2"/>
            </p:custDataLst>
          </p:nvPr>
        </p:nvCxnSpPr>
        <p:spPr bwMode="auto">
          <a:xfrm flipV="1">
            <a:off x="9634264" y="3024780"/>
            <a:ext cx="450850" cy="1181100"/>
          </a:xfrm>
          <a:prstGeom prst="line">
            <a:avLst/>
          </a:prstGeom>
          <a:ln w="3175">
            <a:solidFill>
              <a:schemeClr val="tx1"/>
            </a:solidFill>
            <a:prstDash val="lg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Группа 8">
            <a:extLst>
              <a:ext uri="{FF2B5EF4-FFF2-40B4-BE49-F238E27FC236}">
                <a16:creationId xmlns="" xmlns:a16="http://schemas.microsoft.com/office/drawing/2014/main" id="{52973597-3A3E-422B-8263-1E68EDAECA23}"/>
              </a:ext>
            </a:extLst>
          </p:cNvPr>
          <p:cNvGrpSpPr/>
          <p:nvPr/>
        </p:nvGrpSpPr>
        <p:grpSpPr>
          <a:xfrm>
            <a:off x="8896076" y="926286"/>
            <a:ext cx="1958309" cy="644600"/>
            <a:chOff x="1273175" y="871428"/>
            <a:chExt cx="1958309" cy="644600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="" xmlns:a16="http://schemas.microsoft.com/office/drawing/2014/main" id="{CDFC665E-B6F9-420B-BD66-F5D9D768CA3E}"/>
                </a:ext>
              </a:extLst>
            </p:cNvPr>
            <p:cNvSpPr/>
            <p:nvPr/>
          </p:nvSpPr>
          <p:spPr>
            <a:xfrm>
              <a:off x="1379695" y="901341"/>
              <a:ext cx="1851789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2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IRR&gt;50%</a:t>
              </a:r>
              <a:endParaRPr lang="ru-RU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>
              <a:extLst>
                <a:ext uri="{FF2B5EF4-FFF2-40B4-BE49-F238E27FC236}">
                  <a16:creationId xmlns="" xmlns:a16="http://schemas.microsoft.com/office/drawing/2014/main" id="{2B123F7B-CF06-4738-9FD2-0898143DE075}"/>
                </a:ext>
              </a:extLst>
            </p:cNvPr>
            <p:cNvSpPr/>
            <p:nvPr/>
          </p:nvSpPr>
          <p:spPr>
            <a:xfrm>
              <a:off x="1273175" y="871428"/>
              <a:ext cx="1927225" cy="644600"/>
            </a:xfrm>
            <a:prstGeom prst="ellipse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9170240" y="3492500"/>
            <a:ext cx="464024" cy="245660"/>
          </a:xfrm>
          <a:prstGeom prst="rect">
            <a:avLst/>
          </a:prstGeom>
          <a:solidFill>
            <a:srgbClr val="9DB1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9081724" y="3438138"/>
            <a:ext cx="736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635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Текст 2">
            <a:extLst>
              <a:ext uri="{FF2B5EF4-FFF2-40B4-BE49-F238E27FC236}">
                <a16:creationId xmlns="" xmlns:a16="http://schemas.microsoft.com/office/drawing/2014/main" id="{1D4F1F1F-5CAE-4A2F-9919-3D95E189958D}"/>
              </a:ext>
            </a:extLst>
          </p:cNvPr>
          <p:cNvSpPr>
            <a:spLocks noGrp="1"/>
          </p:cNvSpPr>
          <p:nvPr>
            <p:custDataLst>
              <p:tags r:id="rId3"/>
            </p:custDataLst>
          </p:nvPr>
        </p:nvSpPr>
        <p:spPr bwMode="gray">
          <a:xfrm>
            <a:off x="10085114" y="1848612"/>
            <a:ext cx="520700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vert="horz" wrap="none" lIns="28575" tIns="0" rIns="28575" bIns="0" numCol="1" spcCol="0" rtlCol="0" anchor="b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1 266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098288" y="3438138"/>
            <a:ext cx="504968" cy="313899"/>
          </a:xfrm>
          <a:prstGeom prst="rect">
            <a:avLst/>
          </a:prstGeom>
          <a:solidFill>
            <a:srgbClr val="4C6C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10003143" y="3438138"/>
            <a:ext cx="692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749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085114" y="2378570"/>
            <a:ext cx="559558" cy="308568"/>
          </a:xfrm>
          <a:prstGeom prst="rect">
            <a:avLst/>
          </a:prstGeom>
          <a:solidFill>
            <a:srgbClr val="9DB1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10096271" y="2378570"/>
            <a:ext cx="736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518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Текст 2">
            <a:extLst>
              <a:ext uri="{FF2B5EF4-FFF2-40B4-BE49-F238E27FC236}">
                <a16:creationId xmlns="" xmlns:a16="http://schemas.microsoft.com/office/drawing/2014/main" id="{1D4F1F1F-5CAE-4A2F-9919-3D95E189958D}"/>
              </a:ext>
            </a:extLst>
          </p:cNvPr>
          <p:cNvSpPr>
            <a:spLocks noGrp="1"/>
          </p:cNvSpPr>
          <p:nvPr>
            <p:custDataLst>
              <p:tags r:id="rId4"/>
            </p:custDataLst>
          </p:nvPr>
        </p:nvSpPr>
        <p:spPr bwMode="gray">
          <a:xfrm>
            <a:off x="9226232" y="3961405"/>
            <a:ext cx="263525" cy="244475"/>
          </a:xfrm>
          <a:prstGeom prst="rect">
            <a:avLst/>
          </a:prstGeom>
          <a:solidFill>
            <a:srgbClr val="4C6C9C"/>
          </a:solidFill>
        </p:spPr>
        <p:txBody>
          <a:bodyPr vert="horz" wrap="none" lIns="28575" tIns="0" rIns="28575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4</a:t>
            </a: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3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21" name="Текст 2">
            <a:extLst>
              <a:ext uri="{FF2B5EF4-FFF2-40B4-BE49-F238E27FC236}">
                <a16:creationId xmlns="" xmlns:a16="http://schemas.microsoft.com/office/drawing/2014/main" id="{1D4F1F1F-5CAE-4A2F-9919-3D95E189958D}"/>
              </a:ext>
            </a:extLst>
          </p:cNvPr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8239295" y="3839167"/>
            <a:ext cx="515938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Equity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22" name="Текст 2">
            <a:extLst>
              <a:ext uri="{FF2B5EF4-FFF2-40B4-BE49-F238E27FC236}">
                <a16:creationId xmlns="" xmlns:a16="http://schemas.microsoft.com/office/drawing/2014/main" id="{1D4F1F1F-5CAE-4A2F-9919-3D95E189958D}"/>
              </a:ext>
            </a:extLst>
          </p:cNvPr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8437391" y="3315900"/>
            <a:ext cx="400050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Debt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cxnSp>
        <p:nvCxnSpPr>
          <p:cNvPr id="23" name="Прямая соединительная линия 22">
            <a:extLst>
              <a:ext uri="{FF2B5EF4-FFF2-40B4-BE49-F238E27FC236}">
                <a16:creationId xmlns="" xmlns:a16="http://schemas.microsoft.com/office/drawing/2014/main" id="{1391D71D-4616-42BC-B34C-580C0FDF2E3D}"/>
              </a:ext>
            </a:extLst>
          </p:cNvPr>
          <p:cNvCxnSpPr/>
          <p:nvPr>
            <p:custDataLst>
              <p:tags r:id="rId7"/>
            </p:custDataLst>
          </p:nvPr>
        </p:nvCxnSpPr>
        <p:spPr bwMode="auto">
          <a:xfrm>
            <a:off x="8786211" y="3989076"/>
            <a:ext cx="241628" cy="216804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="" xmlns:a16="http://schemas.microsoft.com/office/drawing/2014/main" id="{1391D71D-4616-42BC-B34C-580C0FDF2E3D}"/>
              </a:ext>
            </a:extLst>
          </p:cNvPr>
          <p:cNvCxnSpPr/>
          <p:nvPr>
            <p:custDataLst>
              <p:tags r:id="rId8"/>
            </p:custDataLst>
          </p:nvPr>
        </p:nvCxnSpPr>
        <p:spPr bwMode="auto">
          <a:xfrm>
            <a:off x="8786211" y="3557921"/>
            <a:ext cx="241628" cy="216804"/>
          </a:xfrm>
          <a:prstGeom prst="line">
            <a:avLst/>
          </a:prstGeom>
          <a:ln w="635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Текст 2">
            <a:extLst>
              <a:ext uri="{FF2B5EF4-FFF2-40B4-BE49-F238E27FC236}">
                <a16:creationId xmlns="" xmlns:a16="http://schemas.microsoft.com/office/drawing/2014/main" id="{1D4F1F1F-5CAE-4A2F-9919-3D95E189958D}"/>
              </a:ext>
            </a:extLst>
          </p:cNvPr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8890015" y="4284789"/>
            <a:ext cx="928688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600" dirty="0" smtClean="0">
                <a:sym typeface="+mn-lt"/>
              </a:rPr>
              <a:t>Entry</a:t>
            </a:r>
            <a:endParaRPr lang="ru-RU" sz="1600" dirty="0">
              <a:sym typeface="+mn-lt"/>
            </a:endParaRPr>
          </a:p>
        </p:txBody>
      </p:sp>
      <p:sp>
        <p:nvSpPr>
          <p:cNvPr id="27" name="Текст 2">
            <a:extLst>
              <a:ext uri="{FF2B5EF4-FFF2-40B4-BE49-F238E27FC236}">
                <a16:creationId xmlns="" xmlns:a16="http://schemas.microsoft.com/office/drawing/2014/main" id="{1D4F1F1F-5CAE-4A2F-9919-3D95E189958D}"/>
              </a:ext>
            </a:extLst>
          </p:cNvPr>
          <p:cNvSpPr>
            <a:spLocks noGrp="1"/>
          </p:cNvSpPr>
          <p:nvPr>
            <p:custDataLst>
              <p:tags r:id="rId10"/>
            </p:custDataLst>
          </p:nvPr>
        </p:nvSpPr>
        <p:spPr bwMode="auto">
          <a:xfrm>
            <a:off x="9859688" y="4284789"/>
            <a:ext cx="928688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rgbClr r="0" g="0" b="0"/>
                </a:solidFill>
              </a14:hiddenFill>
            </a:ext>
          </a:extLst>
        </p:spPr>
        <p:txBody>
          <a:bodyPr vert="horz" lIns="0" tIns="0" rIns="0" bIns="0" numCol="1" spcCol="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600" dirty="0" smtClean="0">
                <a:sym typeface="+mn-lt"/>
              </a:rPr>
              <a:t>Exit</a:t>
            </a:r>
            <a:endParaRPr lang="ru-RU" sz="1600" dirty="0">
              <a:sym typeface="+mn-lt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788236" y="5083271"/>
            <a:ext cx="2258291" cy="10668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66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million euros after completion of the deal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814861" y="5087737"/>
            <a:ext cx="2258291" cy="10668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High yield because of LBO</a:t>
            </a:r>
            <a:endParaRPr lang="ru-RU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Равнобедренный треугольник 30">
            <a:extLst>
              <a:ext uri="{FF2B5EF4-FFF2-40B4-BE49-F238E27FC236}">
                <a16:creationId xmlns="" xmlns:a16="http://schemas.microsoft.com/office/drawing/2014/main" id="{DA9FD3D2-AFF1-4B04-B58B-CCCD2DFD166A}"/>
              </a:ext>
            </a:extLst>
          </p:cNvPr>
          <p:cNvSpPr/>
          <p:nvPr/>
        </p:nvSpPr>
        <p:spPr>
          <a:xfrm rot="5400000">
            <a:off x="3166461" y="5392747"/>
            <a:ext cx="1529660" cy="456781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Равнобедренный треугольник 31">
            <a:extLst>
              <a:ext uri="{FF2B5EF4-FFF2-40B4-BE49-F238E27FC236}">
                <a16:creationId xmlns="" xmlns:a16="http://schemas.microsoft.com/office/drawing/2014/main" id="{DA9FD3D2-AFF1-4B04-B58B-CCCD2DFD166A}"/>
              </a:ext>
            </a:extLst>
          </p:cNvPr>
          <p:cNvSpPr/>
          <p:nvPr/>
        </p:nvSpPr>
        <p:spPr>
          <a:xfrm rot="5400000">
            <a:off x="7138641" y="5366225"/>
            <a:ext cx="1529660" cy="456781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8640449" y="5083271"/>
            <a:ext cx="2258291" cy="10668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Opportunity for </a:t>
            </a:r>
            <a:r>
              <a:rPr lang="en-US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VimpelCom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to increase the deal price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1193" y="781699"/>
            <a:ext cx="45025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 2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Analysis of LBO deal for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Abertis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537092" y="4491231"/>
            <a:ext cx="45025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 10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Exit data of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Abertis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78889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169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.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2&quot;&gt;&lt;elem m_fUsage=&quot;1.89999999999999991118E+00&quot;&gt;&lt;m_msothmcolidx val=&quot;0&quot;/&gt;&lt;m_rgb r=&quot;EF&quot; g=&quot;B1&quot; b=&quot;D8&quot;/&gt;&lt;m_nBrightness val=&quot;0&quot;/&gt;&lt;/elem&gt;&lt;elem m_fUsage=&quot;1.53899999999999992362E+00&quot;&gt;&lt;m_msothmcolidx val=&quot;0&quot;/&gt;&lt;m_rgb r=&quot;D4&quot; g=&quot;3D&quot; b=&quot;9E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29G0SzDTlSz6eDsRaEHf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29G0SzDTlSz6eDsRaEHf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6HMGPtVSKy_0LgumMtm4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6HMGPtVSKy_0LgumMtm4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9JyeopzTkSYX.0gHPwme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mfLfg4TSgOk9McgYiXH_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T0xzPzFSZ60BVOLY8Jt0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29G0SzDTlSz6eDsRaEHf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fUuzKlBT8e57lfVK0lu2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fUuzKlBT8e57lfVK0lu2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29G0SzDTlSz6eDsRaEHf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cLVWMX0Q7SVX9IaPb1JX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cLVWMX0Q7SVX9IaPb1JX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29G0SzDTlSz6eDsRaEHf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fUuzKlBT8e57lfVK0lu2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fUuzKlBT8e57lfVK0lu2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6HMGPtVSKy_0LgumMtm4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29G0SzDTlSz6eDsRaEHf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29G0SzDTlSz6eDsRaEHf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29G0SzDTlSz6eDsRaEHfg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2215</TotalTime>
  <Words>379</Words>
  <Application>Microsoft Office PowerPoint</Application>
  <PresentationFormat>Произвольный</PresentationFormat>
  <Paragraphs>124</Paragraphs>
  <Slides>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Тема Office</vt:lpstr>
      <vt:lpstr>think-cell Slide</vt:lpstr>
      <vt:lpstr>Chart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chickoniko@yandex.ru</dc:creator>
  <cp:lastModifiedBy>Куркина Елена</cp:lastModifiedBy>
  <cp:revision>249</cp:revision>
  <dcterms:created xsi:type="dcterms:W3CDTF">2018-01-13T23:31:25Z</dcterms:created>
  <dcterms:modified xsi:type="dcterms:W3CDTF">2018-06-25T07:54:45Z</dcterms:modified>
</cp:coreProperties>
</file>