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2"/>
    <p:restoredTop sz="94696"/>
  </p:normalViewPr>
  <p:slideViewPr>
    <p:cSldViewPr snapToGrid="0" snapToObjects="1">
      <p:cViewPr varScale="1">
        <p:scale>
          <a:sx n="69" d="100"/>
          <a:sy n="69" d="100"/>
        </p:scale>
        <p:origin x="-81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FD769C-5F8C-C445-9709-1C477DBAA81F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</dgm:pt>
    <dgm:pt modelId="{DE0E9241-6587-1E4C-ACBC-9D69CE750FF6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Начальный</a:t>
          </a:r>
        </a:p>
      </dgm:t>
    </dgm:pt>
    <dgm:pt modelId="{E5412741-DA62-B740-8F00-818EC83BE802}" type="parTrans" cxnId="{42913222-F045-B84C-9903-3C3800DD06B8}">
      <dgm:prSet/>
      <dgm:spPr/>
      <dgm:t>
        <a:bodyPr/>
        <a:lstStyle/>
        <a:p>
          <a:endParaRPr lang="ru-RU"/>
        </a:p>
      </dgm:t>
    </dgm:pt>
    <dgm:pt modelId="{6B8D594A-1905-774D-A33E-40909147E053}" type="sibTrans" cxnId="{42913222-F045-B84C-9903-3C3800DD06B8}">
      <dgm:prSet/>
      <dgm:spPr/>
      <dgm:t>
        <a:bodyPr/>
        <a:lstStyle/>
        <a:p>
          <a:endParaRPr lang="ru-RU"/>
        </a:p>
      </dgm:t>
    </dgm:pt>
    <dgm:pt modelId="{7FB0B9BF-084E-744B-A89F-A8FB9BEE3784}">
      <dgm:prSet phldrT="[Текст]"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Определённый</a:t>
          </a:r>
        </a:p>
      </dgm:t>
    </dgm:pt>
    <dgm:pt modelId="{7F8E2C6E-24A0-8A44-848A-A3E4DF276837}" type="parTrans" cxnId="{EA8567A7-E1A7-9D45-B8C9-D6629BD61563}">
      <dgm:prSet/>
      <dgm:spPr/>
      <dgm:t>
        <a:bodyPr/>
        <a:lstStyle/>
        <a:p>
          <a:endParaRPr lang="ru-RU"/>
        </a:p>
      </dgm:t>
    </dgm:pt>
    <dgm:pt modelId="{46C65839-285A-DF4A-846B-11C756B882AE}" type="sibTrans" cxnId="{EA8567A7-E1A7-9D45-B8C9-D6629BD61563}">
      <dgm:prSet/>
      <dgm:spPr/>
      <dgm:t>
        <a:bodyPr/>
        <a:lstStyle/>
        <a:p>
          <a:endParaRPr lang="ru-RU"/>
        </a:p>
      </dgm:t>
    </dgm:pt>
    <dgm:pt modelId="{AE183376-2931-AB40-B10E-E2610ED7DCC0}">
      <dgm:prSet phldrT="[Текст]"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Стандартизированный</a:t>
          </a:r>
        </a:p>
      </dgm:t>
    </dgm:pt>
    <dgm:pt modelId="{E4E45CB5-FCBD-EC40-87A5-616F000493C7}" type="parTrans" cxnId="{6D69E9BD-E6CA-9241-BFEE-95B82019BBD2}">
      <dgm:prSet/>
      <dgm:spPr/>
      <dgm:t>
        <a:bodyPr/>
        <a:lstStyle/>
        <a:p>
          <a:endParaRPr lang="ru-RU"/>
        </a:p>
      </dgm:t>
    </dgm:pt>
    <dgm:pt modelId="{09D8147F-ABFE-A346-B22F-B7C9E94FF0DE}" type="sibTrans" cxnId="{6D69E9BD-E6CA-9241-BFEE-95B82019BBD2}">
      <dgm:prSet/>
      <dgm:spPr/>
      <dgm:t>
        <a:bodyPr/>
        <a:lstStyle/>
        <a:p>
          <a:endParaRPr lang="ru-RU"/>
        </a:p>
      </dgm:t>
    </dgm:pt>
    <dgm:pt modelId="{F193A013-BB09-4F40-8BE5-54A362D4B9D3}">
      <dgm:prSet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Управляемый</a:t>
          </a:r>
        </a:p>
      </dgm:t>
    </dgm:pt>
    <dgm:pt modelId="{74047BDD-BD16-594A-82A4-7B535F9D7176}" type="parTrans" cxnId="{AD5FF21C-491C-1146-8AD0-0A770826157E}">
      <dgm:prSet/>
      <dgm:spPr/>
      <dgm:t>
        <a:bodyPr/>
        <a:lstStyle/>
        <a:p>
          <a:endParaRPr lang="ru-RU"/>
        </a:p>
      </dgm:t>
    </dgm:pt>
    <dgm:pt modelId="{14FA29A5-56DF-4F4A-A3BD-AAC31F48BD2F}" type="sibTrans" cxnId="{AD5FF21C-491C-1146-8AD0-0A770826157E}">
      <dgm:prSet/>
      <dgm:spPr/>
      <dgm:t>
        <a:bodyPr/>
        <a:lstStyle/>
        <a:p>
          <a:endParaRPr lang="ru-RU"/>
        </a:p>
      </dgm:t>
    </dgm:pt>
    <dgm:pt modelId="{2678189E-2151-D94E-A03A-1308344064E7}">
      <dgm:prSet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Оптимизируемый</a:t>
          </a:r>
        </a:p>
      </dgm:t>
    </dgm:pt>
    <dgm:pt modelId="{FB73EC11-EE56-FE48-B829-B30E75BBBD38}" type="parTrans" cxnId="{550633E6-47AE-F34A-AFE1-961C1706CAC4}">
      <dgm:prSet/>
      <dgm:spPr/>
      <dgm:t>
        <a:bodyPr/>
        <a:lstStyle/>
        <a:p>
          <a:endParaRPr lang="ru-RU"/>
        </a:p>
      </dgm:t>
    </dgm:pt>
    <dgm:pt modelId="{62521801-8472-F44A-A4A8-8573521C5131}" type="sibTrans" cxnId="{550633E6-47AE-F34A-AFE1-961C1706CAC4}">
      <dgm:prSet/>
      <dgm:spPr/>
      <dgm:t>
        <a:bodyPr/>
        <a:lstStyle/>
        <a:p>
          <a:endParaRPr lang="ru-RU"/>
        </a:p>
      </dgm:t>
    </dgm:pt>
    <dgm:pt modelId="{4EB12DD6-7CC0-1944-AFD4-80FFE3B15232}" type="pres">
      <dgm:prSet presAssocID="{67FD769C-5F8C-C445-9709-1C477DBAA81F}" presName="arrowDiagram" presStyleCnt="0">
        <dgm:presLayoutVars>
          <dgm:chMax val="5"/>
          <dgm:dir/>
          <dgm:resizeHandles val="exact"/>
        </dgm:presLayoutVars>
      </dgm:prSet>
      <dgm:spPr/>
    </dgm:pt>
    <dgm:pt modelId="{86C47C76-016E-184D-A96A-85C63322B27B}" type="pres">
      <dgm:prSet presAssocID="{67FD769C-5F8C-C445-9709-1C477DBAA81F}" presName="arrow" presStyleLbl="bgShp" presStyleIdx="0" presStyleCnt="1"/>
      <dgm:spPr>
        <a:solidFill>
          <a:schemeClr val="accent2">
            <a:lumMod val="40000"/>
            <a:lumOff val="60000"/>
          </a:schemeClr>
        </a:solidFill>
      </dgm:spPr>
    </dgm:pt>
    <dgm:pt modelId="{1350B295-3C89-8D40-A85B-75B192B98D42}" type="pres">
      <dgm:prSet presAssocID="{67FD769C-5F8C-C445-9709-1C477DBAA81F}" presName="arrowDiagram5" presStyleCnt="0"/>
      <dgm:spPr/>
    </dgm:pt>
    <dgm:pt modelId="{9E5F7D81-8483-4849-B0B5-236C601A101C}" type="pres">
      <dgm:prSet presAssocID="{DE0E9241-6587-1E4C-ACBC-9D69CE750FF6}" presName="bullet5a" presStyleLbl="node1" presStyleIdx="0" presStyleCnt="5"/>
      <dgm:spPr>
        <a:solidFill>
          <a:schemeClr val="tx1"/>
        </a:solidFill>
      </dgm:spPr>
    </dgm:pt>
    <dgm:pt modelId="{40AA8933-09C2-F546-8CA3-C85F7E24D43E}" type="pres">
      <dgm:prSet presAssocID="{DE0E9241-6587-1E4C-ACBC-9D69CE750FF6}" presName="textBox5a" presStyleLbl="revTx" presStyleIdx="0" presStyleCnt="5" custLinFactNeighborX="2125" custLinFactNeighborY="-36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BF95D-582D-6041-BD1A-1DABC9AA531C}" type="pres">
      <dgm:prSet presAssocID="{7FB0B9BF-084E-744B-A89F-A8FB9BEE3784}" presName="bullet5b" presStyleLbl="node1" presStyleIdx="1" presStyleCnt="5"/>
      <dgm:spPr>
        <a:solidFill>
          <a:schemeClr val="tx1"/>
        </a:solidFill>
      </dgm:spPr>
    </dgm:pt>
    <dgm:pt modelId="{4241262F-0C1A-0A44-8427-8903C1A3937C}" type="pres">
      <dgm:prSet presAssocID="{7FB0B9BF-084E-744B-A89F-A8FB9BEE3784}" presName="textBox5b" presStyleLbl="revTx" presStyleIdx="1" presStyleCnt="5" custScaleX="115466" custLinFactNeighborX="13413" custLinFactNeighborY="-11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6603C-EC65-5047-BECF-4A0E16A0AEAE}" type="pres">
      <dgm:prSet presAssocID="{AE183376-2931-AB40-B10E-E2610ED7DCC0}" presName="bullet5c" presStyleLbl="node1" presStyleIdx="2" presStyleCnt="5"/>
      <dgm:spPr>
        <a:solidFill>
          <a:schemeClr val="tx1"/>
        </a:solidFill>
      </dgm:spPr>
    </dgm:pt>
    <dgm:pt modelId="{E08F00FB-D4FF-2A4D-BF34-C23664B4ED1D}" type="pres">
      <dgm:prSet presAssocID="{AE183376-2931-AB40-B10E-E2610ED7DCC0}" presName="textBox5c" presStyleLbl="revTx" presStyleIdx="2" presStyleCnt="5" custScaleX="203152" custLinFactNeighborX="54356" custLinFactNeighborY="-2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0F627-F736-D44A-828A-7D80ACC05A5C}" type="pres">
      <dgm:prSet presAssocID="{F193A013-BB09-4F40-8BE5-54A362D4B9D3}" presName="bullet5d" presStyleLbl="node1" presStyleIdx="3" presStyleCnt="5"/>
      <dgm:spPr>
        <a:solidFill>
          <a:schemeClr val="tx1"/>
        </a:solidFill>
      </dgm:spPr>
    </dgm:pt>
    <dgm:pt modelId="{27C81BB3-05A5-7349-84A7-CD60CC0DBC6D}" type="pres">
      <dgm:prSet presAssocID="{F193A013-BB09-4F40-8BE5-54A362D4B9D3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A63C6-A747-8141-A28F-3FBCEA8AA3C6}" type="pres">
      <dgm:prSet presAssocID="{2678189E-2151-D94E-A03A-1308344064E7}" presName="bullet5e" presStyleLbl="node1" presStyleIdx="4" presStyleCnt="5"/>
      <dgm:spPr>
        <a:solidFill>
          <a:schemeClr val="tx1"/>
        </a:solidFill>
      </dgm:spPr>
    </dgm:pt>
    <dgm:pt modelId="{DFECE3BC-DB65-F04A-A248-1A4FB7675CA9}" type="pres">
      <dgm:prSet presAssocID="{2678189E-2151-D94E-A03A-1308344064E7}" presName="textBox5e" presStyleLbl="revTx" presStyleIdx="4" presStyleCnt="5" custScaleX="214404" custLinFactNeighborX="68883" custLinFactNeighborY="-4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5FF21C-491C-1146-8AD0-0A770826157E}" srcId="{67FD769C-5F8C-C445-9709-1C477DBAA81F}" destId="{F193A013-BB09-4F40-8BE5-54A362D4B9D3}" srcOrd="3" destOrd="0" parTransId="{74047BDD-BD16-594A-82A4-7B535F9D7176}" sibTransId="{14FA29A5-56DF-4F4A-A3BD-AAC31F48BD2F}"/>
    <dgm:cxn modelId="{212E1200-5924-3745-8F1E-891FC348CEFF}" type="presOf" srcId="{AE183376-2931-AB40-B10E-E2610ED7DCC0}" destId="{E08F00FB-D4FF-2A4D-BF34-C23664B4ED1D}" srcOrd="0" destOrd="0" presId="urn:microsoft.com/office/officeart/2005/8/layout/arrow2"/>
    <dgm:cxn modelId="{CA1F1AF0-C58C-244C-8BE4-D12B35B65854}" type="presOf" srcId="{2678189E-2151-D94E-A03A-1308344064E7}" destId="{DFECE3BC-DB65-F04A-A248-1A4FB7675CA9}" srcOrd="0" destOrd="0" presId="urn:microsoft.com/office/officeart/2005/8/layout/arrow2"/>
    <dgm:cxn modelId="{CF97448D-2CCA-C64D-AEA3-E139AE9DBDE8}" type="presOf" srcId="{F193A013-BB09-4F40-8BE5-54A362D4B9D3}" destId="{27C81BB3-05A5-7349-84A7-CD60CC0DBC6D}" srcOrd="0" destOrd="0" presId="urn:microsoft.com/office/officeart/2005/8/layout/arrow2"/>
    <dgm:cxn modelId="{42913222-F045-B84C-9903-3C3800DD06B8}" srcId="{67FD769C-5F8C-C445-9709-1C477DBAA81F}" destId="{DE0E9241-6587-1E4C-ACBC-9D69CE750FF6}" srcOrd="0" destOrd="0" parTransId="{E5412741-DA62-B740-8F00-818EC83BE802}" sibTransId="{6B8D594A-1905-774D-A33E-40909147E053}"/>
    <dgm:cxn modelId="{EA8567A7-E1A7-9D45-B8C9-D6629BD61563}" srcId="{67FD769C-5F8C-C445-9709-1C477DBAA81F}" destId="{7FB0B9BF-084E-744B-A89F-A8FB9BEE3784}" srcOrd="1" destOrd="0" parTransId="{7F8E2C6E-24A0-8A44-848A-A3E4DF276837}" sibTransId="{46C65839-285A-DF4A-846B-11C756B882AE}"/>
    <dgm:cxn modelId="{1F8AC287-F845-6A48-BC29-83FB5CE1AE5D}" type="presOf" srcId="{DE0E9241-6587-1E4C-ACBC-9D69CE750FF6}" destId="{40AA8933-09C2-F546-8CA3-C85F7E24D43E}" srcOrd="0" destOrd="0" presId="urn:microsoft.com/office/officeart/2005/8/layout/arrow2"/>
    <dgm:cxn modelId="{824FD19D-5461-EA48-9572-72B1398CFF10}" type="presOf" srcId="{7FB0B9BF-084E-744B-A89F-A8FB9BEE3784}" destId="{4241262F-0C1A-0A44-8427-8903C1A3937C}" srcOrd="0" destOrd="0" presId="urn:microsoft.com/office/officeart/2005/8/layout/arrow2"/>
    <dgm:cxn modelId="{606F0C88-F328-0242-97AB-DD6C708F7D86}" type="presOf" srcId="{67FD769C-5F8C-C445-9709-1C477DBAA81F}" destId="{4EB12DD6-7CC0-1944-AFD4-80FFE3B15232}" srcOrd="0" destOrd="0" presId="urn:microsoft.com/office/officeart/2005/8/layout/arrow2"/>
    <dgm:cxn modelId="{6D69E9BD-E6CA-9241-BFEE-95B82019BBD2}" srcId="{67FD769C-5F8C-C445-9709-1C477DBAA81F}" destId="{AE183376-2931-AB40-B10E-E2610ED7DCC0}" srcOrd="2" destOrd="0" parTransId="{E4E45CB5-FCBD-EC40-87A5-616F000493C7}" sibTransId="{09D8147F-ABFE-A346-B22F-B7C9E94FF0DE}"/>
    <dgm:cxn modelId="{550633E6-47AE-F34A-AFE1-961C1706CAC4}" srcId="{67FD769C-5F8C-C445-9709-1C477DBAA81F}" destId="{2678189E-2151-D94E-A03A-1308344064E7}" srcOrd="4" destOrd="0" parTransId="{FB73EC11-EE56-FE48-B829-B30E75BBBD38}" sibTransId="{62521801-8472-F44A-A4A8-8573521C5131}"/>
    <dgm:cxn modelId="{16C0141D-15A3-3246-9EFF-5BF30D23884C}" type="presParOf" srcId="{4EB12DD6-7CC0-1944-AFD4-80FFE3B15232}" destId="{86C47C76-016E-184D-A96A-85C63322B27B}" srcOrd="0" destOrd="0" presId="urn:microsoft.com/office/officeart/2005/8/layout/arrow2"/>
    <dgm:cxn modelId="{1BC7224B-61BF-384D-83B4-4489562B8A62}" type="presParOf" srcId="{4EB12DD6-7CC0-1944-AFD4-80FFE3B15232}" destId="{1350B295-3C89-8D40-A85B-75B192B98D42}" srcOrd="1" destOrd="0" presId="urn:microsoft.com/office/officeart/2005/8/layout/arrow2"/>
    <dgm:cxn modelId="{A305A3BD-3678-1940-B6AF-FB4BE7165D63}" type="presParOf" srcId="{1350B295-3C89-8D40-A85B-75B192B98D42}" destId="{9E5F7D81-8483-4849-B0B5-236C601A101C}" srcOrd="0" destOrd="0" presId="urn:microsoft.com/office/officeart/2005/8/layout/arrow2"/>
    <dgm:cxn modelId="{11CBA5C3-C4B5-9C40-AA70-BE4210A59ACD}" type="presParOf" srcId="{1350B295-3C89-8D40-A85B-75B192B98D42}" destId="{40AA8933-09C2-F546-8CA3-C85F7E24D43E}" srcOrd="1" destOrd="0" presId="urn:microsoft.com/office/officeart/2005/8/layout/arrow2"/>
    <dgm:cxn modelId="{4EC0257F-FD10-E141-8A80-D8D64DE7E6CA}" type="presParOf" srcId="{1350B295-3C89-8D40-A85B-75B192B98D42}" destId="{F6ABF95D-582D-6041-BD1A-1DABC9AA531C}" srcOrd="2" destOrd="0" presId="urn:microsoft.com/office/officeart/2005/8/layout/arrow2"/>
    <dgm:cxn modelId="{5AA7DB29-08E4-1E43-A14E-83D0BACA7D7A}" type="presParOf" srcId="{1350B295-3C89-8D40-A85B-75B192B98D42}" destId="{4241262F-0C1A-0A44-8427-8903C1A3937C}" srcOrd="3" destOrd="0" presId="urn:microsoft.com/office/officeart/2005/8/layout/arrow2"/>
    <dgm:cxn modelId="{AC8EFD53-FF50-C843-991B-EAC167A9C211}" type="presParOf" srcId="{1350B295-3C89-8D40-A85B-75B192B98D42}" destId="{5456603C-EC65-5047-BECF-4A0E16A0AEAE}" srcOrd="4" destOrd="0" presId="urn:microsoft.com/office/officeart/2005/8/layout/arrow2"/>
    <dgm:cxn modelId="{1E1E1D0A-CE8B-C245-ACD5-F787502B3CBC}" type="presParOf" srcId="{1350B295-3C89-8D40-A85B-75B192B98D42}" destId="{E08F00FB-D4FF-2A4D-BF34-C23664B4ED1D}" srcOrd="5" destOrd="0" presId="urn:microsoft.com/office/officeart/2005/8/layout/arrow2"/>
    <dgm:cxn modelId="{FFCF585C-1B1A-B746-8055-1783DC00D98C}" type="presParOf" srcId="{1350B295-3C89-8D40-A85B-75B192B98D42}" destId="{FFE0F627-F736-D44A-828A-7D80ACC05A5C}" srcOrd="6" destOrd="0" presId="urn:microsoft.com/office/officeart/2005/8/layout/arrow2"/>
    <dgm:cxn modelId="{90CA988C-8C2A-6246-8CB9-E97998FCF3B6}" type="presParOf" srcId="{1350B295-3C89-8D40-A85B-75B192B98D42}" destId="{27C81BB3-05A5-7349-84A7-CD60CC0DBC6D}" srcOrd="7" destOrd="0" presId="urn:microsoft.com/office/officeart/2005/8/layout/arrow2"/>
    <dgm:cxn modelId="{EDCDFD50-E788-C441-8079-5B1B88A97686}" type="presParOf" srcId="{1350B295-3C89-8D40-A85B-75B192B98D42}" destId="{D0DA63C6-A747-8141-A28F-3FBCEA8AA3C6}" srcOrd="8" destOrd="0" presId="urn:microsoft.com/office/officeart/2005/8/layout/arrow2"/>
    <dgm:cxn modelId="{8ACB190E-0F76-D147-A2C7-D22FCC9F44F1}" type="presParOf" srcId="{1350B295-3C89-8D40-A85B-75B192B98D42}" destId="{DFECE3BC-DB65-F04A-A248-1A4FB7675CA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048A9D-7EE2-9740-9FE2-B49C85F0CDDE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</dgm:pt>
    <dgm:pt modelId="{B01809C5-86DA-5743-B887-34BAAA2887F9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dirty="0"/>
            <a:t>Генподрядчик</a:t>
          </a:r>
        </a:p>
      </dgm:t>
    </dgm:pt>
    <dgm:pt modelId="{6FD22BE6-1BA4-5A44-9D58-A62CCA007FA3}" type="parTrans" cxnId="{29150661-1EB8-3345-A861-D4E800B8B9E0}">
      <dgm:prSet/>
      <dgm:spPr/>
      <dgm:t>
        <a:bodyPr/>
        <a:lstStyle/>
        <a:p>
          <a:endParaRPr lang="ru-RU"/>
        </a:p>
      </dgm:t>
    </dgm:pt>
    <dgm:pt modelId="{E161EE7F-31FB-F24B-A2EE-8BA6B428851A}" type="sibTrans" cxnId="{29150661-1EB8-3345-A861-D4E800B8B9E0}">
      <dgm:prSet/>
      <dgm:spPr/>
      <dgm:t>
        <a:bodyPr/>
        <a:lstStyle/>
        <a:p>
          <a:endParaRPr lang="ru-RU"/>
        </a:p>
      </dgm:t>
    </dgm:pt>
    <dgm:pt modelId="{AAC4E696-2FEC-A543-8FEE-5FE3593558B4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dirty="0"/>
            <a:t>Подрядчик</a:t>
          </a:r>
        </a:p>
      </dgm:t>
    </dgm:pt>
    <dgm:pt modelId="{53EB337E-23EF-F54D-AA4E-1DA6CF78789D}" type="parTrans" cxnId="{7146A79A-3DE7-E545-94CB-7060F918088E}">
      <dgm:prSet/>
      <dgm:spPr/>
      <dgm:t>
        <a:bodyPr/>
        <a:lstStyle/>
        <a:p>
          <a:endParaRPr lang="ru-RU"/>
        </a:p>
      </dgm:t>
    </dgm:pt>
    <dgm:pt modelId="{4E397C68-B52D-F541-97B1-A0A6AE812B3F}" type="sibTrans" cxnId="{7146A79A-3DE7-E545-94CB-7060F918088E}">
      <dgm:prSet/>
      <dgm:spPr/>
      <dgm:t>
        <a:bodyPr/>
        <a:lstStyle/>
        <a:p>
          <a:endParaRPr lang="ru-RU"/>
        </a:p>
      </dgm:t>
    </dgm:pt>
    <dgm:pt modelId="{B28C6A70-69A1-FC44-ADD1-8594D46671CD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dirty="0"/>
            <a:t>Заказчик</a:t>
          </a:r>
        </a:p>
      </dgm:t>
    </dgm:pt>
    <dgm:pt modelId="{E7E9BE8D-DFF3-6849-AAC6-78B416FAC5B5}" type="parTrans" cxnId="{988C26BC-B272-804B-A3E7-C6172D08E7F6}">
      <dgm:prSet/>
      <dgm:spPr/>
      <dgm:t>
        <a:bodyPr/>
        <a:lstStyle/>
        <a:p>
          <a:endParaRPr lang="ru-RU"/>
        </a:p>
      </dgm:t>
    </dgm:pt>
    <dgm:pt modelId="{D2BBD19C-3231-F244-95D5-DB289B924FE3}" type="sibTrans" cxnId="{988C26BC-B272-804B-A3E7-C6172D08E7F6}">
      <dgm:prSet/>
      <dgm:spPr/>
      <dgm:t>
        <a:bodyPr/>
        <a:lstStyle/>
        <a:p>
          <a:endParaRPr lang="ru-RU"/>
        </a:p>
      </dgm:t>
    </dgm:pt>
    <dgm:pt modelId="{9F1ABC93-BF51-2A42-B1E0-4C4BF0A8CAB0}" type="pres">
      <dgm:prSet presAssocID="{CD048A9D-7EE2-9740-9FE2-B49C85F0CDDE}" presName="compositeShape" presStyleCnt="0">
        <dgm:presLayoutVars>
          <dgm:dir/>
          <dgm:resizeHandles/>
        </dgm:presLayoutVars>
      </dgm:prSet>
      <dgm:spPr/>
    </dgm:pt>
    <dgm:pt modelId="{7FC4D354-BF5E-C64D-A28D-91A44AE4DE94}" type="pres">
      <dgm:prSet presAssocID="{CD048A9D-7EE2-9740-9FE2-B49C85F0CDDE}" presName="pyramid" presStyleLbl="node1" presStyleIdx="0" presStyleCnt="1"/>
      <dgm:spPr>
        <a:solidFill>
          <a:schemeClr val="accent2">
            <a:lumMod val="60000"/>
            <a:lumOff val="40000"/>
          </a:schemeClr>
        </a:solidFill>
      </dgm:spPr>
    </dgm:pt>
    <dgm:pt modelId="{CEFBC0A9-ECEC-A148-9AAF-A8121378E0D9}" type="pres">
      <dgm:prSet presAssocID="{CD048A9D-7EE2-9740-9FE2-B49C85F0CDDE}" presName="theList" presStyleCnt="0"/>
      <dgm:spPr/>
    </dgm:pt>
    <dgm:pt modelId="{59A3FFE1-7E24-4248-9174-455CE2024567}" type="pres">
      <dgm:prSet presAssocID="{B01809C5-86DA-5743-B887-34BAAA2887F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4706E-0204-AC48-B17D-FFA165DECF29}" type="pres">
      <dgm:prSet presAssocID="{B01809C5-86DA-5743-B887-34BAAA2887F9}" presName="aSpace" presStyleCnt="0"/>
      <dgm:spPr/>
    </dgm:pt>
    <dgm:pt modelId="{DFB418E4-FED7-9640-84FA-82A2E64A3596}" type="pres">
      <dgm:prSet presAssocID="{AAC4E696-2FEC-A543-8FEE-5FE3593558B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E940D-0B09-B94E-965F-E6B752FE0E16}" type="pres">
      <dgm:prSet presAssocID="{AAC4E696-2FEC-A543-8FEE-5FE3593558B4}" presName="aSpace" presStyleCnt="0"/>
      <dgm:spPr/>
    </dgm:pt>
    <dgm:pt modelId="{2AC94A1E-409E-934A-8E64-FDC3D377DDA2}" type="pres">
      <dgm:prSet presAssocID="{B28C6A70-69A1-FC44-ADD1-8594D46671CD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BC82C-75D9-064F-9F7D-2AC853D36D8C}" type="pres">
      <dgm:prSet presAssocID="{B28C6A70-69A1-FC44-ADD1-8594D46671CD}" presName="aSpace" presStyleCnt="0"/>
      <dgm:spPr/>
    </dgm:pt>
  </dgm:ptLst>
  <dgm:cxnLst>
    <dgm:cxn modelId="{29150661-1EB8-3345-A861-D4E800B8B9E0}" srcId="{CD048A9D-7EE2-9740-9FE2-B49C85F0CDDE}" destId="{B01809C5-86DA-5743-B887-34BAAA2887F9}" srcOrd="0" destOrd="0" parTransId="{6FD22BE6-1BA4-5A44-9D58-A62CCA007FA3}" sibTransId="{E161EE7F-31FB-F24B-A2EE-8BA6B428851A}"/>
    <dgm:cxn modelId="{988C26BC-B272-804B-A3E7-C6172D08E7F6}" srcId="{CD048A9D-7EE2-9740-9FE2-B49C85F0CDDE}" destId="{B28C6A70-69A1-FC44-ADD1-8594D46671CD}" srcOrd="2" destOrd="0" parTransId="{E7E9BE8D-DFF3-6849-AAC6-78B416FAC5B5}" sibTransId="{D2BBD19C-3231-F244-95D5-DB289B924FE3}"/>
    <dgm:cxn modelId="{7FB472E9-734A-1D43-BC4D-66D698E35C2F}" type="presOf" srcId="{B28C6A70-69A1-FC44-ADD1-8594D46671CD}" destId="{2AC94A1E-409E-934A-8E64-FDC3D377DDA2}" srcOrd="0" destOrd="0" presId="urn:microsoft.com/office/officeart/2005/8/layout/pyramid2"/>
    <dgm:cxn modelId="{7146A79A-3DE7-E545-94CB-7060F918088E}" srcId="{CD048A9D-7EE2-9740-9FE2-B49C85F0CDDE}" destId="{AAC4E696-2FEC-A543-8FEE-5FE3593558B4}" srcOrd="1" destOrd="0" parTransId="{53EB337E-23EF-F54D-AA4E-1DA6CF78789D}" sibTransId="{4E397C68-B52D-F541-97B1-A0A6AE812B3F}"/>
    <dgm:cxn modelId="{C0302EAB-DED8-0642-844C-232E2E28FE3E}" type="presOf" srcId="{B01809C5-86DA-5743-B887-34BAAA2887F9}" destId="{59A3FFE1-7E24-4248-9174-455CE2024567}" srcOrd="0" destOrd="0" presId="urn:microsoft.com/office/officeart/2005/8/layout/pyramid2"/>
    <dgm:cxn modelId="{E93EFB06-B21D-584E-BC12-013D82ECA7DB}" type="presOf" srcId="{CD048A9D-7EE2-9740-9FE2-B49C85F0CDDE}" destId="{9F1ABC93-BF51-2A42-B1E0-4C4BF0A8CAB0}" srcOrd="0" destOrd="0" presId="urn:microsoft.com/office/officeart/2005/8/layout/pyramid2"/>
    <dgm:cxn modelId="{6942AD4C-1CC8-094B-A3E8-05BCE454E763}" type="presOf" srcId="{AAC4E696-2FEC-A543-8FEE-5FE3593558B4}" destId="{DFB418E4-FED7-9640-84FA-82A2E64A3596}" srcOrd="0" destOrd="0" presId="urn:microsoft.com/office/officeart/2005/8/layout/pyramid2"/>
    <dgm:cxn modelId="{D9F6A864-2614-E241-A102-C50140A24C03}" type="presParOf" srcId="{9F1ABC93-BF51-2A42-B1E0-4C4BF0A8CAB0}" destId="{7FC4D354-BF5E-C64D-A28D-91A44AE4DE94}" srcOrd="0" destOrd="0" presId="urn:microsoft.com/office/officeart/2005/8/layout/pyramid2"/>
    <dgm:cxn modelId="{E565A2C0-745D-084B-B73E-95A93DA593B3}" type="presParOf" srcId="{9F1ABC93-BF51-2A42-B1E0-4C4BF0A8CAB0}" destId="{CEFBC0A9-ECEC-A148-9AAF-A8121378E0D9}" srcOrd="1" destOrd="0" presId="urn:microsoft.com/office/officeart/2005/8/layout/pyramid2"/>
    <dgm:cxn modelId="{2165895F-9B96-E040-B80F-5C7030D817DF}" type="presParOf" srcId="{CEFBC0A9-ECEC-A148-9AAF-A8121378E0D9}" destId="{59A3FFE1-7E24-4248-9174-455CE2024567}" srcOrd="0" destOrd="0" presId="urn:microsoft.com/office/officeart/2005/8/layout/pyramid2"/>
    <dgm:cxn modelId="{5681CA21-9E4C-9541-A3D4-42D2625096A2}" type="presParOf" srcId="{CEFBC0A9-ECEC-A148-9AAF-A8121378E0D9}" destId="{B354706E-0204-AC48-B17D-FFA165DECF29}" srcOrd="1" destOrd="0" presId="urn:microsoft.com/office/officeart/2005/8/layout/pyramid2"/>
    <dgm:cxn modelId="{F10BC760-169F-C247-9DEA-A133EDAF27B5}" type="presParOf" srcId="{CEFBC0A9-ECEC-A148-9AAF-A8121378E0D9}" destId="{DFB418E4-FED7-9640-84FA-82A2E64A3596}" srcOrd="2" destOrd="0" presId="urn:microsoft.com/office/officeart/2005/8/layout/pyramid2"/>
    <dgm:cxn modelId="{6CDF1215-D6DE-0A4C-B59D-9E8C078FE720}" type="presParOf" srcId="{CEFBC0A9-ECEC-A148-9AAF-A8121378E0D9}" destId="{9DAE940D-0B09-B94E-965F-E6B752FE0E16}" srcOrd="3" destOrd="0" presId="urn:microsoft.com/office/officeart/2005/8/layout/pyramid2"/>
    <dgm:cxn modelId="{86FFE448-5794-814D-9004-C6A91C3EF782}" type="presParOf" srcId="{CEFBC0A9-ECEC-A148-9AAF-A8121378E0D9}" destId="{2AC94A1E-409E-934A-8E64-FDC3D377DDA2}" srcOrd="4" destOrd="0" presId="urn:microsoft.com/office/officeart/2005/8/layout/pyramid2"/>
    <dgm:cxn modelId="{0D48A607-2E89-E342-84F0-34CCE81FE350}" type="presParOf" srcId="{CEFBC0A9-ECEC-A148-9AAF-A8121378E0D9}" destId="{55FBC82C-75D9-064F-9F7D-2AC853D36D8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C47C76-016E-184D-A96A-85C63322B27B}">
      <dsp:nvSpPr>
        <dsp:cNvPr id="0" name=""/>
        <dsp:cNvSpPr/>
      </dsp:nvSpPr>
      <dsp:spPr>
        <a:xfrm>
          <a:off x="1299248" y="0"/>
          <a:ext cx="7220884" cy="451305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F7D81-8483-4849-B0B5-236C601A101C}">
      <dsp:nvSpPr>
        <dsp:cNvPr id="0" name=""/>
        <dsp:cNvSpPr/>
      </dsp:nvSpPr>
      <dsp:spPr>
        <a:xfrm>
          <a:off x="2010505" y="3355906"/>
          <a:ext cx="166080" cy="166080"/>
        </a:xfrm>
        <a:prstGeom prst="ellipse">
          <a:avLst/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A8933-09C2-F546-8CA3-C85F7E24D43E}">
      <dsp:nvSpPr>
        <dsp:cNvPr id="0" name=""/>
        <dsp:cNvSpPr/>
      </dsp:nvSpPr>
      <dsp:spPr>
        <a:xfrm>
          <a:off x="2113646" y="3047058"/>
          <a:ext cx="945935" cy="1074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03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bg1"/>
              </a:solidFill>
            </a:rPr>
            <a:t>Начальный</a:t>
          </a:r>
        </a:p>
      </dsp:txBody>
      <dsp:txXfrm>
        <a:off x="2113646" y="3047058"/>
        <a:ext cx="945935" cy="1074106"/>
      </dsp:txXfrm>
    </dsp:sp>
    <dsp:sp modelId="{F6ABF95D-582D-6041-BD1A-1DABC9AA531C}">
      <dsp:nvSpPr>
        <dsp:cNvPr id="0" name=""/>
        <dsp:cNvSpPr/>
      </dsp:nvSpPr>
      <dsp:spPr>
        <a:xfrm>
          <a:off x="2909505" y="2492107"/>
          <a:ext cx="259951" cy="259951"/>
        </a:xfrm>
        <a:prstGeom prst="ellipse">
          <a:avLst/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1262F-0C1A-0A44-8427-8903C1A3937C}">
      <dsp:nvSpPr>
        <dsp:cNvPr id="0" name=""/>
        <dsp:cNvSpPr/>
      </dsp:nvSpPr>
      <dsp:spPr>
        <a:xfrm>
          <a:off x="3107565" y="2411070"/>
          <a:ext cx="1384052" cy="1890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4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1"/>
              </a:solidFill>
            </a:rPr>
            <a:t>Определённый</a:t>
          </a:r>
        </a:p>
      </dsp:txBody>
      <dsp:txXfrm>
        <a:off x="3107565" y="2411070"/>
        <a:ext cx="1384052" cy="1890969"/>
      </dsp:txXfrm>
    </dsp:sp>
    <dsp:sp modelId="{5456603C-EC65-5047-BECF-4A0E16A0AEAE}">
      <dsp:nvSpPr>
        <dsp:cNvPr id="0" name=""/>
        <dsp:cNvSpPr/>
      </dsp:nvSpPr>
      <dsp:spPr>
        <a:xfrm>
          <a:off x="4064846" y="1803415"/>
          <a:ext cx="346602" cy="346602"/>
        </a:xfrm>
        <a:prstGeom prst="ellipse">
          <a:avLst/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F00FB-D4FF-2A4D-BF34-C23664B4ED1D}">
      <dsp:nvSpPr>
        <dsp:cNvPr id="0" name=""/>
        <dsp:cNvSpPr/>
      </dsp:nvSpPr>
      <dsp:spPr>
        <a:xfrm>
          <a:off x="4276891" y="1906384"/>
          <a:ext cx="2831188" cy="2536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65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1"/>
              </a:solidFill>
            </a:rPr>
            <a:t>Стандартизированный</a:t>
          </a:r>
        </a:p>
      </dsp:txBody>
      <dsp:txXfrm>
        <a:off x="4276891" y="1906384"/>
        <a:ext cx="2831188" cy="2536335"/>
      </dsp:txXfrm>
    </dsp:sp>
    <dsp:sp modelId="{FFE0F627-F736-D44A-828A-7D80ACC05A5C}">
      <dsp:nvSpPr>
        <dsp:cNvPr id="0" name=""/>
        <dsp:cNvSpPr/>
      </dsp:nvSpPr>
      <dsp:spPr>
        <a:xfrm>
          <a:off x="5407931" y="1265460"/>
          <a:ext cx="447694" cy="447694"/>
        </a:xfrm>
        <a:prstGeom prst="ellipse">
          <a:avLst/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81BB3-05A5-7349-84A7-CD60CC0DBC6D}">
      <dsp:nvSpPr>
        <dsp:cNvPr id="0" name=""/>
        <dsp:cNvSpPr/>
      </dsp:nvSpPr>
      <dsp:spPr>
        <a:xfrm>
          <a:off x="5631778" y="1489307"/>
          <a:ext cx="1444176" cy="3023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22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1"/>
              </a:solidFill>
            </a:rPr>
            <a:t>Управляемый</a:t>
          </a:r>
        </a:p>
      </dsp:txBody>
      <dsp:txXfrm>
        <a:off x="5631778" y="1489307"/>
        <a:ext cx="1444176" cy="3023745"/>
      </dsp:txXfrm>
    </dsp:sp>
    <dsp:sp modelId="{D0DA63C6-A747-8141-A28F-3FBCEA8AA3C6}">
      <dsp:nvSpPr>
        <dsp:cNvPr id="0" name=""/>
        <dsp:cNvSpPr/>
      </dsp:nvSpPr>
      <dsp:spPr>
        <a:xfrm>
          <a:off x="6790730" y="906221"/>
          <a:ext cx="570449" cy="570449"/>
        </a:xfrm>
        <a:prstGeom prst="ellipse">
          <a:avLst/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CE3BC-DB65-F04A-A248-1A4FB7675CA9}">
      <dsp:nvSpPr>
        <dsp:cNvPr id="0" name=""/>
        <dsp:cNvSpPr/>
      </dsp:nvSpPr>
      <dsp:spPr>
        <a:xfrm>
          <a:off x="7244650" y="1050742"/>
          <a:ext cx="3096373" cy="3321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27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1"/>
              </a:solidFill>
            </a:rPr>
            <a:t>Оптимизируемый</a:t>
          </a:r>
        </a:p>
      </dsp:txBody>
      <dsp:txXfrm>
        <a:off x="7244650" y="1050742"/>
        <a:ext cx="3096373" cy="33216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C4D354-BF5E-C64D-A28D-91A44AE4DE94}">
      <dsp:nvSpPr>
        <dsp:cNvPr id="0" name=""/>
        <dsp:cNvSpPr/>
      </dsp:nvSpPr>
      <dsp:spPr>
        <a:xfrm>
          <a:off x="2916515" y="0"/>
          <a:ext cx="3541712" cy="3541712"/>
        </a:xfrm>
        <a:prstGeom prst="triangl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3FFE1-7E24-4248-9174-455CE2024567}">
      <dsp:nvSpPr>
        <dsp:cNvPr id="0" name=""/>
        <dsp:cNvSpPr/>
      </dsp:nvSpPr>
      <dsp:spPr>
        <a:xfrm>
          <a:off x="4687371" y="356073"/>
          <a:ext cx="2302112" cy="838389"/>
        </a:xfrm>
        <a:prstGeom prst="roundRect">
          <a:avLst/>
        </a:prstGeom>
        <a:solidFill>
          <a:schemeClr val="lt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Генподрядчик</a:t>
          </a:r>
        </a:p>
      </dsp:txBody>
      <dsp:txXfrm>
        <a:off x="4687371" y="356073"/>
        <a:ext cx="2302112" cy="838389"/>
      </dsp:txXfrm>
    </dsp:sp>
    <dsp:sp modelId="{DFB418E4-FED7-9640-84FA-82A2E64A3596}">
      <dsp:nvSpPr>
        <dsp:cNvPr id="0" name=""/>
        <dsp:cNvSpPr/>
      </dsp:nvSpPr>
      <dsp:spPr>
        <a:xfrm>
          <a:off x="4687371" y="1299261"/>
          <a:ext cx="2302112" cy="8383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Подрядчик</a:t>
          </a:r>
        </a:p>
      </dsp:txBody>
      <dsp:txXfrm>
        <a:off x="4687371" y="1299261"/>
        <a:ext cx="2302112" cy="838389"/>
      </dsp:txXfrm>
    </dsp:sp>
    <dsp:sp modelId="{2AC94A1E-409E-934A-8E64-FDC3D377DDA2}">
      <dsp:nvSpPr>
        <dsp:cNvPr id="0" name=""/>
        <dsp:cNvSpPr/>
      </dsp:nvSpPr>
      <dsp:spPr>
        <a:xfrm>
          <a:off x="4687371" y="2242450"/>
          <a:ext cx="2302112" cy="8383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Заказчик</a:t>
          </a:r>
        </a:p>
      </dsp:txBody>
      <dsp:txXfrm>
        <a:off x="4687371" y="2242450"/>
        <a:ext cx="2302112" cy="838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639ABB-A959-5F4A-8BD6-DA88EF4C2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984738"/>
            <a:ext cx="8791575" cy="1811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dirty="0"/>
              <a:t>ИССЛЕДОВАНИЕ ВОЗМОЖНОСТИ СЕРТИФИКАЦИИ СИСТЕМЫ УПРАВЛЕНИЯ ПРОЕКТАМИ ФГАОУ ВО «</a:t>
            </a:r>
            <a:r>
              <a:rPr lang="ru-RU" sz="3500" b="1"/>
              <a:t>ЮУрГУ</a:t>
            </a:r>
            <a:r>
              <a:rPr lang="ru-RU" sz="3500" b="1" dirty="0"/>
              <a:t> (НИУ)»</a:t>
            </a:r>
            <a:r>
              <a:rPr lang="ru-RU" sz="3500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6061715-CFD0-A14F-B4CF-80D053522F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i="1" dirty="0"/>
              <a:t>Автор</a:t>
            </a:r>
            <a:r>
              <a:rPr lang="en-US" b="1" i="1" dirty="0"/>
              <a:t>: </a:t>
            </a:r>
            <a:r>
              <a:rPr lang="ru-RU" b="1" i="1" dirty="0"/>
              <a:t>Д. А. </a:t>
            </a:r>
            <a:r>
              <a:rPr lang="ru-RU" b="1" i="1" dirty="0" smtClean="0"/>
              <a:t>Калганов, </a:t>
            </a:r>
            <a:endParaRPr lang="ru-RU" b="1" i="1" dirty="0" smtClean="0"/>
          </a:p>
          <a:p>
            <a:pPr algn="r"/>
            <a:r>
              <a:rPr lang="ru-RU" b="1" i="1" smtClean="0"/>
              <a:t>магистрант </a:t>
            </a:r>
            <a:r>
              <a:rPr lang="ru-RU" b="1" i="1" dirty="0" smtClean="0"/>
              <a:t>кафедры Управление проектами</a:t>
            </a:r>
            <a:endParaRPr lang="en-US" b="1" i="1" dirty="0" smtClean="0"/>
          </a:p>
          <a:p>
            <a:pPr algn="r"/>
            <a:r>
              <a:rPr lang="ru-RU" b="1" i="1" dirty="0" smtClean="0"/>
              <a:t>Руководитель</a:t>
            </a:r>
            <a:r>
              <a:rPr lang="en-US" b="1" i="1" dirty="0" smtClean="0"/>
              <a:t>:</a:t>
            </a:r>
            <a:r>
              <a:rPr lang="ru-RU" b="1" i="1" dirty="0" smtClean="0"/>
              <a:t> В. Л. Зонов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2954096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95CE82-EFE7-E04B-BAF8-DE2505EF6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364" y="3043307"/>
            <a:ext cx="9905999" cy="8755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Благодарю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342917457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AE5AEC-470F-414E-9985-C887C2C8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такое Проектно-ориентированная организация 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AC34351-90E6-C644-BA17-4634421758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Проектно-ориентированная организация – компания или государственная организация, применяющая проектное управление в качестве одного из основных подходов к управлению собственной деятельностью.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ADCDF7B-A0DB-D148-B7E7-9B863EB9A7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Например</a:t>
            </a:r>
            <a:r>
              <a:rPr lang="en-US" dirty="0"/>
              <a:t>:</a:t>
            </a:r>
            <a:r>
              <a:rPr lang="ru-RU" dirty="0"/>
              <a:t> строительные, проектные организации, консалтинговые компании, авиа и судостроительные компании. </a:t>
            </a:r>
          </a:p>
        </p:txBody>
      </p:sp>
    </p:spTree>
    <p:extLst>
      <p:ext uri="{BB962C8B-B14F-4D97-AF65-F5344CB8AC3E}">
        <p14:creationId xmlns="" xmlns:p14="http://schemas.microsoft.com/office/powerpoint/2010/main" val="407242084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99454D-BAB1-E544-BF50-04ED59EB1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включает в себя стандарт </a:t>
            </a:r>
            <a:r>
              <a:rPr lang="en-US" dirty="0"/>
              <a:t>IPMA OCB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6CD19907-3678-E745-8E73-3438F53CB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4127" y="1775145"/>
            <a:ext cx="7460569" cy="46553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497636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605EE6-DC2F-4942-99B3-66282203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Группы элементов компетентности 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5A440566-5A90-5046-95F5-221F4E69EF26}"/>
              </a:ext>
            </a:extLst>
          </p:cNvPr>
          <p:cNvSpPr/>
          <p:nvPr/>
        </p:nvSpPr>
        <p:spPr>
          <a:xfrm>
            <a:off x="1277817" y="2532183"/>
            <a:ext cx="1708219" cy="168812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Руководство проектами, программами и портфелями 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75D8AB68-8551-0348-963F-4E901108A1EE}"/>
              </a:ext>
            </a:extLst>
          </p:cNvPr>
          <p:cNvSpPr/>
          <p:nvPr/>
        </p:nvSpPr>
        <p:spPr>
          <a:xfrm>
            <a:off x="2986036" y="4655405"/>
            <a:ext cx="1708219" cy="168812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Управление проектами, программами и портфелями 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FC31C9C5-AA11-8E4B-AB3E-7B6E0AAC89FE}"/>
              </a:ext>
            </a:extLst>
          </p:cNvPr>
          <p:cNvSpPr/>
          <p:nvPr/>
        </p:nvSpPr>
        <p:spPr>
          <a:xfrm>
            <a:off x="4935416" y="2532183"/>
            <a:ext cx="1708219" cy="168812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Организационное согласование проектов, программ и портфелей 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1CBD0AFA-8E04-DF48-8C42-677881C12065}"/>
              </a:ext>
            </a:extLst>
          </p:cNvPr>
          <p:cNvSpPr/>
          <p:nvPr/>
        </p:nvSpPr>
        <p:spPr>
          <a:xfrm>
            <a:off x="6884796" y="4655405"/>
            <a:ext cx="1708219" cy="168812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Ресурсы проектов, программ и портфелей 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DB2D94C8-BDD8-2E48-A35C-6C4C5E4B1D70}"/>
              </a:ext>
            </a:extLst>
          </p:cNvPr>
          <p:cNvSpPr/>
          <p:nvPr/>
        </p:nvSpPr>
        <p:spPr>
          <a:xfrm>
            <a:off x="8593015" y="2532183"/>
            <a:ext cx="1708219" cy="168812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Компетентность сотрудников проектов, программ и портфелей 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9E2DAF53-039F-CC41-A09B-37D036AFE7DE}"/>
              </a:ext>
            </a:extLst>
          </p:cNvPr>
          <p:cNvCxnSpPr>
            <a:cxnSpLocks/>
          </p:cNvCxnSpPr>
          <p:nvPr/>
        </p:nvCxnSpPr>
        <p:spPr>
          <a:xfrm>
            <a:off x="2664174" y="4051480"/>
            <a:ext cx="643724" cy="7727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D19619C5-2F6D-D343-BB3A-9319EB7EC77F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2986036" y="3376244"/>
            <a:ext cx="194938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A95D265B-B575-DD49-8F2C-338A9A70F07C}"/>
              </a:ext>
            </a:extLst>
          </p:cNvPr>
          <p:cNvCxnSpPr>
            <a:cxnSpLocks/>
          </p:cNvCxnSpPr>
          <p:nvPr/>
        </p:nvCxnSpPr>
        <p:spPr>
          <a:xfrm>
            <a:off x="6643635" y="3376243"/>
            <a:ext cx="194938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A489CDAB-D8A3-9E45-BD26-EE06053BDC7F}"/>
              </a:ext>
            </a:extLst>
          </p:cNvPr>
          <p:cNvCxnSpPr>
            <a:cxnSpLocks/>
          </p:cNvCxnSpPr>
          <p:nvPr/>
        </p:nvCxnSpPr>
        <p:spPr>
          <a:xfrm flipH="1">
            <a:off x="8271153" y="4073570"/>
            <a:ext cx="664867" cy="7506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22AD0E2E-8BEB-E942-B628-39BADBACA026}"/>
              </a:ext>
            </a:extLst>
          </p:cNvPr>
          <p:cNvCxnSpPr>
            <a:cxnSpLocks/>
          </p:cNvCxnSpPr>
          <p:nvPr/>
        </p:nvCxnSpPr>
        <p:spPr>
          <a:xfrm>
            <a:off x="4694255" y="5558730"/>
            <a:ext cx="21905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7584809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21BA93-56FC-AA45-A593-BD84FF427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Уровни развития компетентности организации в управлении проектами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B6730D87-550E-A849-9685-AC98E9136D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19973910"/>
              </p:ext>
            </p:extLst>
          </p:nvPr>
        </p:nvGraphicFramePr>
        <p:xfrm>
          <a:off x="401934" y="2249487"/>
          <a:ext cx="10645479" cy="4513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76821964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198BF8-8F0B-C447-BA17-2639F10E6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IPMA </a:t>
            </a:r>
            <a:r>
              <a:rPr lang="en-US" dirty="0" err="1"/>
              <a:t>DELta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8A94B0-8568-034E-B9D5-FA66ECBB1A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Сертификация по модели IPMA </a:t>
            </a:r>
            <a:r>
              <a:rPr lang="ru-RU" dirty="0" err="1"/>
              <a:t>Delta</a:t>
            </a:r>
            <a:r>
              <a:rPr lang="ru-RU" dirty="0"/>
              <a:t> – подтверждение компетентности организации в управлении проектами на международном уровне, которое повышает эффективность её деятельности, осуществляемой в соответствии с лучшими международными практиками в сфере управления проектами.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2749D34-3885-7E4A-AC7B-AE9FDE670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249486"/>
            <a:ext cx="5061857" cy="35417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Процедура сертификации состоит из двух этапов.</a:t>
            </a:r>
          </a:p>
          <a:p>
            <a:pPr marL="457200" indent="-457200">
              <a:buAutoNum type="arabicPeriod"/>
            </a:pPr>
            <a:r>
              <a:rPr lang="ru-RU" dirty="0"/>
              <a:t>Подготовка 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Включает в себя 2 модуля</a:t>
            </a:r>
            <a:r>
              <a:rPr lang="en-US" dirty="0"/>
              <a:t>:</a:t>
            </a:r>
            <a:r>
              <a:rPr lang="ru-RU" dirty="0"/>
              <a:t> «Персонал» и «Проекты» 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Асессмент</a:t>
            </a:r>
            <a:r>
              <a:rPr lang="ru-RU" dirty="0"/>
              <a:t> и сертификация</a:t>
            </a:r>
          </a:p>
          <a:p>
            <a:pPr marL="0" indent="0">
              <a:buNone/>
            </a:pPr>
            <a:r>
              <a:rPr lang="ru-RU" dirty="0"/>
              <a:t>Включает в себя модуль «Организация» </a:t>
            </a:r>
          </a:p>
        </p:txBody>
      </p:sp>
    </p:spTree>
    <p:extLst>
      <p:ext uri="{BB962C8B-B14F-4D97-AF65-F5344CB8AC3E}">
        <p14:creationId xmlns="" xmlns:p14="http://schemas.microsoft.com/office/powerpoint/2010/main" val="93640450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9A77C5-98EC-744C-BE5B-107051BC0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АНО «ЦОРПУ»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0EA76D6B-8665-0340-BEF8-D8FD526F00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05087162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82947560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C4E070-9A0A-B343-8127-53A59FBC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Южно-уральский государственный университет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16441E1B-99D1-AF49-BE73-17200F8AB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9036" y="2097088"/>
            <a:ext cx="6390751" cy="4415072"/>
          </a:xfrm>
        </p:spPr>
      </p:pic>
    </p:spTree>
    <p:extLst>
      <p:ext uri="{BB962C8B-B14F-4D97-AF65-F5344CB8AC3E}">
        <p14:creationId xmlns="" xmlns:p14="http://schemas.microsoft.com/office/powerpoint/2010/main" val="124050726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A339F1-4B73-9C4D-917E-6718689EA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CB9980-F700-2F44-8CC4-CAAB23554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На сегодняшний день Университет, может пройти сертификацию системы управления проектами со стороны генподрядчика в системе сертификации, аккредитованной при АНО «ЦОРПУ». Объектом оценки будет являться система управления проектами, в которых организация выступает в качестве генерального подрядчика.</a:t>
            </a:r>
          </a:p>
        </p:txBody>
      </p:sp>
    </p:spTree>
    <p:extLst>
      <p:ext uri="{BB962C8B-B14F-4D97-AF65-F5344CB8AC3E}">
        <p14:creationId xmlns="" xmlns:p14="http://schemas.microsoft.com/office/powerpoint/2010/main" val="923484857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61</TotalTime>
  <Words>253</Words>
  <Application>Microsoft Office PowerPoint</Application>
  <PresentationFormat>Произвольный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Контур</vt:lpstr>
      <vt:lpstr>ИССЛЕДОВАНИЕ ВОЗМОЖНОСТИ СЕРТИФИКАЦИИ СИСТЕМЫ УПРАВЛЕНИЯ ПРОЕКТАМИ ФГАОУ ВО «ЮУрГУ (НИУ)» </vt:lpstr>
      <vt:lpstr>Что такое Проектно-ориентированная организация ?</vt:lpstr>
      <vt:lpstr>Что включает в себя стандарт IPMA OCB</vt:lpstr>
      <vt:lpstr>Группы элементов компетентности </vt:lpstr>
      <vt:lpstr>Уровни развития компетентности организации в управлении проектами</vt:lpstr>
      <vt:lpstr>IPMA DELta</vt:lpstr>
      <vt:lpstr>АНО «ЦОРПУ»</vt:lpstr>
      <vt:lpstr>Южно-уральский государственный университет </vt:lpstr>
      <vt:lpstr>Вывод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ВОЗМОЖНОСТИ СЕРТИФИКАЦИИ СИСТЕМЫ УПРАВЛЕНИЯ ПРОЕКТАМИ ФГАОУ ВО «УЮрГУ (НИУ)» </dc:title>
  <dc:creator>Калганов Данил</dc:creator>
  <cp:lastModifiedBy>KafedraEF</cp:lastModifiedBy>
  <cp:revision>10</cp:revision>
  <dcterms:created xsi:type="dcterms:W3CDTF">2018-11-17T06:05:00Z</dcterms:created>
  <dcterms:modified xsi:type="dcterms:W3CDTF">2018-11-22T06:12:41Z</dcterms:modified>
</cp:coreProperties>
</file>